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5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5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5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5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5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5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59.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6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6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6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63.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6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6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66.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67.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9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92.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notesSlides/notesSlide9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94.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95.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96.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97.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98.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10.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11.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112.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13.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14.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15.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116.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117.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rts/chart3.xml" ContentType="application/vnd.openxmlformats-officedocument.drawingml.chart+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72.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173.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74.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175.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76.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177.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178.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79.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180.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181.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notesSlides/notesSlide182.xml" ContentType="application/vnd.openxmlformats-officedocument.presentationml.notesSlid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183.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248.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249.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250.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notesSlides/notesSlide251.xml" ContentType="application/vnd.openxmlformats-officedocument.presentationml.notesSlide+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252.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253.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254.xml" ContentType="application/vnd.openxmlformats-officedocument.presentationml.notesSlide+xml"/>
  <Override PartName="/ppt/notesSlides/notesSlide2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64" r:id="rId1"/>
  </p:sldMasterIdLst>
  <p:notesMasterIdLst>
    <p:notesMasterId r:id="rId402"/>
  </p:notesMasterIdLst>
  <p:handoutMasterIdLst>
    <p:handoutMasterId r:id="rId403"/>
  </p:handoutMasterIdLst>
  <p:sldIdLst>
    <p:sldId id="256" r:id="rId2"/>
    <p:sldId id="748" r:id="rId3"/>
    <p:sldId id="749" r:id="rId4"/>
    <p:sldId id="750" r:id="rId5"/>
    <p:sldId id="751" r:id="rId6"/>
    <p:sldId id="752" r:id="rId7"/>
    <p:sldId id="753" r:id="rId8"/>
    <p:sldId id="754" r:id="rId9"/>
    <p:sldId id="755" r:id="rId10"/>
    <p:sldId id="756" r:id="rId11"/>
    <p:sldId id="406" r:id="rId12"/>
    <p:sldId id="726" r:id="rId13"/>
    <p:sldId id="727" r:id="rId14"/>
    <p:sldId id="758" r:id="rId15"/>
    <p:sldId id="728" r:id="rId16"/>
    <p:sldId id="760" r:id="rId17"/>
    <p:sldId id="761" r:id="rId18"/>
    <p:sldId id="762" r:id="rId19"/>
    <p:sldId id="729" r:id="rId20"/>
    <p:sldId id="730" r:id="rId21"/>
    <p:sldId id="731" r:id="rId22"/>
    <p:sldId id="732" r:id="rId23"/>
    <p:sldId id="764" r:id="rId24"/>
    <p:sldId id="733" r:id="rId25"/>
    <p:sldId id="734" r:id="rId26"/>
    <p:sldId id="765" r:id="rId27"/>
    <p:sldId id="735" r:id="rId28"/>
    <p:sldId id="736" r:id="rId29"/>
    <p:sldId id="927" r:id="rId30"/>
    <p:sldId id="766" r:id="rId31"/>
    <p:sldId id="767" r:id="rId32"/>
    <p:sldId id="737" r:id="rId33"/>
    <p:sldId id="794" r:id="rId34"/>
    <p:sldId id="771" r:id="rId35"/>
    <p:sldId id="772" r:id="rId36"/>
    <p:sldId id="797" r:id="rId37"/>
    <p:sldId id="774" r:id="rId38"/>
    <p:sldId id="775" r:id="rId39"/>
    <p:sldId id="796" r:id="rId40"/>
    <p:sldId id="776" r:id="rId41"/>
    <p:sldId id="777" r:id="rId42"/>
    <p:sldId id="800" r:id="rId43"/>
    <p:sldId id="769" r:id="rId44"/>
    <p:sldId id="778" r:id="rId45"/>
    <p:sldId id="785" r:id="rId46"/>
    <p:sldId id="779" r:id="rId47"/>
    <p:sldId id="788" r:id="rId48"/>
    <p:sldId id="781" r:id="rId49"/>
    <p:sldId id="780" r:id="rId50"/>
    <p:sldId id="783" r:id="rId51"/>
    <p:sldId id="790" r:id="rId52"/>
    <p:sldId id="784" r:id="rId53"/>
    <p:sldId id="802" r:id="rId54"/>
    <p:sldId id="803" r:id="rId55"/>
    <p:sldId id="804" r:id="rId56"/>
    <p:sldId id="805" r:id="rId57"/>
    <p:sldId id="806" r:id="rId58"/>
    <p:sldId id="807" r:id="rId59"/>
    <p:sldId id="808" r:id="rId60"/>
    <p:sldId id="742" r:id="rId61"/>
    <p:sldId id="744" r:id="rId62"/>
    <p:sldId id="745" r:id="rId63"/>
    <p:sldId id="786" r:id="rId64"/>
    <p:sldId id="792" r:id="rId65"/>
    <p:sldId id="384" r:id="rId66"/>
    <p:sldId id="389" r:id="rId67"/>
    <p:sldId id="925" r:id="rId68"/>
    <p:sldId id="923" r:id="rId69"/>
    <p:sldId id="810" r:id="rId70"/>
    <p:sldId id="811" r:id="rId71"/>
    <p:sldId id="812" r:id="rId72"/>
    <p:sldId id="813" r:id="rId73"/>
    <p:sldId id="814" r:id="rId74"/>
    <p:sldId id="815" r:id="rId75"/>
    <p:sldId id="816" r:id="rId76"/>
    <p:sldId id="817" r:id="rId77"/>
    <p:sldId id="818" r:id="rId78"/>
    <p:sldId id="819" r:id="rId79"/>
    <p:sldId id="820" r:id="rId80"/>
    <p:sldId id="821" r:id="rId81"/>
    <p:sldId id="822" r:id="rId82"/>
    <p:sldId id="823" r:id="rId83"/>
    <p:sldId id="824" r:id="rId84"/>
    <p:sldId id="825" r:id="rId85"/>
    <p:sldId id="826" r:id="rId86"/>
    <p:sldId id="827" r:id="rId87"/>
    <p:sldId id="830" r:id="rId88"/>
    <p:sldId id="831" r:id="rId89"/>
    <p:sldId id="832" r:id="rId90"/>
    <p:sldId id="833" r:id="rId91"/>
    <p:sldId id="834" r:id="rId92"/>
    <p:sldId id="835" r:id="rId93"/>
    <p:sldId id="836" r:id="rId94"/>
    <p:sldId id="837" r:id="rId95"/>
    <p:sldId id="838" r:id="rId96"/>
    <p:sldId id="551" r:id="rId97"/>
    <p:sldId id="552" r:id="rId98"/>
    <p:sldId id="555" r:id="rId99"/>
    <p:sldId id="556" r:id="rId100"/>
    <p:sldId id="557" r:id="rId101"/>
    <p:sldId id="558" r:id="rId102"/>
    <p:sldId id="559" r:id="rId103"/>
    <p:sldId id="560" r:id="rId104"/>
    <p:sldId id="547" r:id="rId105"/>
    <p:sldId id="839" r:id="rId106"/>
    <p:sldId id="587" r:id="rId107"/>
    <p:sldId id="565" r:id="rId108"/>
    <p:sldId id="566" r:id="rId109"/>
    <p:sldId id="567" r:id="rId110"/>
    <p:sldId id="568" r:id="rId111"/>
    <p:sldId id="569" r:id="rId112"/>
    <p:sldId id="570" r:id="rId113"/>
    <p:sldId id="571" r:id="rId114"/>
    <p:sldId id="572" r:id="rId115"/>
    <p:sldId id="573" r:id="rId116"/>
    <p:sldId id="574" r:id="rId117"/>
    <p:sldId id="575" r:id="rId118"/>
    <p:sldId id="576" r:id="rId119"/>
    <p:sldId id="577" r:id="rId120"/>
    <p:sldId id="578" r:id="rId121"/>
    <p:sldId id="579" r:id="rId122"/>
    <p:sldId id="580" r:id="rId123"/>
    <p:sldId id="581" r:id="rId124"/>
    <p:sldId id="582" r:id="rId125"/>
    <p:sldId id="583" r:id="rId126"/>
    <p:sldId id="584" r:id="rId127"/>
    <p:sldId id="585" r:id="rId128"/>
    <p:sldId id="586" r:id="rId129"/>
    <p:sldId id="588" r:id="rId130"/>
    <p:sldId id="592" r:id="rId131"/>
    <p:sldId id="844" r:id="rId132"/>
    <p:sldId id="845" r:id="rId133"/>
    <p:sldId id="846" r:id="rId134"/>
    <p:sldId id="842" r:id="rId135"/>
    <p:sldId id="595" r:id="rId136"/>
    <p:sldId id="596" r:id="rId137"/>
    <p:sldId id="597" r:id="rId138"/>
    <p:sldId id="598" r:id="rId139"/>
    <p:sldId id="599" r:id="rId140"/>
    <p:sldId id="600" r:id="rId141"/>
    <p:sldId id="847" r:id="rId142"/>
    <p:sldId id="601" r:id="rId143"/>
    <p:sldId id="602" r:id="rId144"/>
    <p:sldId id="603" r:id="rId145"/>
    <p:sldId id="604" r:id="rId146"/>
    <p:sldId id="605" r:id="rId147"/>
    <p:sldId id="606" r:id="rId148"/>
    <p:sldId id="608" r:id="rId149"/>
    <p:sldId id="379" r:id="rId150"/>
    <p:sldId id="614" r:id="rId151"/>
    <p:sldId id="615" r:id="rId152"/>
    <p:sldId id="616" r:id="rId153"/>
    <p:sldId id="635" r:id="rId154"/>
    <p:sldId id="617" r:id="rId155"/>
    <p:sldId id="613" r:id="rId156"/>
    <p:sldId id="609" r:id="rId157"/>
    <p:sldId id="612" r:id="rId158"/>
    <p:sldId id="618" r:id="rId159"/>
    <p:sldId id="619" r:id="rId160"/>
    <p:sldId id="620" r:id="rId161"/>
    <p:sldId id="849" r:id="rId162"/>
    <p:sldId id="621" r:id="rId163"/>
    <p:sldId id="850" r:id="rId164"/>
    <p:sldId id="851" r:id="rId165"/>
    <p:sldId id="852" r:id="rId166"/>
    <p:sldId id="853" r:id="rId167"/>
    <p:sldId id="854" r:id="rId168"/>
    <p:sldId id="855" r:id="rId169"/>
    <p:sldId id="856" r:id="rId170"/>
    <p:sldId id="857" r:id="rId171"/>
    <p:sldId id="858" r:id="rId172"/>
    <p:sldId id="859" r:id="rId173"/>
    <p:sldId id="860" r:id="rId174"/>
    <p:sldId id="626" r:id="rId175"/>
    <p:sldId id="627" r:id="rId176"/>
    <p:sldId id="628" r:id="rId177"/>
    <p:sldId id="629" r:id="rId178"/>
    <p:sldId id="630" r:id="rId179"/>
    <p:sldId id="631" r:id="rId180"/>
    <p:sldId id="632" r:id="rId181"/>
    <p:sldId id="633" r:id="rId182"/>
    <p:sldId id="634" r:id="rId183"/>
    <p:sldId id="636" r:id="rId184"/>
    <p:sldId id="637" r:id="rId185"/>
    <p:sldId id="638" r:id="rId186"/>
    <p:sldId id="639" r:id="rId187"/>
    <p:sldId id="640" r:id="rId188"/>
    <p:sldId id="641" r:id="rId189"/>
    <p:sldId id="642" r:id="rId190"/>
    <p:sldId id="643" r:id="rId191"/>
    <p:sldId id="644" r:id="rId192"/>
    <p:sldId id="862" r:id="rId193"/>
    <p:sldId id="863" r:id="rId194"/>
    <p:sldId id="864" r:id="rId195"/>
    <p:sldId id="865" r:id="rId196"/>
    <p:sldId id="866" r:id="rId197"/>
    <p:sldId id="867" r:id="rId198"/>
    <p:sldId id="868" r:id="rId199"/>
    <p:sldId id="869" r:id="rId200"/>
    <p:sldId id="870" r:id="rId201"/>
    <p:sldId id="871" r:id="rId202"/>
    <p:sldId id="872" r:id="rId203"/>
    <p:sldId id="873" r:id="rId204"/>
    <p:sldId id="874" r:id="rId205"/>
    <p:sldId id="875" r:id="rId206"/>
    <p:sldId id="876" r:id="rId207"/>
    <p:sldId id="877" r:id="rId208"/>
    <p:sldId id="878" r:id="rId209"/>
    <p:sldId id="879" r:id="rId210"/>
    <p:sldId id="880" r:id="rId211"/>
    <p:sldId id="881" r:id="rId212"/>
    <p:sldId id="882" r:id="rId213"/>
    <p:sldId id="883" r:id="rId214"/>
    <p:sldId id="386" r:id="rId215"/>
    <p:sldId id="395" r:id="rId216"/>
    <p:sldId id="396" r:id="rId217"/>
    <p:sldId id="397" r:id="rId218"/>
    <p:sldId id="398" r:id="rId219"/>
    <p:sldId id="399" r:id="rId220"/>
    <p:sldId id="400" r:id="rId221"/>
    <p:sldId id="401" r:id="rId222"/>
    <p:sldId id="402" r:id="rId223"/>
    <p:sldId id="403" r:id="rId224"/>
    <p:sldId id="404" r:id="rId225"/>
    <p:sldId id="465" r:id="rId226"/>
    <p:sldId id="466" r:id="rId227"/>
    <p:sldId id="467" r:id="rId228"/>
    <p:sldId id="468" r:id="rId229"/>
    <p:sldId id="469" r:id="rId230"/>
    <p:sldId id="470" r:id="rId231"/>
    <p:sldId id="471" r:id="rId232"/>
    <p:sldId id="472" r:id="rId233"/>
    <p:sldId id="473" r:id="rId234"/>
    <p:sldId id="474" r:id="rId235"/>
    <p:sldId id="475" r:id="rId236"/>
    <p:sldId id="476" r:id="rId237"/>
    <p:sldId id="477" r:id="rId238"/>
    <p:sldId id="478" r:id="rId239"/>
    <p:sldId id="479" r:id="rId240"/>
    <p:sldId id="480" r:id="rId241"/>
    <p:sldId id="481" r:id="rId242"/>
    <p:sldId id="482" r:id="rId243"/>
    <p:sldId id="483" r:id="rId244"/>
    <p:sldId id="484" r:id="rId245"/>
    <p:sldId id="485" r:id="rId246"/>
    <p:sldId id="486" r:id="rId247"/>
    <p:sldId id="487" r:id="rId248"/>
    <p:sldId id="488" r:id="rId249"/>
    <p:sldId id="489" r:id="rId250"/>
    <p:sldId id="490" r:id="rId251"/>
    <p:sldId id="491" r:id="rId252"/>
    <p:sldId id="492" r:id="rId253"/>
    <p:sldId id="493" r:id="rId254"/>
    <p:sldId id="494" r:id="rId255"/>
    <p:sldId id="495" r:id="rId256"/>
    <p:sldId id="496" r:id="rId257"/>
    <p:sldId id="497" r:id="rId258"/>
    <p:sldId id="498" r:id="rId259"/>
    <p:sldId id="499" r:id="rId260"/>
    <p:sldId id="500" r:id="rId261"/>
    <p:sldId id="659" r:id="rId262"/>
    <p:sldId id="647" r:id="rId263"/>
    <p:sldId id="648" r:id="rId264"/>
    <p:sldId id="649" r:id="rId265"/>
    <p:sldId id="650" r:id="rId266"/>
    <p:sldId id="651" r:id="rId267"/>
    <p:sldId id="652" r:id="rId268"/>
    <p:sldId id="653" r:id="rId269"/>
    <p:sldId id="654" r:id="rId270"/>
    <p:sldId id="655" r:id="rId271"/>
    <p:sldId id="656" r:id="rId272"/>
    <p:sldId id="657" r:id="rId273"/>
    <p:sldId id="658" r:id="rId274"/>
    <p:sldId id="315" r:id="rId275"/>
    <p:sldId id="885" r:id="rId276"/>
    <p:sldId id="886" r:id="rId277"/>
    <p:sldId id="887" r:id="rId278"/>
    <p:sldId id="888" r:id="rId279"/>
    <p:sldId id="889" r:id="rId280"/>
    <p:sldId id="890" r:id="rId281"/>
    <p:sldId id="891" r:id="rId282"/>
    <p:sldId id="892" r:id="rId283"/>
    <p:sldId id="893" r:id="rId284"/>
    <p:sldId id="894" r:id="rId285"/>
    <p:sldId id="895" r:id="rId286"/>
    <p:sldId id="896" r:id="rId287"/>
    <p:sldId id="897" r:id="rId288"/>
    <p:sldId id="898" r:id="rId289"/>
    <p:sldId id="899" r:id="rId290"/>
    <p:sldId id="900" r:id="rId291"/>
    <p:sldId id="675" r:id="rId292"/>
    <p:sldId id="676" r:id="rId293"/>
    <p:sldId id="677" r:id="rId294"/>
    <p:sldId id="678" r:id="rId295"/>
    <p:sldId id="660" r:id="rId296"/>
    <p:sldId id="661" r:id="rId297"/>
    <p:sldId id="662" r:id="rId298"/>
    <p:sldId id="663" r:id="rId299"/>
    <p:sldId id="717" r:id="rId300"/>
    <p:sldId id="718" r:id="rId301"/>
    <p:sldId id="719" r:id="rId302"/>
    <p:sldId id="720" r:id="rId303"/>
    <p:sldId id="721" r:id="rId304"/>
    <p:sldId id="722" r:id="rId305"/>
    <p:sldId id="664" r:id="rId306"/>
    <p:sldId id="665" r:id="rId307"/>
    <p:sldId id="666" r:id="rId308"/>
    <p:sldId id="667" r:id="rId309"/>
    <p:sldId id="668" r:id="rId310"/>
    <p:sldId id="669" r:id="rId311"/>
    <p:sldId id="670" r:id="rId312"/>
    <p:sldId id="671" r:id="rId313"/>
    <p:sldId id="672" r:id="rId314"/>
    <p:sldId id="673" r:id="rId315"/>
    <p:sldId id="674" r:id="rId316"/>
    <p:sldId id="680" r:id="rId317"/>
    <p:sldId id="901" r:id="rId318"/>
    <p:sldId id="703" r:id="rId319"/>
    <p:sldId id="704" r:id="rId320"/>
    <p:sldId id="705" r:id="rId321"/>
    <p:sldId id="706" r:id="rId322"/>
    <p:sldId id="707" r:id="rId323"/>
    <p:sldId id="682" r:id="rId324"/>
    <p:sldId id="683" r:id="rId325"/>
    <p:sldId id="684" r:id="rId326"/>
    <p:sldId id="685" r:id="rId327"/>
    <p:sldId id="686" r:id="rId328"/>
    <p:sldId id="687" r:id="rId329"/>
    <p:sldId id="688" r:id="rId330"/>
    <p:sldId id="689" r:id="rId331"/>
    <p:sldId id="690" r:id="rId332"/>
    <p:sldId id="691" r:id="rId333"/>
    <p:sldId id="692" r:id="rId334"/>
    <p:sldId id="693" r:id="rId335"/>
    <p:sldId id="694" r:id="rId336"/>
    <p:sldId id="708" r:id="rId337"/>
    <p:sldId id="709" r:id="rId338"/>
    <p:sldId id="695" r:id="rId339"/>
    <p:sldId id="696" r:id="rId340"/>
    <p:sldId id="697" r:id="rId341"/>
    <p:sldId id="698" r:id="rId342"/>
    <p:sldId id="699" r:id="rId343"/>
    <p:sldId id="700" r:id="rId344"/>
    <p:sldId id="701" r:id="rId345"/>
    <p:sldId id="702" r:id="rId346"/>
    <p:sldId id="903" r:id="rId347"/>
    <p:sldId id="904" r:id="rId348"/>
    <p:sldId id="905" r:id="rId349"/>
    <p:sldId id="906" r:id="rId350"/>
    <p:sldId id="907" r:id="rId351"/>
    <p:sldId id="908" r:id="rId352"/>
    <p:sldId id="909" r:id="rId353"/>
    <p:sldId id="910" r:id="rId354"/>
    <p:sldId id="911" r:id="rId355"/>
    <p:sldId id="912" r:id="rId356"/>
    <p:sldId id="913" r:id="rId357"/>
    <p:sldId id="914" r:id="rId358"/>
    <p:sldId id="915" r:id="rId359"/>
    <p:sldId id="916" r:id="rId360"/>
    <p:sldId id="917" r:id="rId361"/>
    <p:sldId id="919" r:id="rId362"/>
    <p:sldId id="920" r:id="rId363"/>
    <p:sldId id="921" r:id="rId364"/>
    <p:sldId id="922" r:id="rId365"/>
    <p:sldId id="928" r:id="rId366"/>
    <p:sldId id="929" r:id="rId367"/>
    <p:sldId id="930" r:id="rId368"/>
    <p:sldId id="931" r:id="rId369"/>
    <p:sldId id="932" r:id="rId370"/>
    <p:sldId id="933" r:id="rId371"/>
    <p:sldId id="934" r:id="rId372"/>
    <p:sldId id="935" r:id="rId373"/>
    <p:sldId id="936" r:id="rId374"/>
    <p:sldId id="937" r:id="rId375"/>
    <p:sldId id="938" r:id="rId376"/>
    <p:sldId id="939" r:id="rId377"/>
    <p:sldId id="940" r:id="rId378"/>
    <p:sldId id="941" r:id="rId379"/>
    <p:sldId id="942" r:id="rId380"/>
    <p:sldId id="943" r:id="rId381"/>
    <p:sldId id="944" r:id="rId382"/>
    <p:sldId id="945" r:id="rId383"/>
    <p:sldId id="946" r:id="rId384"/>
    <p:sldId id="947" r:id="rId385"/>
    <p:sldId id="948" r:id="rId386"/>
    <p:sldId id="949" r:id="rId387"/>
    <p:sldId id="950" r:id="rId388"/>
    <p:sldId id="951" r:id="rId389"/>
    <p:sldId id="952" r:id="rId390"/>
    <p:sldId id="953" r:id="rId391"/>
    <p:sldId id="954" r:id="rId392"/>
    <p:sldId id="955" r:id="rId393"/>
    <p:sldId id="407" r:id="rId394"/>
    <p:sldId id="539" r:id="rId395"/>
    <p:sldId id="540" r:id="rId396"/>
    <p:sldId id="541" r:id="rId397"/>
    <p:sldId id="542" r:id="rId398"/>
    <p:sldId id="543" r:id="rId399"/>
    <p:sldId id="544" r:id="rId400"/>
    <p:sldId id="423" r:id="rId401"/>
  </p:sldIdLst>
  <p:sldSz cx="9144000" cy="6858000" type="screen4x3"/>
  <p:notesSz cx="6858000" cy="9144000"/>
  <p:defaultTex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94434" autoAdjust="0"/>
  </p:normalViewPr>
  <p:slideViewPr>
    <p:cSldViewPr>
      <p:cViewPr varScale="1">
        <p:scale>
          <a:sx n="70" d="100"/>
          <a:sy n="70" d="100"/>
        </p:scale>
        <p:origin x="1080" y="72"/>
      </p:cViewPr>
      <p:guideLst>
        <p:guide orient="horz" pos="2160"/>
        <p:guide pos="2880"/>
      </p:guideLst>
    </p:cSldViewPr>
  </p:slideViewPr>
  <p:outlineViewPr>
    <p:cViewPr>
      <p:scale>
        <a:sx n="1" d="1"/>
        <a:sy n="1" d="1"/>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398" Type="http://schemas.openxmlformats.org/officeDocument/2006/relationships/slide" Target="slides/slide39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402" Type="http://schemas.openxmlformats.org/officeDocument/2006/relationships/notesMaster" Target="notesMasters/notesMaster1.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handoutMaster" Target="handoutMasters/handoutMaster1.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commentAuthors" Target="commentAuthor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presProps" Target="presProps.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viewProps" Target="view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theme" Target="theme/theme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herdener\Local%20Settings\Temporary%20Internet%20Files\Content.Outlook\5Z6X6TE5\Animoto.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ata\Amazon\Speaking\1-Misc\S3-scales.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0"/>
    </mc:Choice>
    <mc:Fallback>
      <c:style val="30"/>
    </mc:Fallback>
  </mc:AlternateContent>
  <c:chart>
    <c:autoTitleDeleted val="1"/>
    <c:plotArea>
      <c:layout>
        <c:manualLayout>
          <c:layoutTarget val="inner"/>
          <c:xMode val="edge"/>
          <c:yMode val="edge"/>
          <c:x val="5.9222700983978589E-2"/>
          <c:y val="1.8167166756512924E-2"/>
          <c:w val="0.90929992758738265"/>
          <c:h val="0.86212034175339802"/>
        </c:manualLayout>
      </c:layout>
      <c:scatterChart>
        <c:scatterStyle val="smoothMarker"/>
        <c:varyColors val="0"/>
        <c:ser>
          <c:idx val="0"/>
          <c:order val="0"/>
          <c:tx>
            <c:strRef>
              <c:f>'historical_running_by_user-1'!$D$1</c:f>
              <c:strCache>
                <c:ptCount val="1"/>
                <c:pt idx="0">
                  <c:v>{Running}</c:v>
                </c:pt>
              </c:strCache>
            </c:strRef>
          </c:tx>
          <c:spPr>
            <a:ln>
              <a:solidFill>
                <a:srgbClr val="FF0000"/>
              </a:solidFill>
            </a:ln>
          </c:spPr>
          <c:marker>
            <c:symbol val="none"/>
          </c:marker>
          <c:xVal>
            <c:numRef>
              <c:f>'historical_running_by_user-1'!$C$2:$C$194</c:f>
              <c:numCache>
                <c:formatCode>m/d/yy\ h:mm;@</c:formatCode>
                <c:ptCount val="193"/>
                <c:pt idx="0">
                  <c:v>39548.79166626092</c:v>
                </c:pt>
                <c:pt idx="1">
                  <c:v>39548.833332986113</c:v>
                </c:pt>
                <c:pt idx="2">
                  <c:v>39548.87499971065</c:v>
                </c:pt>
                <c:pt idx="3">
                  <c:v>39548.916666435201</c:v>
                </c:pt>
                <c:pt idx="4">
                  <c:v>39548.958333160088</c:v>
                </c:pt>
                <c:pt idx="5">
                  <c:v>39548.999999884196</c:v>
                </c:pt>
                <c:pt idx="6">
                  <c:v>39549.041666666577</c:v>
                </c:pt>
                <c:pt idx="7">
                  <c:v>39549.083333333336</c:v>
                </c:pt>
                <c:pt idx="8">
                  <c:v>39549.124999999993</c:v>
                </c:pt>
                <c:pt idx="9">
                  <c:v>39549.166666666577</c:v>
                </c:pt>
                <c:pt idx="10">
                  <c:v>39549.208333333336</c:v>
                </c:pt>
                <c:pt idx="11">
                  <c:v>39549.25</c:v>
                </c:pt>
                <c:pt idx="12">
                  <c:v>39549.291666666039</c:v>
                </c:pt>
                <c:pt idx="13">
                  <c:v>39549.333333333336</c:v>
                </c:pt>
                <c:pt idx="14">
                  <c:v>39549.375</c:v>
                </c:pt>
                <c:pt idx="15">
                  <c:v>39549.416666666657</c:v>
                </c:pt>
                <c:pt idx="16">
                  <c:v>39549.458333333343</c:v>
                </c:pt>
                <c:pt idx="17">
                  <c:v>39549.5</c:v>
                </c:pt>
                <c:pt idx="18">
                  <c:v>39549.541666666577</c:v>
                </c:pt>
                <c:pt idx="19">
                  <c:v>39549.583333333336</c:v>
                </c:pt>
                <c:pt idx="20">
                  <c:v>39549.624999999993</c:v>
                </c:pt>
                <c:pt idx="21">
                  <c:v>39549.666666666577</c:v>
                </c:pt>
                <c:pt idx="22">
                  <c:v>39549.708333333336</c:v>
                </c:pt>
                <c:pt idx="23">
                  <c:v>39549.75</c:v>
                </c:pt>
                <c:pt idx="24">
                  <c:v>39549.791666666039</c:v>
                </c:pt>
                <c:pt idx="25">
                  <c:v>39549.833333333336</c:v>
                </c:pt>
                <c:pt idx="26">
                  <c:v>39549.875</c:v>
                </c:pt>
                <c:pt idx="27">
                  <c:v>39549.916666666657</c:v>
                </c:pt>
                <c:pt idx="28">
                  <c:v>39549.958333333343</c:v>
                </c:pt>
                <c:pt idx="29">
                  <c:v>39550</c:v>
                </c:pt>
                <c:pt idx="30">
                  <c:v>39550.041666666577</c:v>
                </c:pt>
                <c:pt idx="31">
                  <c:v>39550.083333333336</c:v>
                </c:pt>
                <c:pt idx="32">
                  <c:v>39550.124999999993</c:v>
                </c:pt>
                <c:pt idx="33">
                  <c:v>39550.166666666577</c:v>
                </c:pt>
                <c:pt idx="34">
                  <c:v>39550.208333333336</c:v>
                </c:pt>
                <c:pt idx="35">
                  <c:v>39550.25</c:v>
                </c:pt>
                <c:pt idx="36">
                  <c:v>39550.291666666039</c:v>
                </c:pt>
                <c:pt idx="37">
                  <c:v>39550.333333333336</c:v>
                </c:pt>
                <c:pt idx="38">
                  <c:v>39550.375</c:v>
                </c:pt>
                <c:pt idx="39">
                  <c:v>39550.416666666657</c:v>
                </c:pt>
                <c:pt idx="40">
                  <c:v>39550.458333333343</c:v>
                </c:pt>
                <c:pt idx="41">
                  <c:v>39550.5</c:v>
                </c:pt>
                <c:pt idx="42">
                  <c:v>39550.541666666577</c:v>
                </c:pt>
                <c:pt idx="43">
                  <c:v>39550.583333333336</c:v>
                </c:pt>
                <c:pt idx="44">
                  <c:v>39550.624999999993</c:v>
                </c:pt>
                <c:pt idx="45">
                  <c:v>39550.666666666577</c:v>
                </c:pt>
                <c:pt idx="46">
                  <c:v>39550.708333333336</c:v>
                </c:pt>
                <c:pt idx="47">
                  <c:v>39550.75</c:v>
                </c:pt>
                <c:pt idx="48">
                  <c:v>39550.791666666039</c:v>
                </c:pt>
                <c:pt idx="49">
                  <c:v>39550.833333333336</c:v>
                </c:pt>
                <c:pt idx="50">
                  <c:v>39550.875</c:v>
                </c:pt>
                <c:pt idx="51">
                  <c:v>39550.916666666657</c:v>
                </c:pt>
                <c:pt idx="52">
                  <c:v>39550.958333333343</c:v>
                </c:pt>
                <c:pt idx="53">
                  <c:v>39551</c:v>
                </c:pt>
                <c:pt idx="54">
                  <c:v>39551.041666666577</c:v>
                </c:pt>
                <c:pt idx="55">
                  <c:v>39551.083333333336</c:v>
                </c:pt>
                <c:pt idx="56">
                  <c:v>39551.124999999993</c:v>
                </c:pt>
                <c:pt idx="57">
                  <c:v>39551.166666666577</c:v>
                </c:pt>
                <c:pt idx="58">
                  <c:v>39551.208333333336</c:v>
                </c:pt>
                <c:pt idx="59">
                  <c:v>39551.25</c:v>
                </c:pt>
                <c:pt idx="60">
                  <c:v>39551.291666666039</c:v>
                </c:pt>
                <c:pt idx="61">
                  <c:v>39551.333333333336</c:v>
                </c:pt>
                <c:pt idx="62">
                  <c:v>39551.375</c:v>
                </c:pt>
                <c:pt idx="63">
                  <c:v>39551.416666666657</c:v>
                </c:pt>
                <c:pt idx="64">
                  <c:v>39551.458333333343</c:v>
                </c:pt>
                <c:pt idx="65">
                  <c:v>39551.5</c:v>
                </c:pt>
                <c:pt idx="66">
                  <c:v>39551.541666666577</c:v>
                </c:pt>
                <c:pt idx="67">
                  <c:v>39551.583333333336</c:v>
                </c:pt>
                <c:pt idx="68">
                  <c:v>39551.624999999993</c:v>
                </c:pt>
                <c:pt idx="69">
                  <c:v>39551.666666666577</c:v>
                </c:pt>
                <c:pt idx="70">
                  <c:v>39551.708333333336</c:v>
                </c:pt>
                <c:pt idx="71">
                  <c:v>39551.75</c:v>
                </c:pt>
                <c:pt idx="72">
                  <c:v>39551.791666666039</c:v>
                </c:pt>
                <c:pt idx="73">
                  <c:v>39551.833333333336</c:v>
                </c:pt>
                <c:pt idx="74">
                  <c:v>39551.875</c:v>
                </c:pt>
                <c:pt idx="75">
                  <c:v>39551.916666666657</c:v>
                </c:pt>
                <c:pt idx="76">
                  <c:v>39551.958333333343</c:v>
                </c:pt>
                <c:pt idx="77">
                  <c:v>39552</c:v>
                </c:pt>
                <c:pt idx="78">
                  <c:v>39552.041666666577</c:v>
                </c:pt>
                <c:pt idx="79">
                  <c:v>39552.083333333336</c:v>
                </c:pt>
                <c:pt idx="80">
                  <c:v>39552.124999999993</c:v>
                </c:pt>
                <c:pt idx="81">
                  <c:v>39552.166666666577</c:v>
                </c:pt>
                <c:pt idx="82">
                  <c:v>39552.208333333336</c:v>
                </c:pt>
                <c:pt idx="83">
                  <c:v>39552.25</c:v>
                </c:pt>
                <c:pt idx="84">
                  <c:v>39552.291666666039</c:v>
                </c:pt>
                <c:pt idx="85">
                  <c:v>39552.333333333336</c:v>
                </c:pt>
                <c:pt idx="86">
                  <c:v>39552.375</c:v>
                </c:pt>
                <c:pt idx="87">
                  <c:v>39552.416666666657</c:v>
                </c:pt>
                <c:pt idx="88">
                  <c:v>39552.458333333343</c:v>
                </c:pt>
                <c:pt idx="89">
                  <c:v>39552.5</c:v>
                </c:pt>
                <c:pt idx="90">
                  <c:v>39552.541666666577</c:v>
                </c:pt>
                <c:pt idx="91">
                  <c:v>39552.583333333336</c:v>
                </c:pt>
                <c:pt idx="92">
                  <c:v>39552.624999999993</c:v>
                </c:pt>
                <c:pt idx="93">
                  <c:v>39552.666666666577</c:v>
                </c:pt>
                <c:pt idx="94">
                  <c:v>39552.708333333336</c:v>
                </c:pt>
                <c:pt idx="95">
                  <c:v>39552.75</c:v>
                </c:pt>
                <c:pt idx="96">
                  <c:v>39552.791666666039</c:v>
                </c:pt>
                <c:pt idx="97">
                  <c:v>39552.833333333336</c:v>
                </c:pt>
                <c:pt idx="98">
                  <c:v>39552.875</c:v>
                </c:pt>
                <c:pt idx="99">
                  <c:v>39552.916666666657</c:v>
                </c:pt>
                <c:pt idx="100">
                  <c:v>39552.958333333343</c:v>
                </c:pt>
                <c:pt idx="101">
                  <c:v>39553</c:v>
                </c:pt>
                <c:pt idx="102">
                  <c:v>39553.041666666577</c:v>
                </c:pt>
                <c:pt idx="103">
                  <c:v>39553.083333333336</c:v>
                </c:pt>
                <c:pt idx="104">
                  <c:v>39553.124999999993</c:v>
                </c:pt>
                <c:pt idx="105">
                  <c:v>39553.166666666577</c:v>
                </c:pt>
                <c:pt idx="106">
                  <c:v>39553.208333333336</c:v>
                </c:pt>
                <c:pt idx="107">
                  <c:v>39553.25</c:v>
                </c:pt>
                <c:pt idx="108">
                  <c:v>39553.291666666039</c:v>
                </c:pt>
                <c:pt idx="109">
                  <c:v>39553.333333333336</c:v>
                </c:pt>
                <c:pt idx="110">
                  <c:v>39553.375</c:v>
                </c:pt>
                <c:pt idx="111">
                  <c:v>39553.416666666657</c:v>
                </c:pt>
                <c:pt idx="112">
                  <c:v>39553.458333333343</c:v>
                </c:pt>
                <c:pt idx="113">
                  <c:v>39553.5</c:v>
                </c:pt>
                <c:pt idx="114">
                  <c:v>39553.541666666577</c:v>
                </c:pt>
                <c:pt idx="115">
                  <c:v>39553.583333333336</c:v>
                </c:pt>
                <c:pt idx="116">
                  <c:v>39553.624999999993</c:v>
                </c:pt>
                <c:pt idx="117">
                  <c:v>39553.666666666577</c:v>
                </c:pt>
                <c:pt idx="118">
                  <c:v>39553.708333333336</c:v>
                </c:pt>
                <c:pt idx="119">
                  <c:v>39553.75</c:v>
                </c:pt>
                <c:pt idx="120">
                  <c:v>39553.791666666039</c:v>
                </c:pt>
                <c:pt idx="121">
                  <c:v>39553.833333333336</c:v>
                </c:pt>
                <c:pt idx="122">
                  <c:v>39553.875</c:v>
                </c:pt>
                <c:pt idx="123">
                  <c:v>39553.916666666657</c:v>
                </c:pt>
                <c:pt idx="124">
                  <c:v>39553.958333333343</c:v>
                </c:pt>
                <c:pt idx="125">
                  <c:v>39554</c:v>
                </c:pt>
                <c:pt idx="126">
                  <c:v>39554.041666666577</c:v>
                </c:pt>
                <c:pt idx="127">
                  <c:v>39554.083333333336</c:v>
                </c:pt>
                <c:pt idx="128">
                  <c:v>39554.124999999993</c:v>
                </c:pt>
                <c:pt idx="129">
                  <c:v>39554.166666666577</c:v>
                </c:pt>
                <c:pt idx="130">
                  <c:v>39554.208333333336</c:v>
                </c:pt>
                <c:pt idx="131">
                  <c:v>39554.25</c:v>
                </c:pt>
                <c:pt idx="132">
                  <c:v>39554.291666666039</c:v>
                </c:pt>
                <c:pt idx="133">
                  <c:v>39554.333333333336</c:v>
                </c:pt>
                <c:pt idx="134">
                  <c:v>39554.375</c:v>
                </c:pt>
                <c:pt idx="135">
                  <c:v>39554.416666666657</c:v>
                </c:pt>
                <c:pt idx="136">
                  <c:v>39554.458333333343</c:v>
                </c:pt>
                <c:pt idx="137">
                  <c:v>39554.5</c:v>
                </c:pt>
                <c:pt idx="138">
                  <c:v>39554.541666666577</c:v>
                </c:pt>
                <c:pt idx="139">
                  <c:v>39554.583333333336</c:v>
                </c:pt>
                <c:pt idx="140">
                  <c:v>39554.624999999993</c:v>
                </c:pt>
                <c:pt idx="141">
                  <c:v>39554.666666666577</c:v>
                </c:pt>
                <c:pt idx="142">
                  <c:v>39554.708333333336</c:v>
                </c:pt>
                <c:pt idx="143">
                  <c:v>39554.75</c:v>
                </c:pt>
                <c:pt idx="144">
                  <c:v>39554.791666666039</c:v>
                </c:pt>
                <c:pt idx="145">
                  <c:v>39554.833333333336</c:v>
                </c:pt>
                <c:pt idx="146">
                  <c:v>39554.875</c:v>
                </c:pt>
                <c:pt idx="147">
                  <c:v>39554.916666666657</c:v>
                </c:pt>
                <c:pt idx="148">
                  <c:v>39554.958333333343</c:v>
                </c:pt>
                <c:pt idx="149">
                  <c:v>39555</c:v>
                </c:pt>
                <c:pt idx="150">
                  <c:v>39555.041666666577</c:v>
                </c:pt>
                <c:pt idx="151">
                  <c:v>39555.083333333336</c:v>
                </c:pt>
                <c:pt idx="152">
                  <c:v>39555.124999999993</c:v>
                </c:pt>
                <c:pt idx="153">
                  <c:v>39555.166666666577</c:v>
                </c:pt>
                <c:pt idx="154">
                  <c:v>39555.208333333336</c:v>
                </c:pt>
                <c:pt idx="155">
                  <c:v>39555.25</c:v>
                </c:pt>
                <c:pt idx="156">
                  <c:v>39555.291666666039</c:v>
                </c:pt>
                <c:pt idx="157">
                  <c:v>39555.333333333336</c:v>
                </c:pt>
                <c:pt idx="158">
                  <c:v>39555.375</c:v>
                </c:pt>
                <c:pt idx="159">
                  <c:v>39555.416666666657</c:v>
                </c:pt>
                <c:pt idx="160">
                  <c:v>39555.458333333343</c:v>
                </c:pt>
                <c:pt idx="161">
                  <c:v>39555.5</c:v>
                </c:pt>
                <c:pt idx="162">
                  <c:v>39555.541666666577</c:v>
                </c:pt>
                <c:pt idx="163">
                  <c:v>39555.583333333336</c:v>
                </c:pt>
                <c:pt idx="164">
                  <c:v>39555.624999999993</c:v>
                </c:pt>
                <c:pt idx="165">
                  <c:v>39555.666666666577</c:v>
                </c:pt>
                <c:pt idx="166">
                  <c:v>39555.708333333336</c:v>
                </c:pt>
                <c:pt idx="167">
                  <c:v>39555.75</c:v>
                </c:pt>
                <c:pt idx="168">
                  <c:v>39555.791666666039</c:v>
                </c:pt>
                <c:pt idx="169">
                  <c:v>39555.83333321759</c:v>
                </c:pt>
                <c:pt idx="170">
                  <c:v>39555.874999826643</c:v>
                </c:pt>
                <c:pt idx="171">
                  <c:v>39555.916666435201</c:v>
                </c:pt>
                <c:pt idx="172">
                  <c:v>39555.958333044502</c:v>
                </c:pt>
                <c:pt idx="173">
                  <c:v>39555.999999652777</c:v>
                </c:pt>
                <c:pt idx="174">
                  <c:v>39556.041666261575</c:v>
                </c:pt>
                <c:pt idx="175">
                  <c:v>39556.083332870381</c:v>
                </c:pt>
                <c:pt idx="176">
                  <c:v>39556.124999479202</c:v>
                </c:pt>
                <c:pt idx="177">
                  <c:v>39556.166666087956</c:v>
                </c:pt>
                <c:pt idx="178">
                  <c:v>39556.208332696762</c:v>
                </c:pt>
                <c:pt idx="179">
                  <c:v>39556.249999305561</c:v>
                </c:pt>
                <c:pt idx="180">
                  <c:v>39556.291665913675</c:v>
                </c:pt>
                <c:pt idx="181">
                  <c:v>39556.333332523151</c:v>
                </c:pt>
                <c:pt idx="182">
                  <c:v>39556.374999131942</c:v>
                </c:pt>
                <c:pt idx="183">
                  <c:v>39556.41666574074</c:v>
                </c:pt>
                <c:pt idx="184">
                  <c:v>39556.45833235007</c:v>
                </c:pt>
                <c:pt idx="185">
                  <c:v>39556.49999895833</c:v>
                </c:pt>
                <c:pt idx="186">
                  <c:v>39556.541665566976</c:v>
                </c:pt>
                <c:pt idx="187">
                  <c:v>39556.583332175942</c:v>
                </c:pt>
                <c:pt idx="188">
                  <c:v>39556.624998784595</c:v>
                </c:pt>
                <c:pt idx="189">
                  <c:v>39556.666665393532</c:v>
                </c:pt>
                <c:pt idx="190">
                  <c:v>39556.708332002323</c:v>
                </c:pt>
              </c:numCache>
            </c:numRef>
          </c:xVal>
          <c:yVal>
            <c:numRef>
              <c:f>'historical_running_by_user-1'!$D$2:$D$194</c:f>
              <c:numCache>
                <c:formatCode>General</c:formatCode>
                <c:ptCount val="193"/>
                <c:pt idx="0">
                  <c:v>65</c:v>
                </c:pt>
                <c:pt idx="1">
                  <c:v>81</c:v>
                </c:pt>
                <c:pt idx="2">
                  <c:v>81</c:v>
                </c:pt>
                <c:pt idx="3">
                  <c:v>74</c:v>
                </c:pt>
                <c:pt idx="4">
                  <c:v>68</c:v>
                </c:pt>
                <c:pt idx="5">
                  <c:v>66</c:v>
                </c:pt>
                <c:pt idx="6">
                  <c:v>60</c:v>
                </c:pt>
                <c:pt idx="7">
                  <c:v>60</c:v>
                </c:pt>
                <c:pt idx="8">
                  <c:v>55</c:v>
                </c:pt>
                <c:pt idx="9">
                  <c:v>54</c:v>
                </c:pt>
                <c:pt idx="10">
                  <c:v>53</c:v>
                </c:pt>
                <c:pt idx="11">
                  <c:v>52</c:v>
                </c:pt>
                <c:pt idx="12">
                  <c:v>51</c:v>
                </c:pt>
                <c:pt idx="13">
                  <c:v>51</c:v>
                </c:pt>
                <c:pt idx="14">
                  <c:v>51</c:v>
                </c:pt>
                <c:pt idx="15">
                  <c:v>46</c:v>
                </c:pt>
                <c:pt idx="16">
                  <c:v>43</c:v>
                </c:pt>
                <c:pt idx="17">
                  <c:v>43</c:v>
                </c:pt>
                <c:pt idx="18">
                  <c:v>43</c:v>
                </c:pt>
                <c:pt idx="19">
                  <c:v>52</c:v>
                </c:pt>
                <c:pt idx="20">
                  <c:v>59</c:v>
                </c:pt>
                <c:pt idx="21">
                  <c:v>59</c:v>
                </c:pt>
                <c:pt idx="22">
                  <c:v>76</c:v>
                </c:pt>
                <c:pt idx="23">
                  <c:v>78</c:v>
                </c:pt>
                <c:pt idx="24">
                  <c:v>79</c:v>
                </c:pt>
                <c:pt idx="25">
                  <c:v>74</c:v>
                </c:pt>
                <c:pt idx="26">
                  <c:v>63</c:v>
                </c:pt>
                <c:pt idx="27">
                  <c:v>69</c:v>
                </c:pt>
                <c:pt idx="28">
                  <c:v>77</c:v>
                </c:pt>
                <c:pt idx="29">
                  <c:v>74</c:v>
                </c:pt>
                <c:pt idx="30">
                  <c:v>64</c:v>
                </c:pt>
                <c:pt idx="31">
                  <c:v>55</c:v>
                </c:pt>
                <c:pt idx="32">
                  <c:v>53</c:v>
                </c:pt>
                <c:pt idx="33">
                  <c:v>52</c:v>
                </c:pt>
                <c:pt idx="34">
                  <c:v>55</c:v>
                </c:pt>
                <c:pt idx="35">
                  <c:v>46</c:v>
                </c:pt>
                <c:pt idx="36">
                  <c:v>45</c:v>
                </c:pt>
                <c:pt idx="37">
                  <c:v>42</c:v>
                </c:pt>
                <c:pt idx="38">
                  <c:v>42</c:v>
                </c:pt>
                <c:pt idx="39">
                  <c:v>41</c:v>
                </c:pt>
                <c:pt idx="40">
                  <c:v>41</c:v>
                </c:pt>
                <c:pt idx="41">
                  <c:v>41</c:v>
                </c:pt>
                <c:pt idx="42">
                  <c:v>42</c:v>
                </c:pt>
                <c:pt idx="43">
                  <c:v>63</c:v>
                </c:pt>
                <c:pt idx="44">
                  <c:v>63</c:v>
                </c:pt>
                <c:pt idx="45">
                  <c:v>66</c:v>
                </c:pt>
                <c:pt idx="46">
                  <c:v>68</c:v>
                </c:pt>
                <c:pt idx="47">
                  <c:v>59</c:v>
                </c:pt>
                <c:pt idx="48">
                  <c:v>61</c:v>
                </c:pt>
                <c:pt idx="49">
                  <c:v>60</c:v>
                </c:pt>
                <c:pt idx="50">
                  <c:v>60</c:v>
                </c:pt>
                <c:pt idx="51">
                  <c:v>61</c:v>
                </c:pt>
                <c:pt idx="52">
                  <c:v>56</c:v>
                </c:pt>
                <c:pt idx="53">
                  <c:v>54</c:v>
                </c:pt>
                <c:pt idx="54">
                  <c:v>84</c:v>
                </c:pt>
                <c:pt idx="55">
                  <c:v>84</c:v>
                </c:pt>
                <c:pt idx="56">
                  <c:v>59</c:v>
                </c:pt>
                <c:pt idx="57">
                  <c:v>57</c:v>
                </c:pt>
                <c:pt idx="58">
                  <c:v>74</c:v>
                </c:pt>
                <c:pt idx="59">
                  <c:v>73</c:v>
                </c:pt>
                <c:pt idx="60">
                  <c:v>44</c:v>
                </c:pt>
                <c:pt idx="61">
                  <c:v>46</c:v>
                </c:pt>
                <c:pt idx="62">
                  <c:v>45</c:v>
                </c:pt>
                <c:pt idx="63">
                  <c:v>44</c:v>
                </c:pt>
                <c:pt idx="64">
                  <c:v>43</c:v>
                </c:pt>
                <c:pt idx="65">
                  <c:v>43</c:v>
                </c:pt>
                <c:pt idx="66">
                  <c:v>46</c:v>
                </c:pt>
                <c:pt idx="67">
                  <c:v>54</c:v>
                </c:pt>
                <c:pt idx="68">
                  <c:v>64</c:v>
                </c:pt>
                <c:pt idx="69">
                  <c:v>63</c:v>
                </c:pt>
                <c:pt idx="70">
                  <c:v>69</c:v>
                </c:pt>
                <c:pt idx="71">
                  <c:v>67</c:v>
                </c:pt>
                <c:pt idx="72">
                  <c:v>64</c:v>
                </c:pt>
                <c:pt idx="73">
                  <c:v>74</c:v>
                </c:pt>
                <c:pt idx="74">
                  <c:v>72</c:v>
                </c:pt>
                <c:pt idx="75">
                  <c:v>69</c:v>
                </c:pt>
                <c:pt idx="76">
                  <c:v>80</c:v>
                </c:pt>
                <c:pt idx="77">
                  <c:v>78</c:v>
                </c:pt>
                <c:pt idx="78">
                  <c:v>73</c:v>
                </c:pt>
                <c:pt idx="79">
                  <c:v>73</c:v>
                </c:pt>
                <c:pt idx="80">
                  <c:v>84</c:v>
                </c:pt>
                <c:pt idx="81">
                  <c:v>83</c:v>
                </c:pt>
                <c:pt idx="82">
                  <c:v>82</c:v>
                </c:pt>
                <c:pt idx="83">
                  <c:v>70</c:v>
                </c:pt>
                <c:pt idx="84">
                  <c:v>67</c:v>
                </c:pt>
                <c:pt idx="85">
                  <c:v>63</c:v>
                </c:pt>
                <c:pt idx="86">
                  <c:v>62</c:v>
                </c:pt>
                <c:pt idx="87">
                  <c:v>60</c:v>
                </c:pt>
                <c:pt idx="88">
                  <c:v>57</c:v>
                </c:pt>
                <c:pt idx="89">
                  <c:v>54</c:v>
                </c:pt>
                <c:pt idx="90">
                  <c:v>57</c:v>
                </c:pt>
                <c:pt idx="91">
                  <c:v>55</c:v>
                </c:pt>
                <c:pt idx="92">
                  <c:v>60</c:v>
                </c:pt>
                <c:pt idx="93">
                  <c:v>91</c:v>
                </c:pt>
                <c:pt idx="94">
                  <c:v>93</c:v>
                </c:pt>
                <c:pt idx="95">
                  <c:v>84</c:v>
                </c:pt>
                <c:pt idx="96">
                  <c:v>98</c:v>
                </c:pt>
                <c:pt idx="97">
                  <c:v>95</c:v>
                </c:pt>
                <c:pt idx="98">
                  <c:v>98</c:v>
                </c:pt>
                <c:pt idx="99">
                  <c:v>88</c:v>
                </c:pt>
                <c:pt idx="100">
                  <c:v>87</c:v>
                </c:pt>
                <c:pt idx="101">
                  <c:v>100</c:v>
                </c:pt>
                <c:pt idx="102">
                  <c:v>102</c:v>
                </c:pt>
                <c:pt idx="103">
                  <c:v>85</c:v>
                </c:pt>
                <c:pt idx="104">
                  <c:v>99</c:v>
                </c:pt>
                <c:pt idx="105">
                  <c:v>97</c:v>
                </c:pt>
                <c:pt idx="106">
                  <c:v>85</c:v>
                </c:pt>
                <c:pt idx="107">
                  <c:v>79</c:v>
                </c:pt>
                <c:pt idx="108">
                  <c:v>83</c:v>
                </c:pt>
                <c:pt idx="109">
                  <c:v>87</c:v>
                </c:pt>
                <c:pt idx="110">
                  <c:v>83</c:v>
                </c:pt>
                <c:pt idx="111">
                  <c:v>82</c:v>
                </c:pt>
                <c:pt idx="112">
                  <c:v>88</c:v>
                </c:pt>
                <c:pt idx="113">
                  <c:v>89</c:v>
                </c:pt>
                <c:pt idx="114">
                  <c:v>82</c:v>
                </c:pt>
                <c:pt idx="115">
                  <c:v>86</c:v>
                </c:pt>
                <c:pt idx="116">
                  <c:v>106</c:v>
                </c:pt>
                <c:pt idx="117">
                  <c:v>110</c:v>
                </c:pt>
                <c:pt idx="118">
                  <c:v>104</c:v>
                </c:pt>
                <c:pt idx="119">
                  <c:v>199</c:v>
                </c:pt>
                <c:pt idx="120">
                  <c:v>246</c:v>
                </c:pt>
                <c:pt idx="121">
                  <c:v>227</c:v>
                </c:pt>
                <c:pt idx="122">
                  <c:v>255</c:v>
                </c:pt>
                <c:pt idx="123">
                  <c:v>249</c:v>
                </c:pt>
                <c:pt idx="124">
                  <c:v>322</c:v>
                </c:pt>
                <c:pt idx="125">
                  <c:v>407</c:v>
                </c:pt>
                <c:pt idx="126">
                  <c:v>351</c:v>
                </c:pt>
                <c:pt idx="127">
                  <c:v>300</c:v>
                </c:pt>
                <c:pt idx="128">
                  <c:v>298</c:v>
                </c:pt>
                <c:pt idx="129">
                  <c:v>398</c:v>
                </c:pt>
                <c:pt idx="130">
                  <c:v>464</c:v>
                </c:pt>
                <c:pt idx="131">
                  <c:v>462</c:v>
                </c:pt>
                <c:pt idx="132">
                  <c:v>410</c:v>
                </c:pt>
                <c:pt idx="133">
                  <c:v>402</c:v>
                </c:pt>
                <c:pt idx="134">
                  <c:v>369</c:v>
                </c:pt>
                <c:pt idx="135">
                  <c:v>357</c:v>
                </c:pt>
                <c:pt idx="136">
                  <c:v>338</c:v>
                </c:pt>
                <c:pt idx="137">
                  <c:v>312</c:v>
                </c:pt>
                <c:pt idx="138">
                  <c:v>348</c:v>
                </c:pt>
                <c:pt idx="139">
                  <c:v>386</c:v>
                </c:pt>
                <c:pt idx="140">
                  <c:v>444</c:v>
                </c:pt>
                <c:pt idx="141">
                  <c:v>487</c:v>
                </c:pt>
                <c:pt idx="142">
                  <c:v>897</c:v>
                </c:pt>
                <c:pt idx="143">
                  <c:v>914</c:v>
                </c:pt>
                <c:pt idx="144">
                  <c:v>817</c:v>
                </c:pt>
                <c:pt idx="145">
                  <c:v>760</c:v>
                </c:pt>
                <c:pt idx="146">
                  <c:v>757</c:v>
                </c:pt>
                <c:pt idx="147">
                  <c:v>842</c:v>
                </c:pt>
                <c:pt idx="148">
                  <c:v>833</c:v>
                </c:pt>
                <c:pt idx="149">
                  <c:v>934</c:v>
                </c:pt>
                <c:pt idx="150">
                  <c:v>985</c:v>
                </c:pt>
                <c:pt idx="151">
                  <c:v>945</c:v>
                </c:pt>
                <c:pt idx="152">
                  <c:v>352</c:v>
                </c:pt>
                <c:pt idx="153">
                  <c:v>590</c:v>
                </c:pt>
                <c:pt idx="154">
                  <c:v>995</c:v>
                </c:pt>
                <c:pt idx="155">
                  <c:v>977</c:v>
                </c:pt>
                <c:pt idx="156">
                  <c:v>1195</c:v>
                </c:pt>
                <c:pt idx="157">
                  <c:v>1196</c:v>
                </c:pt>
                <c:pt idx="158">
                  <c:v>1193</c:v>
                </c:pt>
                <c:pt idx="159">
                  <c:v>1193</c:v>
                </c:pt>
                <c:pt idx="160">
                  <c:v>1115</c:v>
                </c:pt>
                <c:pt idx="161">
                  <c:v>678</c:v>
                </c:pt>
                <c:pt idx="162">
                  <c:v>526</c:v>
                </c:pt>
                <c:pt idx="163">
                  <c:v>1076</c:v>
                </c:pt>
                <c:pt idx="164">
                  <c:v>1904</c:v>
                </c:pt>
                <c:pt idx="165">
                  <c:v>1797</c:v>
                </c:pt>
                <c:pt idx="166">
                  <c:v>1702</c:v>
                </c:pt>
                <c:pt idx="167">
                  <c:v>2014</c:v>
                </c:pt>
                <c:pt idx="168">
                  <c:v>1772</c:v>
                </c:pt>
                <c:pt idx="169">
                  <c:v>2237</c:v>
                </c:pt>
                <c:pt idx="170">
                  <c:v>2034</c:v>
                </c:pt>
                <c:pt idx="171">
                  <c:v>2615</c:v>
                </c:pt>
                <c:pt idx="172">
                  <c:v>2575</c:v>
                </c:pt>
                <c:pt idx="173">
                  <c:v>2653</c:v>
                </c:pt>
                <c:pt idx="174">
                  <c:v>2856</c:v>
                </c:pt>
                <c:pt idx="175">
                  <c:v>2878</c:v>
                </c:pt>
                <c:pt idx="176">
                  <c:v>3101</c:v>
                </c:pt>
                <c:pt idx="177">
                  <c:v>3163</c:v>
                </c:pt>
                <c:pt idx="178">
                  <c:v>2454</c:v>
                </c:pt>
                <c:pt idx="179">
                  <c:v>2955</c:v>
                </c:pt>
                <c:pt idx="180">
                  <c:v>3331</c:v>
                </c:pt>
                <c:pt idx="181">
                  <c:v>3506</c:v>
                </c:pt>
                <c:pt idx="182">
                  <c:v>2382</c:v>
                </c:pt>
                <c:pt idx="183">
                  <c:v>2686</c:v>
                </c:pt>
                <c:pt idx="184">
                  <c:v>2789</c:v>
                </c:pt>
                <c:pt idx="185">
                  <c:v>2745</c:v>
                </c:pt>
                <c:pt idx="186">
                  <c:v>2917</c:v>
                </c:pt>
                <c:pt idx="187">
                  <c:v>3071</c:v>
                </c:pt>
                <c:pt idx="188">
                  <c:v>3278</c:v>
                </c:pt>
                <c:pt idx="189">
                  <c:v>3398</c:v>
                </c:pt>
                <c:pt idx="190">
                  <c:v>1913</c:v>
                </c:pt>
              </c:numCache>
            </c:numRef>
          </c:yVal>
          <c:smooth val="1"/>
        </c:ser>
        <c:dLbls>
          <c:showLegendKey val="0"/>
          <c:showVal val="0"/>
          <c:showCatName val="0"/>
          <c:showSerName val="0"/>
          <c:showPercent val="0"/>
          <c:showBubbleSize val="0"/>
        </c:dLbls>
        <c:axId val="280542856"/>
        <c:axId val="280540504"/>
      </c:scatterChart>
      <c:valAx>
        <c:axId val="280542856"/>
        <c:scaling>
          <c:orientation val="minMax"/>
          <c:max val="39557"/>
          <c:min val="39549"/>
        </c:scaling>
        <c:delete val="1"/>
        <c:axPos val="b"/>
        <c:numFmt formatCode="m/d/yy;@" sourceLinked="0"/>
        <c:majorTickMark val="out"/>
        <c:minorTickMark val="none"/>
        <c:tickLblPos val="nextTo"/>
        <c:crossAx val="280540504"/>
        <c:crosses val="autoZero"/>
        <c:crossBetween val="midCat"/>
      </c:valAx>
      <c:valAx>
        <c:axId val="280540504"/>
        <c:scaling>
          <c:orientation val="minMax"/>
        </c:scaling>
        <c:delete val="1"/>
        <c:axPos val="l"/>
        <c:numFmt formatCode="General" sourceLinked="1"/>
        <c:majorTickMark val="out"/>
        <c:minorTickMark val="none"/>
        <c:tickLblPos val="nextTo"/>
        <c:crossAx val="280542856"/>
        <c:crosses val="autoZero"/>
        <c:crossBetween val="midCat"/>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invertIfNegative val="0"/>
          <c:cat>
            <c:strRef>
              <c:f>Sheet1!$A$1:$A$8</c:f>
              <c:strCache>
                <c:ptCount val="8"/>
                <c:pt idx="0">
                  <c:v>Q4 2006</c:v>
                </c:pt>
                <c:pt idx="1">
                  <c:v>Q4 2007</c:v>
                </c:pt>
                <c:pt idx="2">
                  <c:v>Q4 2008</c:v>
                </c:pt>
                <c:pt idx="3">
                  <c:v>Q4 2009</c:v>
                </c:pt>
                <c:pt idx="4">
                  <c:v>Q4 2010</c:v>
                </c:pt>
                <c:pt idx="5">
                  <c:v>Q4 2011</c:v>
                </c:pt>
                <c:pt idx="6">
                  <c:v>Nov 2012</c:v>
                </c:pt>
                <c:pt idx="7">
                  <c:v>Apr 2013</c:v>
                </c:pt>
              </c:strCache>
            </c:strRef>
          </c:cat>
          <c:val>
            <c:numRef>
              <c:f>Sheet1!$B$1:$B$8</c:f>
              <c:numCache>
                <c:formatCode>General</c:formatCode>
                <c:ptCount val="8"/>
                <c:pt idx="0">
                  <c:v>2.9</c:v>
                </c:pt>
                <c:pt idx="1">
                  <c:v>14</c:v>
                </c:pt>
                <c:pt idx="2">
                  <c:v>40</c:v>
                </c:pt>
                <c:pt idx="3">
                  <c:v>102</c:v>
                </c:pt>
                <c:pt idx="4">
                  <c:v>262</c:v>
                </c:pt>
                <c:pt idx="5">
                  <c:v>762</c:v>
                </c:pt>
                <c:pt idx="6">
                  <c:v>1300</c:v>
                </c:pt>
                <c:pt idx="7">
                  <c:v>2000</c:v>
                </c:pt>
              </c:numCache>
            </c:numRef>
          </c:val>
        </c:ser>
        <c:dLbls>
          <c:showLegendKey val="0"/>
          <c:showVal val="0"/>
          <c:showCatName val="0"/>
          <c:showSerName val="0"/>
          <c:showPercent val="0"/>
          <c:showBubbleSize val="0"/>
        </c:dLbls>
        <c:gapWidth val="150"/>
        <c:overlap val="100"/>
        <c:axId val="280541680"/>
        <c:axId val="280542464"/>
      </c:barChart>
      <c:catAx>
        <c:axId val="280541680"/>
        <c:scaling>
          <c:orientation val="minMax"/>
        </c:scaling>
        <c:delete val="0"/>
        <c:axPos val="b"/>
        <c:numFmt formatCode="General" sourceLinked="0"/>
        <c:majorTickMark val="out"/>
        <c:minorTickMark val="none"/>
        <c:tickLblPos val="nextTo"/>
        <c:crossAx val="280542464"/>
        <c:crosses val="autoZero"/>
        <c:auto val="1"/>
        <c:lblAlgn val="ctr"/>
        <c:lblOffset val="100"/>
        <c:noMultiLvlLbl val="0"/>
      </c:catAx>
      <c:valAx>
        <c:axId val="280542464"/>
        <c:scaling>
          <c:orientation val="minMax"/>
        </c:scaling>
        <c:delete val="1"/>
        <c:axPos val="l"/>
        <c:numFmt formatCode="General" sourceLinked="1"/>
        <c:majorTickMark val="out"/>
        <c:minorTickMark val="none"/>
        <c:tickLblPos val="nextTo"/>
        <c:crossAx val="28054168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40"/>
    </mc:Choice>
    <mc:Fallback>
      <c:style val="40"/>
    </mc:Fallback>
  </mc:AlternateContent>
  <c:chart>
    <c:autoTitleDeleted val="1"/>
    <c:view3D>
      <c:rotX val="15"/>
      <c:rotY val="20"/>
      <c:rAngAx val="1"/>
    </c:view3D>
    <c:floor>
      <c:thickness val="0"/>
    </c:floor>
    <c:sideWall>
      <c:thickness val="0"/>
    </c:sideWall>
    <c:backWall>
      <c:thickness val="0"/>
    </c:backWall>
    <c:plotArea>
      <c:layout/>
      <c:bar3DChart>
        <c:barDir val="col"/>
        <c:grouping val="stacked"/>
        <c:varyColors val="1"/>
        <c:ser>
          <c:idx val="0"/>
          <c:order val="0"/>
          <c:tx>
            <c:strRef>
              <c:f>Sheet1!$B$1</c:f>
              <c:strCache>
                <c:ptCount val="1"/>
                <c:pt idx="0">
                  <c:v>Series 1</c:v>
                </c:pt>
              </c:strCache>
            </c:strRef>
          </c:tx>
          <c:invertIfNegative val="0"/>
          <c:cat>
            <c:strRef>
              <c:f>Sheet1!$A$2:$A$8</c:f>
              <c:strCache>
                <c:ptCount val="7"/>
                <c:pt idx="0">
                  <c:v>2006 Q3</c:v>
                </c:pt>
                <c:pt idx="1">
                  <c:v>2007 Q1</c:v>
                </c:pt>
                <c:pt idx="2">
                  <c:v>2007 Q2</c:v>
                </c:pt>
                <c:pt idx="3">
                  <c:v>2007 Q4</c:v>
                </c:pt>
                <c:pt idx="4">
                  <c:v>2008 Q1</c:v>
                </c:pt>
                <c:pt idx="5">
                  <c:v>2008 Q2</c:v>
                </c:pt>
                <c:pt idx="6">
                  <c:v>2008 Q3</c:v>
                </c:pt>
              </c:strCache>
            </c:strRef>
          </c:cat>
          <c:val>
            <c:numRef>
              <c:f>Sheet1!$B$2:$B$8</c:f>
              <c:numCache>
                <c:formatCode>General</c:formatCode>
                <c:ptCount val="7"/>
                <c:pt idx="0">
                  <c:v>0.8</c:v>
                </c:pt>
                <c:pt idx="1">
                  <c:v>5</c:v>
                </c:pt>
                <c:pt idx="2">
                  <c:v>10</c:v>
                </c:pt>
                <c:pt idx="3">
                  <c:v>14</c:v>
                </c:pt>
                <c:pt idx="4">
                  <c:v>18</c:v>
                </c:pt>
                <c:pt idx="5">
                  <c:v>22</c:v>
                </c:pt>
                <c:pt idx="6">
                  <c:v>29</c:v>
                </c:pt>
              </c:numCache>
            </c:numRef>
          </c:val>
        </c:ser>
        <c:dLbls>
          <c:showLegendKey val="0"/>
          <c:showVal val="0"/>
          <c:showCatName val="0"/>
          <c:showSerName val="0"/>
          <c:showPercent val="0"/>
          <c:showBubbleSize val="0"/>
        </c:dLbls>
        <c:gapWidth val="150"/>
        <c:shape val="box"/>
        <c:axId val="312906840"/>
        <c:axId val="312900568"/>
        <c:axId val="0"/>
      </c:bar3DChart>
      <c:catAx>
        <c:axId val="312906840"/>
        <c:scaling>
          <c:orientation val="minMax"/>
        </c:scaling>
        <c:delete val="0"/>
        <c:axPos val="b"/>
        <c:numFmt formatCode="General" sourceLinked="0"/>
        <c:majorTickMark val="out"/>
        <c:minorTickMark val="none"/>
        <c:tickLblPos val="nextTo"/>
        <c:crossAx val="312900568"/>
        <c:crosses val="autoZero"/>
        <c:auto val="1"/>
        <c:lblAlgn val="ctr"/>
        <c:lblOffset val="100"/>
        <c:noMultiLvlLbl val="0"/>
      </c:catAx>
      <c:valAx>
        <c:axId val="312900568"/>
        <c:scaling>
          <c:orientation val="minMax"/>
        </c:scaling>
        <c:delete val="0"/>
        <c:axPos val="l"/>
        <c:majorGridlines/>
        <c:numFmt formatCode="General" sourceLinked="1"/>
        <c:majorTickMark val="out"/>
        <c:minorTickMark val="none"/>
        <c:tickLblPos val="nextTo"/>
        <c:crossAx val="3129068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686D39-066B-433F-A22B-1FDD4CB1CC8D}" type="doc">
      <dgm:prSet loTypeId="urn:microsoft.com/office/officeart/2005/8/layout/target2" loCatId="relationship" qsTypeId="urn:microsoft.com/office/officeart/2005/8/quickstyle/simple5" qsCatId="simple" csTypeId="urn:microsoft.com/office/officeart/2005/8/colors/colorful4" csCatId="colorful" phldr="1"/>
      <dgm:spPr/>
      <dgm:t>
        <a:bodyPr/>
        <a:lstStyle/>
        <a:p>
          <a:endParaRPr lang="en-GB"/>
        </a:p>
      </dgm:t>
    </dgm:pt>
    <dgm:pt modelId="{2B475741-2DC4-4112-8EB8-044F786F2A10}">
      <dgm:prSet phldrT="[Text]" custT="1"/>
      <dgm:spPr>
        <a:solidFill>
          <a:schemeClr val="tx2">
            <a:lumMod val="60000"/>
            <a:lumOff val="40000"/>
          </a:schemeClr>
        </a:solidFill>
      </dgm:spPr>
      <dgm:t>
        <a:bodyPr/>
        <a:lstStyle/>
        <a:p>
          <a:r>
            <a:rPr lang="en-GB" sz="4000" dirty="0">
              <a:solidFill>
                <a:schemeClr val="tx1"/>
              </a:solidFill>
            </a:rPr>
            <a:t>Software as a Service (</a:t>
          </a:r>
          <a:r>
            <a:rPr lang="en-GB" sz="4000" dirty="0" err="1">
              <a:solidFill>
                <a:schemeClr val="tx1"/>
              </a:solidFill>
            </a:rPr>
            <a:t>SaaS</a:t>
          </a:r>
          <a:r>
            <a:rPr lang="en-GB" sz="4000" dirty="0">
              <a:solidFill>
                <a:schemeClr val="tx1"/>
              </a:solidFill>
            </a:rPr>
            <a:t>)</a:t>
          </a:r>
        </a:p>
      </dgm:t>
    </dgm:pt>
    <dgm:pt modelId="{07734B83-61C9-43CB-B7CA-46BF27559312}" type="parTrans" cxnId="{52D871BE-BD93-4269-9611-9E09FF00BAE1}">
      <dgm:prSet/>
      <dgm:spPr/>
      <dgm:t>
        <a:bodyPr/>
        <a:lstStyle/>
        <a:p>
          <a:endParaRPr lang="en-GB"/>
        </a:p>
      </dgm:t>
    </dgm:pt>
    <dgm:pt modelId="{81646D0B-917A-4D87-B21A-754A921D6B2C}" type="sibTrans" cxnId="{52D871BE-BD93-4269-9611-9E09FF00BAE1}">
      <dgm:prSet/>
      <dgm:spPr/>
      <dgm:t>
        <a:bodyPr/>
        <a:lstStyle/>
        <a:p>
          <a:endParaRPr lang="en-GB"/>
        </a:p>
      </dgm:t>
    </dgm:pt>
    <dgm:pt modelId="{3F18F849-37B7-4A1E-A75B-A863881817F5}">
      <dgm:prSet phldrT="[Text]"/>
      <dgm:spPr/>
      <dgm:t>
        <a:bodyPr/>
        <a:lstStyle/>
        <a:p>
          <a:r>
            <a:rPr lang="en-GB" dirty="0"/>
            <a:t>COTS/ERP</a:t>
          </a:r>
        </a:p>
      </dgm:t>
    </dgm:pt>
    <dgm:pt modelId="{200564F2-38A6-4B59-B803-44963047133C}" type="parTrans" cxnId="{DB5F363A-8309-4B10-B3B5-FCCD10B13399}">
      <dgm:prSet/>
      <dgm:spPr/>
      <dgm:t>
        <a:bodyPr/>
        <a:lstStyle/>
        <a:p>
          <a:endParaRPr lang="en-GB"/>
        </a:p>
      </dgm:t>
    </dgm:pt>
    <dgm:pt modelId="{EB2AFA24-9E72-4994-A4BE-B42626542109}" type="sibTrans" cxnId="{DB5F363A-8309-4B10-B3B5-FCCD10B13399}">
      <dgm:prSet/>
      <dgm:spPr/>
      <dgm:t>
        <a:bodyPr/>
        <a:lstStyle/>
        <a:p>
          <a:endParaRPr lang="en-GB"/>
        </a:p>
      </dgm:t>
    </dgm:pt>
    <dgm:pt modelId="{DFDBE077-2502-4BE3-A926-2B59E2C38AA3}">
      <dgm:prSet phldrT="[Text]"/>
      <dgm:spPr/>
      <dgm:t>
        <a:bodyPr/>
        <a:lstStyle/>
        <a:p>
          <a:r>
            <a:rPr lang="en-GB" dirty="0" smtClean="0"/>
            <a:t>Multi-tenant </a:t>
          </a:r>
          <a:r>
            <a:rPr lang="en-GB" dirty="0"/>
            <a:t>solution</a:t>
          </a:r>
        </a:p>
      </dgm:t>
    </dgm:pt>
    <dgm:pt modelId="{B0D576E9-0E68-4FD5-81BC-CD6D6DF5D945}" type="parTrans" cxnId="{78BCB954-0B3F-40A6-A2DF-057C03AFFE93}">
      <dgm:prSet/>
      <dgm:spPr/>
      <dgm:t>
        <a:bodyPr/>
        <a:lstStyle/>
        <a:p>
          <a:endParaRPr lang="en-GB"/>
        </a:p>
      </dgm:t>
    </dgm:pt>
    <dgm:pt modelId="{69E525BB-545E-489E-8BE8-D06F413CF311}" type="sibTrans" cxnId="{78BCB954-0B3F-40A6-A2DF-057C03AFFE93}">
      <dgm:prSet/>
      <dgm:spPr/>
      <dgm:t>
        <a:bodyPr/>
        <a:lstStyle/>
        <a:p>
          <a:endParaRPr lang="en-GB"/>
        </a:p>
      </dgm:t>
    </dgm:pt>
    <dgm:pt modelId="{FBC7675F-6890-4400-BB2C-A65136D9848B}">
      <dgm:prSet phldrT="[Text]" custT="1"/>
      <dgm:spPr>
        <a:solidFill>
          <a:schemeClr val="tx2">
            <a:lumMod val="40000"/>
            <a:lumOff val="60000"/>
          </a:schemeClr>
        </a:solidFill>
      </dgm:spPr>
      <dgm:t>
        <a:bodyPr/>
        <a:lstStyle/>
        <a:p>
          <a:r>
            <a:rPr lang="en-GB" sz="4000" dirty="0">
              <a:solidFill>
                <a:schemeClr val="tx1"/>
              </a:solidFill>
            </a:rPr>
            <a:t>Platform as a </a:t>
          </a:r>
          <a:r>
            <a:rPr lang="en-GB" sz="4000" dirty="0" smtClean="0">
              <a:solidFill>
                <a:schemeClr val="tx1"/>
              </a:solidFill>
            </a:rPr>
            <a:t>Service (</a:t>
          </a:r>
          <a:r>
            <a:rPr lang="en-GB" sz="4000" dirty="0" err="1" smtClean="0">
              <a:solidFill>
                <a:schemeClr val="tx1"/>
              </a:solidFill>
            </a:rPr>
            <a:t>PaaS</a:t>
          </a:r>
          <a:r>
            <a:rPr lang="en-GB" sz="4000" dirty="0" smtClean="0">
              <a:solidFill>
                <a:schemeClr val="tx1"/>
              </a:solidFill>
            </a:rPr>
            <a:t>)</a:t>
          </a:r>
          <a:endParaRPr lang="en-GB" sz="4000" dirty="0">
            <a:solidFill>
              <a:schemeClr val="tx1"/>
            </a:solidFill>
          </a:endParaRPr>
        </a:p>
      </dgm:t>
    </dgm:pt>
    <dgm:pt modelId="{9E617739-B664-44F7-A758-C741F98A4729}" type="parTrans" cxnId="{5758CB9B-77A5-4F16-813E-0BC8562DBDD0}">
      <dgm:prSet/>
      <dgm:spPr/>
      <dgm:t>
        <a:bodyPr/>
        <a:lstStyle/>
        <a:p>
          <a:endParaRPr lang="en-GB"/>
        </a:p>
      </dgm:t>
    </dgm:pt>
    <dgm:pt modelId="{AD8C4766-B16E-461E-B81C-D8D52F382882}" type="sibTrans" cxnId="{5758CB9B-77A5-4F16-813E-0BC8562DBDD0}">
      <dgm:prSet/>
      <dgm:spPr/>
      <dgm:t>
        <a:bodyPr/>
        <a:lstStyle/>
        <a:p>
          <a:endParaRPr lang="en-GB"/>
        </a:p>
      </dgm:t>
    </dgm:pt>
    <dgm:pt modelId="{0A8207AD-657F-4BEC-A218-B02FB30101FA}">
      <dgm:prSet phldrT="[Text]"/>
      <dgm:spPr/>
      <dgm:t>
        <a:bodyPr/>
        <a:lstStyle/>
        <a:p>
          <a:r>
            <a:rPr lang="en-GB" dirty="0"/>
            <a:t>Virtual Machine</a:t>
          </a:r>
        </a:p>
      </dgm:t>
    </dgm:pt>
    <dgm:pt modelId="{8C615B3C-0D48-4336-B96B-80465DAD7834}" type="parTrans" cxnId="{D8DD151B-FF33-4B89-996D-6383E4DE2A7E}">
      <dgm:prSet/>
      <dgm:spPr/>
      <dgm:t>
        <a:bodyPr/>
        <a:lstStyle/>
        <a:p>
          <a:endParaRPr lang="en-GB"/>
        </a:p>
      </dgm:t>
    </dgm:pt>
    <dgm:pt modelId="{606F57A6-281B-4B9B-9F0D-3E4C192E1A62}" type="sibTrans" cxnId="{D8DD151B-FF33-4B89-996D-6383E4DE2A7E}">
      <dgm:prSet/>
      <dgm:spPr/>
      <dgm:t>
        <a:bodyPr/>
        <a:lstStyle/>
        <a:p>
          <a:endParaRPr lang="en-GB"/>
        </a:p>
      </dgm:t>
    </dgm:pt>
    <dgm:pt modelId="{567E87E7-16ED-4A48-8989-D906B32735A9}">
      <dgm:prSet phldrT="[Text]"/>
      <dgm:spPr/>
      <dgm:t>
        <a:bodyPr/>
        <a:lstStyle/>
        <a:p>
          <a:r>
            <a:rPr lang="en-GB" dirty="0"/>
            <a:t>Custom Development</a:t>
          </a:r>
        </a:p>
      </dgm:t>
    </dgm:pt>
    <dgm:pt modelId="{2C158961-2632-48CF-8F72-035C335B3B21}" type="parTrans" cxnId="{6FA50E24-3A2F-4771-8019-11FE2576CDA0}">
      <dgm:prSet/>
      <dgm:spPr/>
      <dgm:t>
        <a:bodyPr/>
        <a:lstStyle/>
        <a:p>
          <a:endParaRPr lang="en-GB"/>
        </a:p>
      </dgm:t>
    </dgm:pt>
    <dgm:pt modelId="{B1067CED-6818-4D12-87CC-6BB0F1A7481F}" type="sibTrans" cxnId="{6FA50E24-3A2F-4771-8019-11FE2576CDA0}">
      <dgm:prSet/>
      <dgm:spPr/>
      <dgm:t>
        <a:bodyPr/>
        <a:lstStyle/>
        <a:p>
          <a:endParaRPr lang="en-GB"/>
        </a:p>
      </dgm:t>
    </dgm:pt>
    <dgm:pt modelId="{73D5C5C5-2D9B-4063-96E8-0D1AC3FCB43B}">
      <dgm:prSet phldrT="[Text]"/>
      <dgm:spPr/>
      <dgm:t>
        <a:bodyPr/>
        <a:lstStyle/>
        <a:p>
          <a:r>
            <a:rPr lang="en-GB" dirty="0"/>
            <a:t>Shared </a:t>
          </a:r>
          <a:r>
            <a:rPr lang="en-GB" dirty="0" smtClean="0"/>
            <a:t>infrastructure</a:t>
          </a:r>
          <a:endParaRPr lang="en-GB" dirty="0"/>
        </a:p>
      </dgm:t>
    </dgm:pt>
    <dgm:pt modelId="{2C8C079D-EFB1-427C-8099-ED6DB1C8AF59}" type="parTrans" cxnId="{5A03ABF4-D91A-4038-88C6-600527FDD698}">
      <dgm:prSet/>
      <dgm:spPr/>
      <dgm:t>
        <a:bodyPr/>
        <a:lstStyle/>
        <a:p>
          <a:endParaRPr lang="en-GB"/>
        </a:p>
      </dgm:t>
    </dgm:pt>
    <dgm:pt modelId="{071A3E46-2C14-44EC-B526-235E1583CEF8}" type="sibTrans" cxnId="{5A03ABF4-D91A-4038-88C6-600527FDD698}">
      <dgm:prSet/>
      <dgm:spPr/>
      <dgm:t>
        <a:bodyPr/>
        <a:lstStyle/>
        <a:p>
          <a:endParaRPr lang="en-GB"/>
        </a:p>
      </dgm:t>
    </dgm:pt>
    <dgm:pt modelId="{8BA598CC-8277-4761-A6D7-2F292ABC2F0C}">
      <dgm:prSet phldrT="[Text]" custT="1"/>
      <dgm:spPr>
        <a:solidFill>
          <a:schemeClr val="tx2">
            <a:lumMod val="20000"/>
            <a:lumOff val="80000"/>
          </a:schemeClr>
        </a:solidFill>
      </dgm:spPr>
      <dgm:t>
        <a:bodyPr/>
        <a:lstStyle/>
        <a:p>
          <a:r>
            <a:rPr lang="en-GB" sz="2400" dirty="0">
              <a:solidFill>
                <a:schemeClr val="tx1"/>
              </a:solidFill>
            </a:rPr>
            <a:t>Infrastructure as a </a:t>
          </a:r>
          <a:r>
            <a:rPr lang="en-GB" sz="2400" dirty="0" smtClean="0">
              <a:solidFill>
                <a:schemeClr val="tx1"/>
              </a:solidFill>
            </a:rPr>
            <a:t>Service (</a:t>
          </a:r>
          <a:r>
            <a:rPr lang="en-GB" sz="2400" dirty="0" err="1" smtClean="0">
              <a:solidFill>
                <a:schemeClr val="tx1"/>
              </a:solidFill>
            </a:rPr>
            <a:t>IaaS</a:t>
          </a:r>
          <a:r>
            <a:rPr lang="en-GB" sz="2400" dirty="0" smtClean="0">
              <a:solidFill>
                <a:schemeClr val="tx1"/>
              </a:solidFill>
            </a:rPr>
            <a:t>)</a:t>
          </a:r>
          <a:endParaRPr lang="en-GB" sz="2400" dirty="0">
            <a:solidFill>
              <a:schemeClr val="tx1"/>
            </a:solidFill>
          </a:endParaRPr>
        </a:p>
      </dgm:t>
    </dgm:pt>
    <dgm:pt modelId="{7438C2A6-AD81-465D-B295-6E8C217E6531}" type="parTrans" cxnId="{72E399D1-51AB-48EF-889E-CF4038C1CEEB}">
      <dgm:prSet/>
      <dgm:spPr/>
      <dgm:t>
        <a:bodyPr/>
        <a:lstStyle/>
        <a:p>
          <a:endParaRPr lang="en-GB"/>
        </a:p>
      </dgm:t>
    </dgm:pt>
    <dgm:pt modelId="{2D54DF38-8725-460C-8687-AF54B49E7910}" type="sibTrans" cxnId="{72E399D1-51AB-48EF-889E-CF4038C1CEEB}">
      <dgm:prSet/>
      <dgm:spPr/>
      <dgm:t>
        <a:bodyPr/>
        <a:lstStyle/>
        <a:p>
          <a:endParaRPr lang="en-GB"/>
        </a:p>
      </dgm:t>
    </dgm:pt>
    <dgm:pt modelId="{8795635C-A1D9-4171-9628-B0E0F9F75D4E}">
      <dgm:prSet phldrT="[Text]"/>
      <dgm:spPr/>
      <dgm:t>
        <a:bodyPr/>
        <a:lstStyle/>
        <a:p>
          <a:r>
            <a:rPr lang="en-GB" dirty="0"/>
            <a:t>Vendor specific libraries</a:t>
          </a:r>
        </a:p>
      </dgm:t>
    </dgm:pt>
    <dgm:pt modelId="{39C0929B-0A0D-41F0-970E-C223A88984D8}" type="parTrans" cxnId="{15ADACFB-4732-4DA2-8FBB-C210D0E879BE}">
      <dgm:prSet/>
      <dgm:spPr/>
      <dgm:t>
        <a:bodyPr/>
        <a:lstStyle/>
        <a:p>
          <a:endParaRPr lang="en-GB"/>
        </a:p>
      </dgm:t>
    </dgm:pt>
    <dgm:pt modelId="{D05293EC-7541-4CE8-B034-8DFA912F67DA}" type="sibTrans" cxnId="{15ADACFB-4732-4DA2-8FBB-C210D0E879BE}">
      <dgm:prSet/>
      <dgm:spPr/>
      <dgm:t>
        <a:bodyPr/>
        <a:lstStyle/>
        <a:p>
          <a:endParaRPr lang="en-GB"/>
        </a:p>
      </dgm:t>
    </dgm:pt>
    <dgm:pt modelId="{FCF792BA-FA3C-4976-825A-5B0C0C2B5489}">
      <dgm:prSet phldrT="[Text]"/>
      <dgm:spPr/>
      <dgm:t>
        <a:bodyPr/>
        <a:lstStyle/>
        <a:p>
          <a:r>
            <a:rPr lang="en-GB" dirty="0"/>
            <a:t>Virtualised hardware</a:t>
          </a:r>
        </a:p>
      </dgm:t>
    </dgm:pt>
    <dgm:pt modelId="{DE88F4DD-BEE5-4542-87F1-940BC525E70B}" type="parTrans" cxnId="{D9ADD4BF-EDC3-4216-B727-FCCD7CB245C6}">
      <dgm:prSet/>
      <dgm:spPr/>
      <dgm:t>
        <a:bodyPr/>
        <a:lstStyle/>
        <a:p>
          <a:endParaRPr lang="en-GB"/>
        </a:p>
      </dgm:t>
    </dgm:pt>
    <dgm:pt modelId="{07260103-1791-4554-8CA4-F8D1300B5EC9}" type="sibTrans" cxnId="{D9ADD4BF-EDC3-4216-B727-FCCD7CB245C6}">
      <dgm:prSet/>
      <dgm:spPr/>
      <dgm:t>
        <a:bodyPr/>
        <a:lstStyle/>
        <a:p>
          <a:endParaRPr lang="en-GB"/>
        </a:p>
      </dgm:t>
    </dgm:pt>
    <dgm:pt modelId="{28035C9A-CE68-4962-92D8-B181539686FD}">
      <dgm:prSet phldrT="[Text]"/>
      <dgm:spPr/>
      <dgm:t>
        <a:bodyPr/>
        <a:lstStyle/>
        <a:p>
          <a:r>
            <a:rPr lang="en-GB" dirty="0"/>
            <a:t>Dynamic Scaling</a:t>
          </a:r>
        </a:p>
      </dgm:t>
    </dgm:pt>
    <dgm:pt modelId="{965392C0-DEF7-4F76-AE46-A6FD13A868CF}" type="parTrans" cxnId="{07F8D897-508E-4B1B-8815-AE9A8A59EA43}">
      <dgm:prSet/>
      <dgm:spPr/>
      <dgm:t>
        <a:bodyPr/>
        <a:lstStyle/>
        <a:p>
          <a:endParaRPr lang="en-GB"/>
        </a:p>
      </dgm:t>
    </dgm:pt>
    <dgm:pt modelId="{D7E960CD-26C0-4F73-88BA-7EDB8D148350}" type="sibTrans" cxnId="{07F8D897-508E-4B1B-8815-AE9A8A59EA43}">
      <dgm:prSet/>
      <dgm:spPr/>
      <dgm:t>
        <a:bodyPr/>
        <a:lstStyle/>
        <a:p>
          <a:endParaRPr lang="en-GB"/>
        </a:p>
      </dgm:t>
    </dgm:pt>
    <dgm:pt modelId="{0D129577-1BF1-4E63-BE80-83B69C9A5115}">
      <dgm:prSet phldrT="[Text]"/>
      <dgm:spPr/>
      <dgm:t>
        <a:bodyPr/>
        <a:lstStyle/>
        <a:p>
          <a:r>
            <a:rPr lang="en-GB" dirty="0"/>
            <a:t>"near </a:t>
          </a:r>
          <a:r>
            <a:rPr lang="en-GB" dirty="0" smtClean="0"/>
            <a:t>infinite" </a:t>
          </a:r>
          <a:r>
            <a:rPr lang="en-GB" dirty="0"/>
            <a:t>headroom</a:t>
          </a:r>
        </a:p>
      </dgm:t>
    </dgm:pt>
    <dgm:pt modelId="{061310F5-13DA-4418-AD1C-96FEB8FBD7CF}" type="parTrans" cxnId="{56827A03-6CD4-452A-9845-C1F35AA94B83}">
      <dgm:prSet/>
      <dgm:spPr/>
      <dgm:t>
        <a:bodyPr/>
        <a:lstStyle/>
        <a:p>
          <a:endParaRPr lang="en-GB"/>
        </a:p>
      </dgm:t>
    </dgm:pt>
    <dgm:pt modelId="{845709D7-467F-4D69-8AC2-95989F586E6C}" type="sibTrans" cxnId="{56827A03-6CD4-452A-9845-C1F35AA94B83}">
      <dgm:prSet/>
      <dgm:spPr/>
      <dgm:t>
        <a:bodyPr/>
        <a:lstStyle/>
        <a:p>
          <a:endParaRPr lang="en-GB"/>
        </a:p>
      </dgm:t>
    </dgm:pt>
    <dgm:pt modelId="{DED2CBEE-3D18-4025-A2C4-1F2A8F626559}">
      <dgm:prSet phldrT="[Text]"/>
      <dgm:spPr/>
      <dgm:t>
        <a:bodyPr/>
        <a:lstStyle/>
        <a:p>
          <a:r>
            <a:rPr lang="en-GB" dirty="0"/>
            <a:t>Shared Infrastructure</a:t>
          </a:r>
        </a:p>
      </dgm:t>
    </dgm:pt>
    <dgm:pt modelId="{BBF0CD5A-6277-44C2-822A-4F79F364CA8B}" type="parTrans" cxnId="{29E3115D-3AF1-43FE-B9C2-581F07A4B6E1}">
      <dgm:prSet/>
      <dgm:spPr/>
      <dgm:t>
        <a:bodyPr/>
        <a:lstStyle/>
        <a:p>
          <a:endParaRPr lang="en-GB"/>
        </a:p>
      </dgm:t>
    </dgm:pt>
    <dgm:pt modelId="{4BCD63FA-7342-456B-AA76-EFB62A42FD4A}" type="sibTrans" cxnId="{29E3115D-3AF1-43FE-B9C2-581F07A4B6E1}">
      <dgm:prSet/>
      <dgm:spPr/>
      <dgm:t>
        <a:bodyPr/>
        <a:lstStyle/>
        <a:p>
          <a:endParaRPr lang="en-GB"/>
        </a:p>
      </dgm:t>
    </dgm:pt>
    <dgm:pt modelId="{1814A308-C458-4C45-BC1A-5B86C3430E29}">
      <dgm:prSet phldrT="[Text]"/>
      <dgm:spPr/>
      <dgm:t>
        <a:bodyPr/>
        <a:lstStyle/>
        <a:p>
          <a:r>
            <a:rPr lang="en-GB" dirty="0"/>
            <a:t>Shared Infrastructure</a:t>
          </a:r>
        </a:p>
      </dgm:t>
    </dgm:pt>
    <dgm:pt modelId="{6C049117-E55B-412A-B3B6-C256C07417EC}" type="parTrans" cxnId="{26C41DF9-F852-4132-982F-F7420DB9065F}">
      <dgm:prSet/>
      <dgm:spPr/>
      <dgm:t>
        <a:bodyPr/>
        <a:lstStyle/>
        <a:p>
          <a:endParaRPr lang="en-GB"/>
        </a:p>
      </dgm:t>
    </dgm:pt>
    <dgm:pt modelId="{41822F29-676A-42E9-BBCE-F7BA46A2D63E}" type="sibTrans" cxnId="{26C41DF9-F852-4132-982F-F7420DB9065F}">
      <dgm:prSet/>
      <dgm:spPr/>
      <dgm:t>
        <a:bodyPr/>
        <a:lstStyle/>
        <a:p>
          <a:endParaRPr lang="en-GB"/>
        </a:p>
      </dgm:t>
    </dgm:pt>
    <dgm:pt modelId="{CAF4519E-2383-4B26-9643-115AA16A3CB5}" type="pres">
      <dgm:prSet presAssocID="{1E686D39-066B-433F-A22B-1FDD4CB1CC8D}" presName="Name0" presStyleCnt="0">
        <dgm:presLayoutVars>
          <dgm:chMax val="3"/>
          <dgm:chPref val="1"/>
          <dgm:dir/>
          <dgm:animLvl val="lvl"/>
          <dgm:resizeHandles/>
        </dgm:presLayoutVars>
      </dgm:prSet>
      <dgm:spPr/>
      <dgm:t>
        <a:bodyPr/>
        <a:lstStyle/>
        <a:p>
          <a:endParaRPr lang="en-GB"/>
        </a:p>
      </dgm:t>
    </dgm:pt>
    <dgm:pt modelId="{4CD8397F-474E-4E38-93A5-C4BBEACE66C4}" type="pres">
      <dgm:prSet presAssocID="{1E686D39-066B-433F-A22B-1FDD4CB1CC8D}" presName="outerBox" presStyleCnt="0"/>
      <dgm:spPr/>
    </dgm:pt>
    <dgm:pt modelId="{5C60E61D-69FD-4AF5-A6CA-3564ADF5468A}" type="pres">
      <dgm:prSet presAssocID="{1E686D39-066B-433F-A22B-1FDD4CB1CC8D}" presName="outerBoxParent" presStyleLbl="node1" presStyleIdx="0" presStyleCnt="3" custLinFactNeighborX="1441"/>
      <dgm:spPr/>
      <dgm:t>
        <a:bodyPr/>
        <a:lstStyle/>
        <a:p>
          <a:endParaRPr lang="en-GB"/>
        </a:p>
      </dgm:t>
    </dgm:pt>
    <dgm:pt modelId="{61197442-4A4A-4042-90AF-370B014096C1}" type="pres">
      <dgm:prSet presAssocID="{1E686D39-066B-433F-A22B-1FDD4CB1CC8D}" presName="outerBoxChildren" presStyleCnt="0"/>
      <dgm:spPr/>
    </dgm:pt>
    <dgm:pt modelId="{788445B0-0E1D-4DB7-B828-97EC89F976D5}" type="pres">
      <dgm:prSet presAssocID="{3F18F849-37B7-4A1E-A75B-A863881817F5}" presName="oChild" presStyleLbl="fgAcc1" presStyleIdx="0" presStyleCnt="11">
        <dgm:presLayoutVars>
          <dgm:bulletEnabled val="1"/>
        </dgm:presLayoutVars>
      </dgm:prSet>
      <dgm:spPr/>
      <dgm:t>
        <a:bodyPr/>
        <a:lstStyle/>
        <a:p>
          <a:endParaRPr lang="en-GB"/>
        </a:p>
      </dgm:t>
    </dgm:pt>
    <dgm:pt modelId="{F6548D2E-478C-46C2-AF4D-E54A9438D663}" type="pres">
      <dgm:prSet presAssocID="{EB2AFA24-9E72-4994-A4BE-B42626542109}" presName="outerSibTrans" presStyleCnt="0"/>
      <dgm:spPr/>
    </dgm:pt>
    <dgm:pt modelId="{1B70BDB7-C391-4BBB-8761-450D8E855919}" type="pres">
      <dgm:prSet presAssocID="{DFDBE077-2502-4BE3-A926-2B59E2C38AA3}" presName="oChild" presStyleLbl="fgAcc1" presStyleIdx="1" presStyleCnt="11">
        <dgm:presLayoutVars>
          <dgm:bulletEnabled val="1"/>
        </dgm:presLayoutVars>
      </dgm:prSet>
      <dgm:spPr/>
      <dgm:t>
        <a:bodyPr/>
        <a:lstStyle/>
        <a:p>
          <a:endParaRPr lang="en-GB"/>
        </a:p>
      </dgm:t>
    </dgm:pt>
    <dgm:pt modelId="{2042230B-4F08-4AD3-9BA7-3D5237639703}" type="pres">
      <dgm:prSet presAssocID="{69E525BB-545E-489E-8BE8-D06F413CF311}" presName="outerSibTrans" presStyleCnt="0"/>
      <dgm:spPr/>
    </dgm:pt>
    <dgm:pt modelId="{6085B411-9379-4C2C-8758-9E5AA0FAB56E}" type="pres">
      <dgm:prSet presAssocID="{73D5C5C5-2D9B-4063-96E8-0D1AC3FCB43B}" presName="oChild" presStyleLbl="fgAcc1" presStyleIdx="2" presStyleCnt="11">
        <dgm:presLayoutVars>
          <dgm:bulletEnabled val="1"/>
        </dgm:presLayoutVars>
      </dgm:prSet>
      <dgm:spPr/>
      <dgm:t>
        <a:bodyPr/>
        <a:lstStyle/>
        <a:p>
          <a:endParaRPr lang="en-GB"/>
        </a:p>
      </dgm:t>
    </dgm:pt>
    <dgm:pt modelId="{01143227-8F28-4400-91A8-51D33425749A}" type="pres">
      <dgm:prSet presAssocID="{1E686D39-066B-433F-A22B-1FDD4CB1CC8D}" presName="middleBox" presStyleCnt="0"/>
      <dgm:spPr/>
    </dgm:pt>
    <dgm:pt modelId="{85FF10DE-6DFB-4E28-9712-E0D97A2E258A}" type="pres">
      <dgm:prSet presAssocID="{1E686D39-066B-433F-A22B-1FDD4CB1CC8D}" presName="middleBoxParent" presStyleLbl="node1" presStyleIdx="1" presStyleCnt="3" custLinFactNeighborY="-2997"/>
      <dgm:spPr/>
      <dgm:t>
        <a:bodyPr/>
        <a:lstStyle/>
        <a:p>
          <a:endParaRPr lang="en-GB"/>
        </a:p>
      </dgm:t>
    </dgm:pt>
    <dgm:pt modelId="{83E4D6FD-D88B-40B7-8D21-0E708AB588DB}" type="pres">
      <dgm:prSet presAssocID="{1E686D39-066B-433F-A22B-1FDD4CB1CC8D}" presName="middleBoxChildren" presStyleCnt="0"/>
      <dgm:spPr/>
    </dgm:pt>
    <dgm:pt modelId="{475F571B-AE5B-495C-AEB9-57065FE7F709}" type="pres">
      <dgm:prSet presAssocID="{0A8207AD-657F-4BEC-A218-B02FB30101FA}" presName="mChild" presStyleLbl="fgAcc1" presStyleIdx="3" presStyleCnt="11">
        <dgm:presLayoutVars>
          <dgm:bulletEnabled val="1"/>
        </dgm:presLayoutVars>
      </dgm:prSet>
      <dgm:spPr/>
      <dgm:t>
        <a:bodyPr/>
        <a:lstStyle/>
        <a:p>
          <a:endParaRPr lang="en-GB"/>
        </a:p>
      </dgm:t>
    </dgm:pt>
    <dgm:pt modelId="{0F093247-9B8F-4315-9403-376683B929C4}" type="pres">
      <dgm:prSet presAssocID="{606F57A6-281B-4B9B-9F0D-3E4C192E1A62}" presName="middleSibTrans" presStyleCnt="0"/>
      <dgm:spPr/>
    </dgm:pt>
    <dgm:pt modelId="{1732DF52-89ED-48C3-A3D1-62AA27726B7A}" type="pres">
      <dgm:prSet presAssocID="{567E87E7-16ED-4A48-8989-D906B32735A9}" presName="mChild" presStyleLbl="fgAcc1" presStyleIdx="4" presStyleCnt="11">
        <dgm:presLayoutVars>
          <dgm:bulletEnabled val="1"/>
        </dgm:presLayoutVars>
      </dgm:prSet>
      <dgm:spPr/>
      <dgm:t>
        <a:bodyPr/>
        <a:lstStyle/>
        <a:p>
          <a:endParaRPr lang="en-GB"/>
        </a:p>
      </dgm:t>
    </dgm:pt>
    <dgm:pt modelId="{9FF5EA30-C8E6-4923-AA6A-34513B041D30}" type="pres">
      <dgm:prSet presAssocID="{B1067CED-6818-4D12-87CC-6BB0F1A7481F}" presName="middleSibTrans" presStyleCnt="0"/>
      <dgm:spPr/>
    </dgm:pt>
    <dgm:pt modelId="{9652933F-8B5C-4954-AB2E-DCBDD46B14A1}" type="pres">
      <dgm:prSet presAssocID="{8795635C-A1D9-4171-9628-B0E0F9F75D4E}" presName="mChild" presStyleLbl="fgAcc1" presStyleIdx="5" presStyleCnt="11">
        <dgm:presLayoutVars>
          <dgm:bulletEnabled val="1"/>
        </dgm:presLayoutVars>
      </dgm:prSet>
      <dgm:spPr/>
      <dgm:t>
        <a:bodyPr/>
        <a:lstStyle/>
        <a:p>
          <a:endParaRPr lang="en-GB"/>
        </a:p>
      </dgm:t>
    </dgm:pt>
    <dgm:pt modelId="{1E3128DA-E2DE-4DFD-AC63-B9FC703D1E21}" type="pres">
      <dgm:prSet presAssocID="{D05293EC-7541-4CE8-B034-8DFA912F67DA}" presName="middleSibTrans" presStyleCnt="0"/>
      <dgm:spPr/>
    </dgm:pt>
    <dgm:pt modelId="{1A503933-ED22-424E-AE4F-5916DF8A668A}" type="pres">
      <dgm:prSet presAssocID="{DED2CBEE-3D18-4025-A2C4-1F2A8F626559}" presName="mChild" presStyleLbl="fgAcc1" presStyleIdx="6" presStyleCnt="11">
        <dgm:presLayoutVars>
          <dgm:bulletEnabled val="1"/>
        </dgm:presLayoutVars>
      </dgm:prSet>
      <dgm:spPr/>
      <dgm:t>
        <a:bodyPr/>
        <a:lstStyle/>
        <a:p>
          <a:endParaRPr lang="en-GB"/>
        </a:p>
      </dgm:t>
    </dgm:pt>
    <dgm:pt modelId="{EAF22597-214E-40FB-B7A3-CFEB252C8F5B}" type="pres">
      <dgm:prSet presAssocID="{1E686D39-066B-433F-A22B-1FDD4CB1CC8D}" presName="centerBox" presStyleCnt="0"/>
      <dgm:spPr/>
    </dgm:pt>
    <dgm:pt modelId="{0944DB0D-570E-429D-A7AE-223C3A3392D4}" type="pres">
      <dgm:prSet presAssocID="{1E686D39-066B-433F-A22B-1FDD4CB1CC8D}" presName="centerBoxParent" presStyleLbl="node1" presStyleIdx="2" presStyleCnt="3"/>
      <dgm:spPr/>
      <dgm:t>
        <a:bodyPr/>
        <a:lstStyle/>
        <a:p>
          <a:endParaRPr lang="en-GB"/>
        </a:p>
      </dgm:t>
    </dgm:pt>
    <dgm:pt modelId="{B00C9CD8-1215-43DF-9A6A-88FFBBC3D99C}" type="pres">
      <dgm:prSet presAssocID="{1E686D39-066B-433F-A22B-1FDD4CB1CC8D}" presName="centerBoxChildren" presStyleCnt="0"/>
      <dgm:spPr/>
    </dgm:pt>
    <dgm:pt modelId="{E7DD8214-17C7-4E1C-B8FB-5C127EC1EA24}" type="pres">
      <dgm:prSet presAssocID="{FCF792BA-FA3C-4976-825A-5B0C0C2B5489}" presName="cChild" presStyleLbl="fgAcc1" presStyleIdx="7" presStyleCnt="11">
        <dgm:presLayoutVars>
          <dgm:bulletEnabled val="1"/>
        </dgm:presLayoutVars>
      </dgm:prSet>
      <dgm:spPr/>
      <dgm:t>
        <a:bodyPr/>
        <a:lstStyle/>
        <a:p>
          <a:endParaRPr lang="en-GB"/>
        </a:p>
      </dgm:t>
    </dgm:pt>
    <dgm:pt modelId="{F4A0F2C8-4590-4C0E-885F-95A57CBA50DA}" type="pres">
      <dgm:prSet presAssocID="{07260103-1791-4554-8CA4-F8D1300B5EC9}" presName="centerSibTrans" presStyleCnt="0"/>
      <dgm:spPr/>
    </dgm:pt>
    <dgm:pt modelId="{1237C85A-0901-48F4-8860-9AF5C504A26E}" type="pres">
      <dgm:prSet presAssocID="{28035C9A-CE68-4962-92D8-B181539686FD}" presName="cChild" presStyleLbl="fgAcc1" presStyleIdx="8" presStyleCnt="11">
        <dgm:presLayoutVars>
          <dgm:bulletEnabled val="1"/>
        </dgm:presLayoutVars>
      </dgm:prSet>
      <dgm:spPr/>
      <dgm:t>
        <a:bodyPr/>
        <a:lstStyle/>
        <a:p>
          <a:endParaRPr lang="en-GB"/>
        </a:p>
      </dgm:t>
    </dgm:pt>
    <dgm:pt modelId="{B7A37D99-535E-49B9-9248-344A7F949B85}" type="pres">
      <dgm:prSet presAssocID="{D7E960CD-26C0-4F73-88BA-7EDB8D148350}" presName="centerSibTrans" presStyleCnt="0"/>
      <dgm:spPr/>
    </dgm:pt>
    <dgm:pt modelId="{EA9F878E-238E-4FC2-B075-4A3EF217098E}" type="pres">
      <dgm:prSet presAssocID="{0D129577-1BF1-4E63-BE80-83B69C9A5115}" presName="cChild" presStyleLbl="fgAcc1" presStyleIdx="9" presStyleCnt="11">
        <dgm:presLayoutVars>
          <dgm:bulletEnabled val="1"/>
        </dgm:presLayoutVars>
      </dgm:prSet>
      <dgm:spPr/>
      <dgm:t>
        <a:bodyPr/>
        <a:lstStyle/>
        <a:p>
          <a:endParaRPr lang="en-GB"/>
        </a:p>
      </dgm:t>
    </dgm:pt>
    <dgm:pt modelId="{1A26F523-EEA8-417D-B76D-E41AE8CBCCDD}" type="pres">
      <dgm:prSet presAssocID="{845709D7-467F-4D69-8AC2-95989F586E6C}" presName="centerSibTrans" presStyleCnt="0"/>
      <dgm:spPr/>
    </dgm:pt>
    <dgm:pt modelId="{D078F92A-F8F4-4045-9DE9-5F891F236345}" type="pres">
      <dgm:prSet presAssocID="{1814A308-C458-4C45-BC1A-5B86C3430E29}" presName="cChild" presStyleLbl="fgAcc1" presStyleIdx="10" presStyleCnt="11">
        <dgm:presLayoutVars>
          <dgm:bulletEnabled val="1"/>
        </dgm:presLayoutVars>
      </dgm:prSet>
      <dgm:spPr/>
      <dgm:t>
        <a:bodyPr/>
        <a:lstStyle/>
        <a:p>
          <a:endParaRPr lang="en-GB"/>
        </a:p>
      </dgm:t>
    </dgm:pt>
  </dgm:ptLst>
  <dgm:cxnLst>
    <dgm:cxn modelId="{D8DD151B-FF33-4B89-996D-6383E4DE2A7E}" srcId="{FBC7675F-6890-4400-BB2C-A65136D9848B}" destId="{0A8207AD-657F-4BEC-A218-B02FB30101FA}" srcOrd="0" destOrd="0" parTransId="{8C615B3C-0D48-4336-B96B-80465DAD7834}" sibTransId="{606F57A6-281B-4B9B-9F0D-3E4C192E1A62}"/>
    <dgm:cxn modelId="{DB5F363A-8309-4B10-B3B5-FCCD10B13399}" srcId="{2B475741-2DC4-4112-8EB8-044F786F2A10}" destId="{3F18F849-37B7-4A1E-A75B-A863881817F5}" srcOrd="0" destOrd="0" parTransId="{200564F2-38A6-4B59-B803-44963047133C}" sibTransId="{EB2AFA24-9E72-4994-A4BE-B42626542109}"/>
    <dgm:cxn modelId="{26C41DF9-F852-4132-982F-F7420DB9065F}" srcId="{8BA598CC-8277-4761-A6D7-2F292ABC2F0C}" destId="{1814A308-C458-4C45-BC1A-5B86C3430E29}" srcOrd="3" destOrd="0" parTransId="{6C049117-E55B-412A-B3B6-C256C07417EC}" sibTransId="{41822F29-676A-42E9-BBCE-F7BA46A2D63E}"/>
    <dgm:cxn modelId="{52D871BE-BD93-4269-9611-9E09FF00BAE1}" srcId="{1E686D39-066B-433F-A22B-1FDD4CB1CC8D}" destId="{2B475741-2DC4-4112-8EB8-044F786F2A10}" srcOrd="0" destOrd="0" parTransId="{07734B83-61C9-43CB-B7CA-46BF27559312}" sibTransId="{81646D0B-917A-4D87-B21A-754A921D6B2C}"/>
    <dgm:cxn modelId="{07B8D203-BB83-40E5-A4B0-6A6821E328C2}" type="presOf" srcId="{567E87E7-16ED-4A48-8989-D906B32735A9}" destId="{1732DF52-89ED-48C3-A3D1-62AA27726B7A}" srcOrd="0" destOrd="0" presId="urn:microsoft.com/office/officeart/2005/8/layout/target2"/>
    <dgm:cxn modelId="{6FA50E24-3A2F-4771-8019-11FE2576CDA0}" srcId="{FBC7675F-6890-4400-BB2C-A65136D9848B}" destId="{567E87E7-16ED-4A48-8989-D906B32735A9}" srcOrd="1" destOrd="0" parTransId="{2C158961-2632-48CF-8F72-035C335B3B21}" sibTransId="{B1067CED-6818-4D12-87CC-6BB0F1A7481F}"/>
    <dgm:cxn modelId="{00CE6B08-CD34-482F-8FFD-6AAB35C12275}" type="presOf" srcId="{FCF792BA-FA3C-4976-825A-5B0C0C2B5489}" destId="{E7DD8214-17C7-4E1C-B8FB-5C127EC1EA24}" srcOrd="0" destOrd="0" presId="urn:microsoft.com/office/officeart/2005/8/layout/target2"/>
    <dgm:cxn modelId="{56827A03-6CD4-452A-9845-C1F35AA94B83}" srcId="{8BA598CC-8277-4761-A6D7-2F292ABC2F0C}" destId="{0D129577-1BF1-4E63-BE80-83B69C9A5115}" srcOrd="2" destOrd="0" parTransId="{061310F5-13DA-4418-AD1C-96FEB8FBD7CF}" sibTransId="{845709D7-467F-4D69-8AC2-95989F586E6C}"/>
    <dgm:cxn modelId="{867FF181-E449-49EC-A61E-9739B4B96ECD}" type="presOf" srcId="{8795635C-A1D9-4171-9628-B0E0F9F75D4E}" destId="{9652933F-8B5C-4954-AB2E-DCBDD46B14A1}" srcOrd="0" destOrd="0" presId="urn:microsoft.com/office/officeart/2005/8/layout/target2"/>
    <dgm:cxn modelId="{EFB2DDA2-6B46-4671-86E7-682EA43DBE53}" type="presOf" srcId="{1814A308-C458-4C45-BC1A-5B86C3430E29}" destId="{D078F92A-F8F4-4045-9DE9-5F891F236345}" srcOrd="0" destOrd="0" presId="urn:microsoft.com/office/officeart/2005/8/layout/target2"/>
    <dgm:cxn modelId="{5409C581-1B6A-4CFE-88AD-3AF5365F274B}" type="presOf" srcId="{DED2CBEE-3D18-4025-A2C4-1F2A8F626559}" destId="{1A503933-ED22-424E-AE4F-5916DF8A668A}" srcOrd="0" destOrd="0" presId="urn:microsoft.com/office/officeart/2005/8/layout/target2"/>
    <dgm:cxn modelId="{F614E02F-EE92-410C-9F84-DB0D20862746}" type="presOf" srcId="{3F18F849-37B7-4A1E-A75B-A863881817F5}" destId="{788445B0-0E1D-4DB7-B828-97EC89F976D5}" srcOrd="0" destOrd="0" presId="urn:microsoft.com/office/officeart/2005/8/layout/target2"/>
    <dgm:cxn modelId="{DFD4F068-9586-4A6F-B8C6-D3DE13C0B8E1}" type="presOf" srcId="{0A8207AD-657F-4BEC-A218-B02FB30101FA}" destId="{475F571B-AE5B-495C-AEB9-57065FE7F709}" srcOrd="0" destOrd="0" presId="urn:microsoft.com/office/officeart/2005/8/layout/target2"/>
    <dgm:cxn modelId="{29E3115D-3AF1-43FE-B9C2-581F07A4B6E1}" srcId="{FBC7675F-6890-4400-BB2C-A65136D9848B}" destId="{DED2CBEE-3D18-4025-A2C4-1F2A8F626559}" srcOrd="3" destOrd="0" parTransId="{BBF0CD5A-6277-44C2-822A-4F79F364CA8B}" sibTransId="{4BCD63FA-7342-456B-AA76-EFB62A42FD4A}"/>
    <dgm:cxn modelId="{15ADACFB-4732-4DA2-8FBB-C210D0E879BE}" srcId="{FBC7675F-6890-4400-BB2C-A65136D9848B}" destId="{8795635C-A1D9-4171-9628-B0E0F9F75D4E}" srcOrd="2" destOrd="0" parTransId="{39C0929B-0A0D-41F0-970E-C223A88984D8}" sibTransId="{D05293EC-7541-4CE8-B034-8DFA912F67DA}"/>
    <dgm:cxn modelId="{78BCB954-0B3F-40A6-A2DF-057C03AFFE93}" srcId="{2B475741-2DC4-4112-8EB8-044F786F2A10}" destId="{DFDBE077-2502-4BE3-A926-2B59E2C38AA3}" srcOrd="1" destOrd="0" parTransId="{B0D576E9-0E68-4FD5-81BC-CD6D6DF5D945}" sibTransId="{69E525BB-545E-489E-8BE8-D06F413CF311}"/>
    <dgm:cxn modelId="{78D2479B-1304-4D60-AE00-2892BF62F3CC}" type="presOf" srcId="{8BA598CC-8277-4761-A6D7-2F292ABC2F0C}" destId="{0944DB0D-570E-429D-A7AE-223C3A3392D4}" srcOrd="0" destOrd="0" presId="urn:microsoft.com/office/officeart/2005/8/layout/target2"/>
    <dgm:cxn modelId="{750025B4-67A8-4863-9531-6D48CE33E6B8}" type="presOf" srcId="{28035C9A-CE68-4962-92D8-B181539686FD}" destId="{1237C85A-0901-48F4-8860-9AF5C504A26E}" srcOrd="0" destOrd="0" presId="urn:microsoft.com/office/officeart/2005/8/layout/target2"/>
    <dgm:cxn modelId="{EBAC4D30-7F45-49E1-9246-DACF03D50DA7}" type="presOf" srcId="{1E686D39-066B-433F-A22B-1FDD4CB1CC8D}" destId="{CAF4519E-2383-4B26-9643-115AA16A3CB5}" srcOrd="0" destOrd="0" presId="urn:microsoft.com/office/officeart/2005/8/layout/target2"/>
    <dgm:cxn modelId="{D9ADD4BF-EDC3-4216-B727-FCCD7CB245C6}" srcId="{8BA598CC-8277-4761-A6D7-2F292ABC2F0C}" destId="{FCF792BA-FA3C-4976-825A-5B0C0C2B5489}" srcOrd="0" destOrd="0" parTransId="{DE88F4DD-BEE5-4542-87F1-940BC525E70B}" sibTransId="{07260103-1791-4554-8CA4-F8D1300B5EC9}"/>
    <dgm:cxn modelId="{5758CB9B-77A5-4F16-813E-0BC8562DBDD0}" srcId="{1E686D39-066B-433F-A22B-1FDD4CB1CC8D}" destId="{FBC7675F-6890-4400-BB2C-A65136D9848B}" srcOrd="1" destOrd="0" parTransId="{9E617739-B664-44F7-A758-C741F98A4729}" sibTransId="{AD8C4766-B16E-461E-B81C-D8D52F382882}"/>
    <dgm:cxn modelId="{72E399D1-51AB-48EF-889E-CF4038C1CEEB}" srcId="{1E686D39-066B-433F-A22B-1FDD4CB1CC8D}" destId="{8BA598CC-8277-4761-A6D7-2F292ABC2F0C}" srcOrd="2" destOrd="0" parTransId="{7438C2A6-AD81-465D-B295-6E8C217E6531}" sibTransId="{2D54DF38-8725-460C-8687-AF54B49E7910}"/>
    <dgm:cxn modelId="{AC93CDFC-57E5-44C5-A0C4-3F382898DA00}" type="presOf" srcId="{2B475741-2DC4-4112-8EB8-044F786F2A10}" destId="{5C60E61D-69FD-4AF5-A6CA-3564ADF5468A}" srcOrd="0" destOrd="0" presId="urn:microsoft.com/office/officeart/2005/8/layout/target2"/>
    <dgm:cxn modelId="{5449B5CB-17B9-404C-A954-1CB24FB7EFA1}" type="presOf" srcId="{FBC7675F-6890-4400-BB2C-A65136D9848B}" destId="{85FF10DE-6DFB-4E28-9712-E0D97A2E258A}" srcOrd="0" destOrd="0" presId="urn:microsoft.com/office/officeart/2005/8/layout/target2"/>
    <dgm:cxn modelId="{C39C8213-DE39-47FD-8C44-665714BFA3C4}" type="presOf" srcId="{73D5C5C5-2D9B-4063-96E8-0D1AC3FCB43B}" destId="{6085B411-9379-4C2C-8758-9E5AA0FAB56E}" srcOrd="0" destOrd="0" presId="urn:microsoft.com/office/officeart/2005/8/layout/target2"/>
    <dgm:cxn modelId="{07F8D897-508E-4B1B-8815-AE9A8A59EA43}" srcId="{8BA598CC-8277-4761-A6D7-2F292ABC2F0C}" destId="{28035C9A-CE68-4962-92D8-B181539686FD}" srcOrd="1" destOrd="0" parTransId="{965392C0-DEF7-4F76-AE46-A6FD13A868CF}" sibTransId="{D7E960CD-26C0-4F73-88BA-7EDB8D148350}"/>
    <dgm:cxn modelId="{6F12B0EC-E4BB-4D97-9BEE-9839E57CF788}" type="presOf" srcId="{DFDBE077-2502-4BE3-A926-2B59E2C38AA3}" destId="{1B70BDB7-C391-4BBB-8761-450D8E855919}" srcOrd="0" destOrd="0" presId="urn:microsoft.com/office/officeart/2005/8/layout/target2"/>
    <dgm:cxn modelId="{5A03ABF4-D91A-4038-88C6-600527FDD698}" srcId="{2B475741-2DC4-4112-8EB8-044F786F2A10}" destId="{73D5C5C5-2D9B-4063-96E8-0D1AC3FCB43B}" srcOrd="2" destOrd="0" parTransId="{2C8C079D-EFB1-427C-8099-ED6DB1C8AF59}" sibTransId="{071A3E46-2C14-44EC-B526-235E1583CEF8}"/>
    <dgm:cxn modelId="{E0205327-1DA4-4DD7-9DAB-58B58EFF6BE6}" type="presOf" srcId="{0D129577-1BF1-4E63-BE80-83B69C9A5115}" destId="{EA9F878E-238E-4FC2-B075-4A3EF217098E}" srcOrd="0" destOrd="0" presId="urn:microsoft.com/office/officeart/2005/8/layout/target2"/>
    <dgm:cxn modelId="{8394A36C-3BB7-4641-9C1C-7A25BAF68BAE}" type="presParOf" srcId="{CAF4519E-2383-4B26-9643-115AA16A3CB5}" destId="{4CD8397F-474E-4E38-93A5-C4BBEACE66C4}" srcOrd="0" destOrd="0" presId="urn:microsoft.com/office/officeart/2005/8/layout/target2"/>
    <dgm:cxn modelId="{871418F6-4D6D-4AE8-9894-60F29FA1397D}" type="presParOf" srcId="{4CD8397F-474E-4E38-93A5-C4BBEACE66C4}" destId="{5C60E61D-69FD-4AF5-A6CA-3564ADF5468A}" srcOrd="0" destOrd="0" presId="urn:microsoft.com/office/officeart/2005/8/layout/target2"/>
    <dgm:cxn modelId="{ACB54BCE-04BA-4040-BCAC-5152F102C6B1}" type="presParOf" srcId="{4CD8397F-474E-4E38-93A5-C4BBEACE66C4}" destId="{61197442-4A4A-4042-90AF-370B014096C1}" srcOrd="1" destOrd="0" presId="urn:microsoft.com/office/officeart/2005/8/layout/target2"/>
    <dgm:cxn modelId="{63C45918-85B2-406F-9F5F-A0D2864CF7D2}" type="presParOf" srcId="{61197442-4A4A-4042-90AF-370B014096C1}" destId="{788445B0-0E1D-4DB7-B828-97EC89F976D5}" srcOrd="0" destOrd="0" presId="urn:microsoft.com/office/officeart/2005/8/layout/target2"/>
    <dgm:cxn modelId="{EAAB6116-9650-4EF1-B49F-B086F77C5AF2}" type="presParOf" srcId="{61197442-4A4A-4042-90AF-370B014096C1}" destId="{F6548D2E-478C-46C2-AF4D-E54A9438D663}" srcOrd="1" destOrd="0" presId="urn:microsoft.com/office/officeart/2005/8/layout/target2"/>
    <dgm:cxn modelId="{321D4F48-D022-4283-85B3-42A09E63725E}" type="presParOf" srcId="{61197442-4A4A-4042-90AF-370B014096C1}" destId="{1B70BDB7-C391-4BBB-8761-450D8E855919}" srcOrd="2" destOrd="0" presId="urn:microsoft.com/office/officeart/2005/8/layout/target2"/>
    <dgm:cxn modelId="{C18AC683-6A91-4368-B96A-9549E37330D1}" type="presParOf" srcId="{61197442-4A4A-4042-90AF-370B014096C1}" destId="{2042230B-4F08-4AD3-9BA7-3D5237639703}" srcOrd="3" destOrd="0" presId="urn:microsoft.com/office/officeart/2005/8/layout/target2"/>
    <dgm:cxn modelId="{AB997571-C1B4-4D9C-ABA4-77CE9B18E30A}" type="presParOf" srcId="{61197442-4A4A-4042-90AF-370B014096C1}" destId="{6085B411-9379-4C2C-8758-9E5AA0FAB56E}" srcOrd="4" destOrd="0" presId="urn:microsoft.com/office/officeart/2005/8/layout/target2"/>
    <dgm:cxn modelId="{2FC37F8D-0C99-4D2C-BD88-00674B977171}" type="presParOf" srcId="{CAF4519E-2383-4B26-9643-115AA16A3CB5}" destId="{01143227-8F28-4400-91A8-51D33425749A}" srcOrd="1" destOrd="0" presId="urn:microsoft.com/office/officeart/2005/8/layout/target2"/>
    <dgm:cxn modelId="{D3EE9E4B-B11C-43B9-9DA6-F894D5A7FD34}" type="presParOf" srcId="{01143227-8F28-4400-91A8-51D33425749A}" destId="{85FF10DE-6DFB-4E28-9712-E0D97A2E258A}" srcOrd="0" destOrd="0" presId="urn:microsoft.com/office/officeart/2005/8/layout/target2"/>
    <dgm:cxn modelId="{4F16E334-042E-4F70-B42E-5C29E9D30C41}" type="presParOf" srcId="{01143227-8F28-4400-91A8-51D33425749A}" destId="{83E4D6FD-D88B-40B7-8D21-0E708AB588DB}" srcOrd="1" destOrd="0" presId="urn:microsoft.com/office/officeart/2005/8/layout/target2"/>
    <dgm:cxn modelId="{CC452857-7D5B-49EC-A493-C5D2A329923B}" type="presParOf" srcId="{83E4D6FD-D88B-40B7-8D21-0E708AB588DB}" destId="{475F571B-AE5B-495C-AEB9-57065FE7F709}" srcOrd="0" destOrd="0" presId="urn:microsoft.com/office/officeart/2005/8/layout/target2"/>
    <dgm:cxn modelId="{DD4A327D-AC59-4116-8BD7-4074BEA93E9B}" type="presParOf" srcId="{83E4D6FD-D88B-40B7-8D21-0E708AB588DB}" destId="{0F093247-9B8F-4315-9403-376683B929C4}" srcOrd="1" destOrd="0" presId="urn:microsoft.com/office/officeart/2005/8/layout/target2"/>
    <dgm:cxn modelId="{24C112DE-5412-452B-95A8-5F0BEB9D2367}" type="presParOf" srcId="{83E4D6FD-D88B-40B7-8D21-0E708AB588DB}" destId="{1732DF52-89ED-48C3-A3D1-62AA27726B7A}" srcOrd="2" destOrd="0" presId="urn:microsoft.com/office/officeart/2005/8/layout/target2"/>
    <dgm:cxn modelId="{68C5D67C-56AE-40B0-AD91-AF49CB1AB30C}" type="presParOf" srcId="{83E4D6FD-D88B-40B7-8D21-0E708AB588DB}" destId="{9FF5EA30-C8E6-4923-AA6A-34513B041D30}" srcOrd="3" destOrd="0" presId="urn:microsoft.com/office/officeart/2005/8/layout/target2"/>
    <dgm:cxn modelId="{6D250B63-1C12-4B08-8A2B-1799EA42A1AD}" type="presParOf" srcId="{83E4D6FD-D88B-40B7-8D21-0E708AB588DB}" destId="{9652933F-8B5C-4954-AB2E-DCBDD46B14A1}" srcOrd="4" destOrd="0" presId="urn:microsoft.com/office/officeart/2005/8/layout/target2"/>
    <dgm:cxn modelId="{0DC2322F-CC97-4FAB-8707-8C0E4B68CB1B}" type="presParOf" srcId="{83E4D6FD-D88B-40B7-8D21-0E708AB588DB}" destId="{1E3128DA-E2DE-4DFD-AC63-B9FC703D1E21}" srcOrd="5" destOrd="0" presId="urn:microsoft.com/office/officeart/2005/8/layout/target2"/>
    <dgm:cxn modelId="{1DA72A39-02D6-42C8-8040-72C940DE2CCC}" type="presParOf" srcId="{83E4D6FD-D88B-40B7-8D21-0E708AB588DB}" destId="{1A503933-ED22-424E-AE4F-5916DF8A668A}" srcOrd="6" destOrd="0" presId="urn:microsoft.com/office/officeart/2005/8/layout/target2"/>
    <dgm:cxn modelId="{1B0C5531-95C3-4C00-A4C2-066858839597}" type="presParOf" srcId="{CAF4519E-2383-4B26-9643-115AA16A3CB5}" destId="{EAF22597-214E-40FB-B7A3-CFEB252C8F5B}" srcOrd="2" destOrd="0" presId="urn:microsoft.com/office/officeart/2005/8/layout/target2"/>
    <dgm:cxn modelId="{D73B96BE-0AAB-4B61-976F-A5514A7D4376}" type="presParOf" srcId="{EAF22597-214E-40FB-B7A3-CFEB252C8F5B}" destId="{0944DB0D-570E-429D-A7AE-223C3A3392D4}" srcOrd="0" destOrd="0" presId="urn:microsoft.com/office/officeart/2005/8/layout/target2"/>
    <dgm:cxn modelId="{48C807A3-A81F-435A-867E-8D6C530C4DA5}" type="presParOf" srcId="{EAF22597-214E-40FB-B7A3-CFEB252C8F5B}" destId="{B00C9CD8-1215-43DF-9A6A-88FFBBC3D99C}" srcOrd="1" destOrd="0" presId="urn:microsoft.com/office/officeart/2005/8/layout/target2"/>
    <dgm:cxn modelId="{E32F77BD-58C0-469C-A78A-6B8CC8823375}" type="presParOf" srcId="{B00C9CD8-1215-43DF-9A6A-88FFBBC3D99C}" destId="{E7DD8214-17C7-4E1C-B8FB-5C127EC1EA24}" srcOrd="0" destOrd="0" presId="urn:microsoft.com/office/officeart/2005/8/layout/target2"/>
    <dgm:cxn modelId="{B0C0E936-EA33-41B1-B753-371D569F921E}" type="presParOf" srcId="{B00C9CD8-1215-43DF-9A6A-88FFBBC3D99C}" destId="{F4A0F2C8-4590-4C0E-885F-95A57CBA50DA}" srcOrd="1" destOrd="0" presId="urn:microsoft.com/office/officeart/2005/8/layout/target2"/>
    <dgm:cxn modelId="{EF7B3981-1AEE-4EA3-BB98-48024B83988E}" type="presParOf" srcId="{B00C9CD8-1215-43DF-9A6A-88FFBBC3D99C}" destId="{1237C85A-0901-48F4-8860-9AF5C504A26E}" srcOrd="2" destOrd="0" presId="urn:microsoft.com/office/officeart/2005/8/layout/target2"/>
    <dgm:cxn modelId="{7818AE49-111D-44F5-B22A-A7124CA39EA9}" type="presParOf" srcId="{B00C9CD8-1215-43DF-9A6A-88FFBBC3D99C}" destId="{B7A37D99-535E-49B9-9248-344A7F949B85}" srcOrd="3" destOrd="0" presId="urn:microsoft.com/office/officeart/2005/8/layout/target2"/>
    <dgm:cxn modelId="{1AB6A26A-975A-4379-A72A-82EA021F65F4}" type="presParOf" srcId="{B00C9CD8-1215-43DF-9A6A-88FFBBC3D99C}" destId="{EA9F878E-238E-4FC2-B075-4A3EF217098E}" srcOrd="4" destOrd="0" presId="urn:microsoft.com/office/officeart/2005/8/layout/target2"/>
    <dgm:cxn modelId="{A0766765-DCA8-4DE8-A4F0-FE6B9D4CF242}" type="presParOf" srcId="{B00C9CD8-1215-43DF-9A6A-88FFBBC3D99C}" destId="{1A26F523-EEA8-417D-B76D-E41AE8CBCCDD}" srcOrd="5" destOrd="0" presId="urn:microsoft.com/office/officeart/2005/8/layout/target2"/>
    <dgm:cxn modelId="{2C0426F1-A8DC-4A66-9214-178CEBB62974}" type="presParOf" srcId="{B00C9CD8-1215-43DF-9A6A-88FFBBC3D99C}" destId="{D078F92A-F8F4-4045-9DE9-5F891F236345}" srcOrd="6"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en-US" dirty="0"/>
          </a:p>
        </p:txBody>
      </p:sp>
      <p:sp>
        <p:nvSpPr>
          <p:cNvPr id="3" name="Rectangle 3"/>
          <p:cNvSpPr>
            <a:spLocks noGrp="1"/>
          </p:cNvSpPr>
          <p:nvPr>
            <p:ph type="dt" sz="quarter" idx="1"/>
          </p:nvPr>
        </p:nvSpPr>
        <p:spPr>
          <a:xfrm>
            <a:off x="3884613" y="0"/>
            <a:ext cx="2971800" cy="457200"/>
          </a:xfrm>
          <a:prstGeom prst="rect">
            <a:avLst/>
          </a:prstGeom>
        </p:spPr>
        <p:txBody>
          <a:bodyPr vert="horz"/>
          <a:lstStyle/>
          <a:p>
            <a:fld id="{A7959C71-B73A-49FF-9308-B24F710812B5}" type="datetimeFigureOut">
              <a:rPr lang="en-US" smtClean="0"/>
              <a:pPr/>
              <a:t>7/22/2015</a:t>
            </a:fld>
            <a:endParaRPr lang="en-US" dirty="0"/>
          </a:p>
        </p:txBody>
      </p:sp>
      <p:sp>
        <p:nvSpPr>
          <p:cNvPr id="4" name="Rectangle 4"/>
          <p:cNvSpPr>
            <a:spLocks noGrp="1"/>
          </p:cNvSpPr>
          <p:nvPr>
            <p:ph type="ftr" sz="quarter" idx="2"/>
          </p:nvPr>
        </p:nvSpPr>
        <p:spPr>
          <a:xfrm>
            <a:off x="0" y="8685213"/>
            <a:ext cx="2971800" cy="457200"/>
          </a:xfrm>
          <a:prstGeom prst="rect">
            <a:avLst/>
          </a:prstGeom>
        </p:spPr>
        <p:txBody>
          <a:bodyPr vert="horz"/>
          <a:lstStyle/>
          <a:p>
            <a:endParaRPr lang="en-US" dirty="0"/>
          </a:p>
        </p:txBody>
      </p:sp>
      <p:sp>
        <p:nvSpPr>
          <p:cNvPr id="5" name="Rectangle 5"/>
          <p:cNvSpPr>
            <a:spLocks noGrp="1"/>
          </p:cNvSpPr>
          <p:nvPr>
            <p:ph type="sldNum" sz="quarter" idx="3"/>
          </p:nvPr>
        </p:nvSpPr>
        <p:spPr>
          <a:xfrm>
            <a:off x="3884613" y="8685213"/>
            <a:ext cx="2971800" cy="457200"/>
          </a:xfrm>
          <a:prstGeom prst="rect">
            <a:avLst/>
          </a:prstGeom>
        </p:spPr>
        <p:txBody>
          <a:bodyPr vert="horz"/>
          <a:lstStyle/>
          <a:p>
            <a:fld id="{D6790D8E-0C56-4F61-9B17-7A387442778A}" type="slidenum">
              <a:rPr lang="en-US" smtClean="0"/>
              <a:pPr/>
              <a:t>‹#›</a:t>
            </a:fld>
            <a:endParaRPr lang="en-US" dirty="0"/>
          </a:p>
        </p:txBody>
      </p:sp>
    </p:spTree>
    <p:extLst>
      <p:ext uri="{BB962C8B-B14F-4D97-AF65-F5344CB8AC3E}">
        <p14:creationId xmlns:p14="http://schemas.microsoft.com/office/powerpoint/2010/main" val="780337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2"/>
          <p:cNvSpPr>
            <a:spLocks noGrp="1"/>
          </p:cNvSpPr>
          <p:nvPr>
            <p:ph type="hdr" sz="quarter"/>
          </p:nvPr>
        </p:nvSpPr>
        <p:spPr>
          <a:xfrm>
            <a:off x="0" y="0"/>
            <a:ext cx="2971800" cy="457200"/>
          </a:xfrm>
          <a:prstGeom prst="rect">
            <a:avLst/>
          </a:prstGeom>
        </p:spPr>
        <p:txBody>
          <a:bodyPr vert="horz"/>
          <a:lstStyle/>
          <a:p>
            <a:endParaRPr lang="en-US" dirty="0"/>
          </a:p>
        </p:txBody>
      </p:sp>
      <p:sp>
        <p:nvSpPr>
          <p:cNvPr id="3" name="Rectangle 3"/>
          <p:cNvSpPr>
            <a:spLocks noGrp="1"/>
          </p:cNvSpPr>
          <p:nvPr>
            <p:ph type="dt" idx="1"/>
          </p:nvPr>
        </p:nvSpPr>
        <p:spPr>
          <a:xfrm>
            <a:off x="3884613" y="0"/>
            <a:ext cx="2971800" cy="457200"/>
          </a:xfrm>
          <a:prstGeom prst="rect">
            <a:avLst/>
          </a:prstGeom>
        </p:spPr>
        <p:txBody>
          <a:bodyPr vert="horz"/>
          <a:lstStyle/>
          <a:p>
            <a:fld id="{5468FC2B-D455-4AC4-9C5E-9317124768F4}" type="datetimeFigureOut">
              <a:rPr lang="en-US" smtClean="0"/>
              <a:pPr/>
              <a:t>7/22/2015</a:t>
            </a:fld>
            <a:endParaRPr lang="en-US" dirty="0"/>
          </a:p>
        </p:txBody>
      </p:sp>
      <p:sp>
        <p:nvSpPr>
          <p:cNvPr id="4" name="Rectangle 4"/>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anchor="ctr"/>
          <a:lstStyle/>
          <a:p>
            <a:endParaRPr lang="en-US" dirty="0"/>
          </a:p>
        </p:txBody>
      </p:sp>
      <p:sp>
        <p:nvSpPr>
          <p:cNvPr id="5" name="Rectangle 5"/>
          <p:cNvSpPr>
            <a:spLocks noGrp="1"/>
          </p:cNvSpPr>
          <p:nvPr>
            <p:ph type="body" sz="quarter" idx="3"/>
          </p:nvPr>
        </p:nvSpPr>
        <p:spPr>
          <a:xfrm>
            <a:off x="685800" y="4343400"/>
            <a:ext cx="5486400" cy="4114800"/>
          </a:xfrm>
          <a:prstGeom prst="rect">
            <a:avLst/>
          </a:prstGeom>
        </p:spPr>
        <p:txBody>
          <a:bodyPr vert="horz">
            <a:normAutofit/>
          </a:bodyPr>
          <a:lstStyle/>
          <a:p>
            <a:pPr lvl="0"/>
            <a:r>
              <a:rPr lang="en-US" noProof="1" smtClean="0"/>
              <a:t>Click to edit Master text styles</a:t>
            </a:r>
            <a:endParaRPr lang="en-US"/>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6" name="Rectangle 6"/>
          <p:cNvSpPr>
            <a:spLocks noGrp="1"/>
          </p:cNvSpPr>
          <p:nvPr>
            <p:ph type="ftr" sz="quarter" idx="4"/>
          </p:nvPr>
        </p:nvSpPr>
        <p:spPr>
          <a:xfrm>
            <a:off x="0" y="8685213"/>
            <a:ext cx="2971800" cy="457200"/>
          </a:xfrm>
          <a:prstGeom prst="rect">
            <a:avLst/>
          </a:prstGeom>
        </p:spPr>
        <p:txBody>
          <a:bodyPr vert="horz"/>
          <a:lstStyle/>
          <a:p>
            <a:endParaRPr lang="en-US" dirty="0"/>
          </a:p>
        </p:txBody>
      </p:sp>
      <p:sp>
        <p:nvSpPr>
          <p:cNvPr id="7" name="Rectangle 7"/>
          <p:cNvSpPr>
            <a:spLocks noGrp="1"/>
          </p:cNvSpPr>
          <p:nvPr>
            <p:ph type="sldNum" sz="quarter" idx="5"/>
          </p:nvPr>
        </p:nvSpPr>
        <p:spPr>
          <a:xfrm>
            <a:off x="3884613" y="8685213"/>
            <a:ext cx="2971800" cy="457200"/>
          </a:xfrm>
          <a:prstGeom prst="rect">
            <a:avLst/>
          </a:prstGeom>
        </p:spPr>
        <p:txBody>
          <a:bodyPr vert="horz"/>
          <a:lstStyle/>
          <a:p>
            <a:fld id="{1399807D-D128-4837-BF84-5EA633F317AE}" type="slidenum">
              <a:rPr lang="en-US" smtClean="0"/>
              <a:pPr/>
              <a:t>‹#›</a:t>
            </a:fld>
            <a:endParaRPr lang="en-US" dirty="0"/>
          </a:p>
        </p:txBody>
      </p:sp>
    </p:spTree>
    <p:extLst>
      <p:ext uri="{BB962C8B-B14F-4D97-AF65-F5344CB8AC3E}">
        <p14:creationId xmlns:p14="http://schemas.microsoft.com/office/powerpoint/2010/main" val="3361475625"/>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ws.amazon.com/iam"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aws.amazon.com/sns" TargetMode="External"/><Relationship Id="rId4" Type="http://schemas.openxmlformats.org/officeDocument/2006/relationships/hyperlink" Target="http://aws.amazon.com/console/" TargetMode="Externa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aws.amazon.com/code/1288653099190193"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Platform_virtualiza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en.wikipedia.org/wiki/Operating_system"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1</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3660748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29</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3095487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24280-34F6-46AD-AD08-FCF5033AE540}" type="slidenum">
              <a:rPr lang="en-US" smtClean="0"/>
              <a:pPr/>
              <a:t>165</a:t>
            </a:fld>
            <a:endParaRPr lang="en-US"/>
          </a:p>
        </p:txBody>
      </p:sp>
    </p:spTree>
    <p:extLst>
      <p:ext uri="{BB962C8B-B14F-4D97-AF65-F5344CB8AC3E}">
        <p14:creationId xmlns:p14="http://schemas.microsoft.com/office/powerpoint/2010/main" val="91336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174</a:t>
            </a:fld>
            <a:endParaRPr lang="en-US" dirty="0"/>
          </a:p>
        </p:txBody>
      </p:sp>
    </p:spTree>
    <p:extLst>
      <p:ext uri="{BB962C8B-B14F-4D97-AF65-F5344CB8AC3E}">
        <p14:creationId xmlns:p14="http://schemas.microsoft.com/office/powerpoint/2010/main" val="374049044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175</a:t>
            </a:fld>
            <a:endParaRPr lang="en-US" dirty="0"/>
          </a:p>
        </p:txBody>
      </p:sp>
    </p:spTree>
    <p:extLst>
      <p:ext uri="{BB962C8B-B14F-4D97-AF65-F5344CB8AC3E}">
        <p14:creationId xmlns:p14="http://schemas.microsoft.com/office/powerpoint/2010/main" val="8290420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176</a:t>
            </a:fld>
            <a:endParaRPr lang="en-US" dirty="0"/>
          </a:p>
        </p:txBody>
      </p:sp>
    </p:spTree>
    <p:extLst>
      <p:ext uri="{BB962C8B-B14F-4D97-AF65-F5344CB8AC3E}">
        <p14:creationId xmlns:p14="http://schemas.microsoft.com/office/powerpoint/2010/main" val="38497524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177</a:t>
            </a:fld>
            <a:endParaRPr lang="en-US" dirty="0"/>
          </a:p>
        </p:txBody>
      </p:sp>
    </p:spTree>
    <p:extLst>
      <p:ext uri="{BB962C8B-B14F-4D97-AF65-F5344CB8AC3E}">
        <p14:creationId xmlns:p14="http://schemas.microsoft.com/office/powerpoint/2010/main" val="66953205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178</a:t>
            </a:fld>
            <a:endParaRPr lang="en-US" dirty="0"/>
          </a:p>
        </p:txBody>
      </p:sp>
    </p:spTree>
    <p:extLst>
      <p:ext uri="{BB962C8B-B14F-4D97-AF65-F5344CB8AC3E}">
        <p14:creationId xmlns:p14="http://schemas.microsoft.com/office/powerpoint/2010/main" val="226706183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179</a:t>
            </a:fld>
            <a:endParaRPr lang="en-US" dirty="0"/>
          </a:p>
        </p:txBody>
      </p:sp>
    </p:spTree>
    <p:extLst>
      <p:ext uri="{BB962C8B-B14F-4D97-AF65-F5344CB8AC3E}">
        <p14:creationId xmlns:p14="http://schemas.microsoft.com/office/powerpoint/2010/main" val="40957342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180</a:t>
            </a:fld>
            <a:endParaRPr lang="en-US" dirty="0"/>
          </a:p>
        </p:txBody>
      </p:sp>
    </p:spTree>
    <p:extLst>
      <p:ext uri="{BB962C8B-B14F-4D97-AF65-F5344CB8AC3E}">
        <p14:creationId xmlns:p14="http://schemas.microsoft.com/office/powerpoint/2010/main" val="27873643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181</a:t>
            </a:fld>
            <a:endParaRPr lang="en-US" dirty="0"/>
          </a:p>
        </p:txBody>
      </p:sp>
    </p:spTree>
    <p:extLst>
      <p:ext uri="{BB962C8B-B14F-4D97-AF65-F5344CB8AC3E}">
        <p14:creationId xmlns:p14="http://schemas.microsoft.com/office/powerpoint/2010/main" val="9936173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182</a:t>
            </a:fld>
            <a:endParaRPr lang="en-US" dirty="0"/>
          </a:p>
        </p:txBody>
      </p:sp>
    </p:spTree>
    <p:extLst>
      <p:ext uri="{BB962C8B-B14F-4D97-AF65-F5344CB8AC3E}">
        <p14:creationId xmlns:p14="http://schemas.microsoft.com/office/powerpoint/2010/main" val="1794492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FR" smtClean="0"/>
              <a:t>© 2008 .. All rights reserved</a:t>
            </a:r>
            <a:endParaRPr lang="fr-FR" dirty="0"/>
          </a:p>
        </p:txBody>
      </p:sp>
      <p:sp>
        <p:nvSpPr>
          <p:cNvPr id="5" name="Slide Number Placeholder 4"/>
          <p:cNvSpPr>
            <a:spLocks noGrp="1"/>
          </p:cNvSpPr>
          <p:nvPr>
            <p:ph type="sldNum" sz="quarter" idx="11"/>
          </p:nvPr>
        </p:nvSpPr>
        <p:spPr/>
        <p:txBody>
          <a:bodyPr/>
          <a:lstStyle/>
          <a:p>
            <a:pPr>
              <a:defRPr/>
            </a:pPr>
            <a:fld id="{03B37B67-348A-4A94-A96D-90BA55AE87E2}" type="slidenum">
              <a:rPr lang="fr-FR" smtClean="0"/>
              <a:pPr>
                <a:defRPr/>
              </a:pPr>
              <a:t>32</a:t>
            </a:fld>
            <a:endParaRPr lang="fr-FR"/>
          </a:p>
        </p:txBody>
      </p:sp>
    </p:spTree>
    <p:extLst>
      <p:ext uri="{BB962C8B-B14F-4D97-AF65-F5344CB8AC3E}">
        <p14:creationId xmlns:p14="http://schemas.microsoft.com/office/powerpoint/2010/main" val="2176216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183</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40881336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184</a:t>
            </a:fld>
            <a:endParaRPr lang="en-US" dirty="0"/>
          </a:p>
        </p:txBody>
      </p:sp>
    </p:spTree>
    <p:extLst>
      <p:ext uri="{BB962C8B-B14F-4D97-AF65-F5344CB8AC3E}">
        <p14:creationId xmlns:p14="http://schemas.microsoft.com/office/powerpoint/2010/main" val="13648137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185</a:t>
            </a:fld>
            <a:endParaRPr lang="en-US" dirty="0"/>
          </a:p>
        </p:txBody>
      </p:sp>
    </p:spTree>
    <p:extLst>
      <p:ext uri="{BB962C8B-B14F-4D97-AF65-F5344CB8AC3E}">
        <p14:creationId xmlns:p14="http://schemas.microsoft.com/office/powerpoint/2010/main" val="23630827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186</a:t>
            </a:fld>
            <a:endParaRPr lang="en-US" dirty="0"/>
          </a:p>
        </p:txBody>
      </p:sp>
    </p:spTree>
    <p:extLst>
      <p:ext uri="{BB962C8B-B14F-4D97-AF65-F5344CB8AC3E}">
        <p14:creationId xmlns:p14="http://schemas.microsoft.com/office/powerpoint/2010/main" val="35551862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187</a:t>
            </a:fld>
            <a:endParaRPr lang="en-US" dirty="0"/>
          </a:p>
        </p:txBody>
      </p:sp>
    </p:spTree>
    <p:extLst>
      <p:ext uri="{BB962C8B-B14F-4D97-AF65-F5344CB8AC3E}">
        <p14:creationId xmlns:p14="http://schemas.microsoft.com/office/powerpoint/2010/main" val="24643324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188</a:t>
            </a:fld>
            <a:endParaRPr lang="en-US" dirty="0"/>
          </a:p>
        </p:txBody>
      </p:sp>
    </p:spTree>
    <p:extLst>
      <p:ext uri="{BB962C8B-B14F-4D97-AF65-F5344CB8AC3E}">
        <p14:creationId xmlns:p14="http://schemas.microsoft.com/office/powerpoint/2010/main" val="5338300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189</a:t>
            </a:fld>
            <a:endParaRPr lang="en-US" dirty="0"/>
          </a:p>
        </p:txBody>
      </p:sp>
    </p:spTree>
    <p:extLst>
      <p:ext uri="{BB962C8B-B14F-4D97-AF65-F5344CB8AC3E}">
        <p14:creationId xmlns:p14="http://schemas.microsoft.com/office/powerpoint/2010/main" val="27961249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190</a:t>
            </a:fld>
            <a:endParaRPr lang="en-US" dirty="0"/>
          </a:p>
        </p:txBody>
      </p:sp>
    </p:spTree>
    <p:extLst>
      <p:ext uri="{BB962C8B-B14F-4D97-AF65-F5344CB8AC3E}">
        <p14:creationId xmlns:p14="http://schemas.microsoft.com/office/powerpoint/2010/main" val="232830095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191</a:t>
            </a:fld>
            <a:endParaRPr lang="en-US" dirty="0"/>
          </a:p>
        </p:txBody>
      </p:sp>
    </p:spTree>
    <p:extLst>
      <p:ext uri="{BB962C8B-B14F-4D97-AF65-F5344CB8AC3E}">
        <p14:creationId xmlns:p14="http://schemas.microsoft.com/office/powerpoint/2010/main" val="20524286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xfrm>
            <a:off x="686421" y="4344025"/>
            <a:ext cx="5485158" cy="4114488"/>
          </a:xfrm>
          <a:noFill/>
          <a:ln/>
        </p:spPr>
        <p:txBody>
          <a:bodyPr/>
          <a:lstStyle/>
          <a:p>
            <a:endParaRPr lang="en-US" smtClean="0">
              <a:latin typeface="Arial" pitchFamily="34" charset="0"/>
            </a:endParaRPr>
          </a:p>
        </p:txBody>
      </p:sp>
    </p:spTree>
    <p:extLst>
      <p:ext uri="{BB962C8B-B14F-4D97-AF65-F5344CB8AC3E}">
        <p14:creationId xmlns:p14="http://schemas.microsoft.com/office/powerpoint/2010/main" val="230656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Amazon EC2 presents a true virtual computing environment, allowing you to use web service interfaces to launch instances with a variety of operating systems, load them with your custom application environment, manage your network’s access permissions, and run your image using as many or few systems as you desire.</a:t>
            </a:r>
          </a:p>
          <a:p>
            <a:r>
              <a:rPr lang="en-US" dirty="0" smtClean="0"/>
              <a:t>To use Amazon EC2, you simply:</a:t>
            </a:r>
          </a:p>
          <a:p>
            <a:endParaRPr lang="en-US" dirty="0" smtClean="0"/>
          </a:p>
          <a:p>
            <a:pPr marL="622497" lvl="1" indent="-171450">
              <a:buFont typeface="Arial" pitchFamily="34" charset="0"/>
              <a:buChar char="•"/>
            </a:pPr>
            <a:r>
              <a:rPr lang="en-US" dirty="0" smtClean="0"/>
              <a:t>	Select a pre-configured, </a:t>
            </a:r>
            <a:r>
              <a:rPr lang="en-US" dirty="0" err="1" smtClean="0"/>
              <a:t>templated</a:t>
            </a:r>
            <a:r>
              <a:rPr lang="en-US" dirty="0" smtClean="0"/>
              <a:t> Amazon Machine Image (AMI) to get up and running immediately. Or create an AMI containing your applications, libraries, data, and associated configuration settings.</a:t>
            </a:r>
          </a:p>
          <a:p>
            <a:pPr marL="622497" lvl="1" indent="-171450">
              <a:buFont typeface="Arial" pitchFamily="34" charset="0"/>
              <a:buChar char="•"/>
            </a:pPr>
            <a:r>
              <a:rPr lang="en-US" dirty="0" smtClean="0"/>
              <a:t>	Configure security and network access on your Amazon EC2 instance.</a:t>
            </a:r>
          </a:p>
          <a:p>
            <a:pPr marL="622497" lvl="1" indent="-171450">
              <a:buFont typeface="Arial" pitchFamily="34" charset="0"/>
              <a:buChar char="•"/>
            </a:pPr>
            <a:r>
              <a:rPr lang="en-US" dirty="0" smtClean="0"/>
              <a:t>	Choose which instance type(s) you want, then start, terminate, and monitor as many instances of your AMI as needed, using the web service APIs or the variety of management tools provided.</a:t>
            </a:r>
          </a:p>
          <a:p>
            <a:pPr marL="622497" lvl="1" indent="-171450">
              <a:buFont typeface="Arial" pitchFamily="34" charset="0"/>
              <a:buChar char="•"/>
            </a:pPr>
            <a:r>
              <a:rPr lang="en-US" dirty="0" smtClean="0"/>
              <a:t>	Determine whether you want to run in multiple locations, utilize static IP endpoints, or attach persistent block storage to your instances.</a:t>
            </a:r>
          </a:p>
          <a:p>
            <a:pPr marL="622497" lvl="1" indent="-171450">
              <a:buFont typeface="Arial" pitchFamily="34" charset="0"/>
              <a:buChar char="•"/>
            </a:pPr>
            <a:r>
              <a:rPr lang="en-US" dirty="0" smtClean="0"/>
              <a:t>	Pay only for the resources that you actually consume, like instance-hours or data transfer.</a:t>
            </a:r>
          </a:p>
          <a:p>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33</a:t>
            </a:fld>
            <a:endParaRPr lang="en-US" dirty="0">
              <a:solidFill>
                <a:prstClr val="black"/>
              </a:solidFill>
              <a:latin typeface="Calibri"/>
            </a:endParaRPr>
          </a:p>
        </p:txBody>
      </p:sp>
    </p:spTree>
    <p:extLst>
      <p:ext uri="{BB962C8B-B14F-4D97-AF65-F5344CB8AC3E}">
        <p14:creationId xmlns:p14="http://schemas.microsoft.com/office/powerpoint/2010/main" val="2996467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D1EA82FD-BD81-41A1-A0EF-C79DB991A718}" type="slidenum">
              <a:rPr lang="en-US" smtClean="0"/>
              <a:pPr>
                <a:defRPr/>
              </a:pPr>
              <a:t>198</a:t>
            </a:fld>
            <a:endParaRPr lang="en-US"/>
          </a:p>
        </p:txBody>
      </p:sp>
    </p:spTree>
    <p:extLst>
      <p:ext uri="{BB962C8B-B14F-4D97-AF65-F5344CB8AC3E}">
        <p14:creationId xmlns:p14="http://schemas.microsoft.com/office/powerpoint/2010/main" val="23579471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42" name="Rectangle 2"/>
          <p:cNvSpPr txBox="1">
            <a:spLocks noGrp="1" noRot="1" noChangeAspect="1" noChangeArrowheads="1" noTextEdit="1"/>
          </p:cNvSpPr>
          <p:nvPr>
            <p:ph type="sldImg"/>
          </p:nvPr>
        </p:nvSpPr>
        <p:spPr>
          <a:ln/>
        </p:spPr>
      </p:sp>
      <p:sp>
        <p:nvSpPr>
          <p:cNvPr id="368643" name="Rectangle 3"/>
          <p:cNvSpPr txBox="1">
            <a:spLocks noGrp="1" noChangeArrowheads="1"/>
          </p:cNvSpPr>
          <p:nvPr>
            <p:ph type="body" idx="1"/>
          </p:nvPr>
        </p:nvSpPr>
        <p:spPr>
          <a:xfrm>
            <a:off x="685800" y="4343400"/>
            <a:ext cx="5486400" cy="4116388"/>
          </a:xfrm>
          <a:noFill/>
          <a:ln/>
        </p:spPr>
        <p:txBody>
          <a:bodyPr wrap="none" anchor="ctr"/>
          <a:lstStyle/>
          <a:p>
            <a:endParaRPr lang="en-US"/>
          </a:p>
        </p:txBody>
      </p:sp>
    </p:spTree>
    <p:extLst>
      <p:ext uri="{BB962C8B-B14F-4D97-AF65-F5344CB8AC3E}">
        <p14:creationId xmlns:p14="http://schemas.microsoft.com/office/powerpoint/2010/main" val="34260913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63F6D1A7-BC82-4CD0-8768-21D9D2DC12E8}" type="slidenum">
              <a:rPr lang="en-US" smtClean="0"/>
              <a:pPr>
                <a:defRPr/>
              </a:pPr>
              <a:t>210</a:t>
            </a:fld>
            <a:endParaRPr lang="en-US"/>
          </a:p>
        </p:txBody>
      </p:sp>
    </p:spTree>
    <p:extLst>
      <p:ext uri="{BB962C8B-B14F-4D97-AF65-F5344CB8AC3E}">
        <p14:creationId xmlns:p14="http://schemas.microsoft.com/office/powerpoint/2010/main" val="39447341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r>
              <a:rPr lang="en-US" smtClean="0">
                <a:latin typeface="Arial" pitchFamily="34" charset="0"/>
              </a:rPr>
              <a:t>Innovation Continues….</a:t>
            </a:r>
          </a:p>
          <a:p>
            <a:endParaRPr lang="en-US" smtClean="0">
              <a:latin typeface="Arial" pitchFamily="34" charset="0"/>
            </a:endParaRPr>
          </a:p>
          <a:p>
            <a:r>
              <a:rPr lang="en-US" smtClean="0">
                <a:latin typeface="Arial" pitchFamily="34" charset="0"/>
              </a:rPr>
              <a:t>So far we have seen S3 being used in these variety of use cases – These are just some of the many interesting use cases that we have seen.</a:t>
            </a:r>
          </a:p>
        </p:txBody>
      </p:sp>
      <p:sp>
        <p:nvSpPr>
          <p:cNvPr id="4" name="Slide Number Placeholder 3"/>
          <p:cNvSpPr>
            <a:spLocks noGrp="1"/>
          </p:cNvSpPr>
          <p:nvPr>
            <p:ph type="sldNum" sz="quarter" idx="5"/>
          </p:nvPr>
        </p:nvSpPr>
        <p:spPr/>
        <p:txBody>
          <a:bodyPr/>
          <a:lstStyle/>
          <a:p>
            <a:pPr>
              <a:defRPr/>
            </a:pPr>
            <a:fld id="{5BDAB981-6329-4973-8B23-8843D24BEF84}" type="slidenum">
              <a:rPr lang="en-US" smtClean="0"/>
              <a:pPr>
                <a:defRPr/>
              </a:pPr>
              <a:t>212</a:t>
            </a:fld>
            <a:endParaRPr lang="en-US"/>
          </a:p>
        </p:txBody>
      </p:sp>
    </p:spTree>
    <p:extLst>
      <p:ext uri="{BB962C8B-B14F-4D97-AF65-F5344CB8AC3E}">
        <p14:creationId xmlns:p14="http://schemas.microsoft.com/office/powerpoint/2010/main" val="17856697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269A2EF-4D32-44A0-8222-543190F306FD}" type="slidenum">
              <a:rPr lang="en-US" smtClean="0"/>
              <a:pPr/>
              <a:t>214</a:t>
            </a:fld>
            <a:endParaRPr lang="en-US"/>
          </a:p>
        </p:txBody>
      </p:sp>
    </p:spTree>
    <p:extLst>
      <p:ext uri="{BB962C8B-B14F-4D97-AF65-F5344CB8AC3E}">
        <p14:creationId xmlns:p14="http://schemas.microsoft.com/office/powerpoint/2010/main" val="40602945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215</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344447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11E0424-4A5C-4C9D-BA96-B6A8D2A5D44C}" type="slidenum">
              <a:rPr lang="en-US" smtClean="0"/>
              <a:pPr>
                <a:defRPr/>
              </a:pPr>
              <a:t>216</a:t>
            </a:fld>
            <a:endParaRPr lang="en-US"/>
          </a:p>
        </p:txBody>
      </p:sp>
    </p:spTree>
    <p:extLst>
      <p:ext uri="{BB962C8B-B14F-4D97-AF65-F5344CB8AC3E}">
        <p14:creationId xmlns:p14="http://schemas.microsoft.com/office/powerpoint/2010/main" val="367162151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p:spPr>
      </p:sp>
      <p:sp>
        <p:nvSpPr>
          <p:cNvPr id="61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endParaRPr>
          </a:p>
        </p:txBody>
      </p:sp>
      <p:sp>
        <p:nvSpPr>
          <p:cNvPr id="61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D265E8D-1B85-460C-A656-91A5A0555F03}" type="slidenum">
              <a:rPr lang="en-US"/>
              <a:pPr fontAlgn="base">
                <a:spcBef>
                  <a:spcPct val="0"/>
                </a:spcBef>
                <a:spcAft>
                  <a:spcPct val="0"/>
                </a:spcAft>
              </a:pPr>
              <a:t>217</a:t>
            </a:fld>
            <a:endParaRPr lang="en-US"/>
          </a:p>
        </p:txBody>
      </p:sp>
    </p:spTree>
    <p:extLst>
      <p:ext uri="{BB962C8B-B14F-4D97-AF65-F5344CB8AC3E}">
        <p14:creationId xmlns:p14="http://schemas.microsoft.com/office/powerpoint/2010/main" val="312913860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p:spPr>
      </p:sp>
      <p:sp>
        <p:nvSpPr>
          <p:cNvPr id="71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Arial" pitchFamily="34" charset="0"/>
            </a:endParaRPr>
          </a:p>
        </p:txBody>
      </p:sp>
      <p:sp>
        <p:nvSpPr>
          <p:cNvPr id="71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13F34F9-89E9-46B1-BC84-3EDE020412DF}" type="slidenum">
              <a:rPr lang="en-US"/>
              <a:pPr fontAlgn="base">
                <a:spcBef>
                  <a:spcPct val="0"/>
                </a:spcBef>
                <a:spcAft>
                  <a:spcPct val="0"/>
                </a:spcAft>
              </a:pPr>
              <a:t>218</a:t>
            </a:fld>
            <a:endParaRPr lang="en-US"/>
          </a:p>
        </p:txBody>
      </p:sp>
    </p:spTree>
    <p:extLst>
      <p:ext uri="{BB962C8B-B14F-4D97-AF65-F5344CB8AC3E}">
        <p14:creationId xmlns:p14="http://schemas.microsoft.com/office/powerpoint/2010/main" val="5279676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A26CA5E-5EFE-4766-9774-7B2A142A68BE}" type="slidenum">
              <a:rPr lang="en-US" smtClean="0"/>
              <a:pPr/>
              <a:t>219</a:t>
            </a:fld>
            <a:endParaRPr lang="en-US"/>
          </a:p>
        </p:txBody>
      </p:sp>
    </p:spTree>
    <p:extLst>
      <p:ext uri="{BB962C8B-B14F-4D97-AF65-F5344CB8AC3E}">
        <p14:creationId xmlns:p14="http://schemas.microsoft.com/office/powerpoint/2010/main" val="1191056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Amazon EC2 presents a true virtual computing environment, allowing you to use web service interfaces to launch instances with a variety of operating systems, load them with your custom application environment, manage your network’s access permissions, and run your image using as many or few systems as you desire.</a:t>
            </a:r>
          </a:p>
          <a:p>
            <a:r>
              <a:rPr lang="en-US" dirty="0" smtClean="0"/>
              <a:t>To use Amazon EC2, you simply:</a:t>
            </a:r>
          </a:p>
          <a:p>
            <a:endParaRPr lang="en-US" dirty="0" smtClean="0"/>
          </a:p>
          <a:p>
            <a:pPr marL="622497" lvl="1" indent="-171450">
              <a:buFont typeface="Arial" pitchFamily="34" charset="0"/>
              <a:buChar char="•"/>
            </a:pPr>
            <a:r>
              <a:rPr lang="en-US" dirty="0" smtClean="0"/>
              <a:t>	Select a pre-configured, template Amazon Machine Image (AMI) to get up and running immediately. Or create an AMI containing your applications, libraries, data, and associated configuration settings.</a:t>
            </a:r>
          </a:p>
          <a:p>
            <a:pPr marL="622497" lvl="1" indent="-171450">
              <a:buFont typeface="Arial" pitchFamily="34" charset="0"/>
              <a:buChar char="•"/>
            </a:pPr>
            <a:r>
              <a:rPr lang="en-US" dirty="0" smtClean="0"/>
              <a:t>	Configure security and network access on your Amazon EC2 instance.</a:t>
            </a:r>
          </a:p>
          <a:p>
            <a:pPr marL="622497" lvl="1" indent="-171450">
              <a:buFont typeface="Arial" pitchFamily="34" charset="0"/>
              <a:buChar char="•"/>
            </a:pPr>
            <a:r>
              <a:rPr lang="en-US" dirty="0" smtClean="0"/>
              <a:t>	Choose which instance type(s) you want, then start, terminate, and monitor as many instances of your AMI as needed, using the web service APIs or the variety of management tools provided.</a:t>
            </a:r>
          </a:p>
          <a:p>
            <a:pPr marL="622497" lvl="1" indent="-171450">
              <a:buFont typeface="Arial" pitchFamily="34" charset="0"/>
              <a:buChar char="•"/>
            </a:pPr>
            <a:r>
              <a:rPr lang="en-US" dirty="0" smtClean="0"/>
              <a:t>	Determine whether you want to run in multiple locations, utilize static IP endpoints, or attach persistent block storage to your instances.</a:t>
            </a:r>
          </a:p>
          <a:p>
            <a:pPr marL="622497" lvl="1" indent="-171450">
              <a:buFont typeface="Arial" pitchFamily="34" charset="0"/>
              <a:buChar char="•"/>
            </a:pPr>
            <a:r>
              <a:rPr lang="en-US" dirty="0" smtClean="0"/>
              <a:t>	Pay only for the resources that you actually consume, like instance-hours or data transfer.</a:t>
            </a:r>
          </a:p>
          <a:p>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36</a:t>
            </a:fld>
            <a:endParaRPr lang="en-US" dirty="0">
              <a:solidFill>
                <a:prstClr val="black"/>
              </a:solidFill>
              <a:latin typeface="Calibri"/>
            </a:endParaRPr>
          </a:p>
        </p:txBody>
      </p:sp>
    </p:spTree>
    <p:extLst>
      <p:ext uri="{BB962C8B-B14F-4D97-AF65-F5344CB8AC3E}">
        <p14:creationId xmlns:p14="http://schemas.microsoft.com/office/powerpoint/2010/main" val="36481924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A26CA5E-5EFE-4766-9774-7B2A142A68BE}" type="slidenum">
              <a:rPr lang="en-US" smtClean="0"/>
              <a:pPr/>
              <a:t>220</a:t>
            </a:fld>
            <a:endParaRPr lang="en-US"/>
          </a:p>
        </p:txBody>
      </p:sp>
    </p:spTree>
    <p:extLst>
      <p:ext uri="{BB962C8B-B14F-4D97-AF65-F5344CB8AC3E}">
        <p14:creationId xmlns:p14="http://schemas.microsoft.com/office/powerpoint/2010/main" val="185735596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A26CA5E-5EFE-4766-9774-7B2A142A68BE}" type="slidenum">
              <a:rPr lang="en-US" smtClean="0"/>
              <a:pPr/>
              <a:t>221</a:t>
            </a:fld>
            <a:endParaRPr lang="en-US"/>
          </a:p>
        </p:txBody>
      </p:sp>
    </p:spTree>
    <p:extLst>
      <p:ext uri="{BB962C8B-B14F-4D97-AF65-F5344CB8AC3E}">
        <p14:creationId xmlns:p14="http://schemas.microsoft.com/office/powerpoint/2010/main" val="334553007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A26CA5E-5EFE-4766-9774-7B2A142A68BE}" type="slidenum">
              <a:rPr lang="en-US" smtClean="0"/>
              <a:pPr/>
              <a:t>222</a:t>
            </a:fld>
            <a:endParaRPr lang="en-US"/>
          </a:p>
        </p:txBody>
      </p:sp>
    </p:spTree>
    <p:extLst>
      <p:ext uri="{BB962C8B-B14F-4D97-AF65-F5344CB8AC3E}">
        <p14:creationId xmlns:p14="http://schemas.microsoft.com/office/powerpoint/2010/main" val="35532833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A26CA5E-5EFE-4766-9774-7B2A142A68BE}" type="slidenum">
              <a:rPr lang="en-US" smtClean="0"/>
              <a:pPr/>
              <a:t>223</a:t>
            </a:fld>
            <a:endParaRPr lang="en-US"/>
          </a:p>
        </p:txBody>
      </p:sp>
    </p:spTree>
    <p:extLst>
      <p:ext uri="{BB962C8B-B14F-4D97-AF65-F5344CB8AC3E}">
        <p14:creationId xmlns:p14="http://schemas.microsoft.com/office/powerpoint/2010/main" val="80842656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224</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118946607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225</a:t>
            </a:fld>
            <a:endParaRPr lang="en-US" dirty="0"/>
          </a:p>
        </p:txBody>
      </p:sp>
    </p:spTree>
    <p:extLst>
      <p:ext uri="{BB962C8B-B14F-4D97-AF65-F5344CB8AC3E}">
        <p14:creationId xmlns:p14="http://schemas.microsoft.com/office/powerpoint/2010/main" val="19725675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226</a:t>
            </a:fld>
            <a:endParaRPr lang="en-US" dirty="0"/>
          </a:p>
        </p:txBody>
      </p:sp>
    </p:spTree>
    <p:extLst>
      <p:ext uri="{BB962C8B-B14F-4D97-AF65-F5344CB8AC3E}">
        <p14:creationId xmlns:p14="http://schemas.microsoft.com/office/powerpoint/2010/main" val="5160830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227</a:t>
            </a:fld>
            <a:endParaRPr lang="en-US" dirty="0"/>
          </a:p>
        </p:txBody>
      </p:sp>
    </p:spTree>
    <p:extLst>
      <p:ext uri="{BB962C8B-B14F-4D97-AF65-F5344CB8AC3E}">
        <p14:creationId xmlns:p14="http://schemas.microsoft.com/office/powerpoint/2010/main" val="42058989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228</a:t>
            </a:fld>
            <a:endParaRPr lang="en-US" dirty="0"/>
          </a:p>
        </p:txBody>
      </p:sp>
    </p:spTree>
    <p:extLst>
      <p:ext uri="{BB962C8B-B14F-4D97-AF65-F5344CB8AC3E}">
        <p14:creationId xmlns:p14="http://schemas.microsoft.com/office/powerpoint/2010/main" val="249332371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229</a:t>
            </a:fld>
            <a:endParaRPr lang="en-US" dirty="0"/>
          </a:p>
        </p:txBody>
      </p:sp>
    </p:spTree>
    <p:extLst>
      <p:ext uri="{BB962C8B-B14F-4D97-AF65-F5344CB8AC3E}">
        <p14:creationId xmlns:p14="http://schemas.microsoft.com/office/powerpoint/2010/main" val="3996635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EC2 Instances come in</a:t>
            </a:r>
            <a:r>
              <a:rPr lang="en-US" baseline="0" dirty="0" smtClean="0"/>
              <a:t> 14 different types from Micro instance al the way up to the Cluster Compute and High I/O instances. We have also grouped the instance types into traditional configurations whether it is High Memory instances for Databases or High CPU for workloads with high computational needs. The standard instance types are configured to be the workhorses of your application… like a web tier frontend.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39</a:t>
            </a:fld>
            <a:endParaRPr lang="en-US" dirty="0">
              <a:solidFill>
                <a:prstClr val="black"/>
              </a:solidFill>
              <a:latin typeface="Calibri"/>
            </a:endParaRPr>
          </a:p>
        </p:txBody>
      </p:sp>
    </p:spTree>
    <p:extLst>
      <p:ext uri="{BB962C8B-B14F-4D97-AF65-F5344CB8AC3E}">
        <p14:creationId xmlns:p14="http://schemas.microsoft.com/office/powerpoint/2010/main" val="398627427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230</a:t>
            </a:fld>
            <a:endParaRPr lang="en-US" dirty="0"/>
          </a:p>
        </p:txBody>
      </p:sp>
    </p:spTree>
    <p:extLst>
      <p:ext uri="{BB962C8B-B14F-4D97-AF65-F5344CB8AC3E}">
        <p14:creationId xmlns:p14="http://schemas.microsoft.com/office/powerpoint/2010/main" val="18555467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231</a:t>
            </a:fld>
            <a:endParaRPr lang="en-US" dirty="0"/>
          </a:p>
        </p:txBody>
      </p:sp>
    </p:spTree>
    <p:extLst>
      <p:ext uri="{BB962C8B-B14F-4D97-AF65-F5344CB8AC3E}">
        <p14:creationId xmlns:p14="http://schemas.microsoft.com/office/powerpoint/2010/main" val="259494232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232</a:t>
            </a:fld>
            <a:endParaRPr lang="en-US" dirty="0"/>
          </a:p>
        </p:txBody>
      </p:sp>
    </p:spTree>
    <p:extLst>
      <p:ext uri="{BB962C8B-B14F-4D97-AF65-F5344CB8AC3E}">
        <p14:creationId xmlns:p14="http://schemas.microsoft.com/office/powerpoint/2010/main" val="109474239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233</a:t>
            </a:fld>
            <a:endParaRPr lang="en-US" dirty="0"/>
          </a:p>
        </p:txBody>
      </p:sp>
    </p:spTree>
    <p:extLst>
      <p:ext uri="{BB962C8B-B14F-4D97-AF65-F5344CB8AC3E}">
        <p14:creationId xmlns:p14="http://schemas.microsoft.com/office/powerpoint/2010/main" val="338767304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234</a:t>
            </a:fld>
            <a:endParaRPr lang="en-US" dirty="0"/>
          </a:p>
        </p:txBody>
      </p:sp>
    </p:spTree>
    <p:extLst>
      <p:ext uri="{BB962C8B-B14F-4D97-AF65-F5344CB8AC3E}">
        <p14:creationId xmlns:p14="http://schemas.microsoft.com/office/powerpoint/2010/main" val="41448416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235</a:t>
            </a:fld>
            <a:endParaRPr lang="en-US" dirty="0"/>
          </a:p>
        </p:txBody>
      </p:sp>
    </p:spTree>
    <p:extLst>
      <p:ext uri="{BB962C8B-B14F-4D97-AF65-F5344CB8AC3E}">
        <p14:creationId xmlns:p14="http://schemas.microsoft.com/office/powerpoint/2010/main" val="425599838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236</a:t>
            </a:fld>
            <a:endParaRPr lang="en-US" dirty="0"/>
          </a:p>
        </p:txBody>
      </p:sp>
    </p:spTree>
    <p:extLst>
      <p:ext uri="{BB962C8B-B14F-4D97-AF65-F5344CB8AC3E}">
        <p14:creationId xmlns:p14="http://schemas.microsoft.com/office/powerpoint/2010/main" val="242455895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237</a:t>
            </a:fld>
            <a:endParaRPr lang="en-US" dirty="0"/>
          </a:p>
        </p:txBody>
      </p:sp>
    </p:spTree>
    <p:extLst>
      <p:ext uri="{BB962C8B-B14F-4D97-AF65-F5344CB8AC3E}">
        <p14:creationId xmlns:p14="http://schemas.microsoft.com/office/powerpoint/2010/main" val="117098042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238</a:t>
            </a:fld>
            <a:endParaRPr lang="en-US" dirty="0"/>
          </a:p>
        </p:txBody>
      </p:sp>
    </p:spTree>
    <p:extLst>
      <p:ext uri="{BB962C8B-B14F-4D97-AF65-F5344CB8AC3E}">
        <p14:creationId xmlns:p14="http://schemas.microsoft.com/office/powerpoint/2010/main" val="139354213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239</a:t>
            </a:fld>
            <a:endParaRPr lang="en-US" dirty="0"/>
          </a:p>
        </p:txBody>
      </p:sp>
    </p:spTree>
    <p:extLst>
      <p:ext uri="{BB962C8B-B14F-4D97-AF65-F5344CB8AC3E}">
        <p14:creationId xmlns:p14="http://schemas.microsoft.com/office/powerpoint/2010/main" val="1577574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eaLnBrk="1" hangingPunct="1">
              <a:lnSpc>
                <a:spcPct val="80000"/>
              </a:lnSpc>
              <a:spcBef>
                <a:spcPct val="0"/>
              </a:spcBef>
            </a:pPr>
            <a:r>
              <a:rPr lang="en-US" sz="1200" baseline="0" dirty="0" smtClean="0">
                <a:latin typeface="Calibri" charset="0"/>
              </a:rPr>
              <a:t>Set a launch </a:t>
            </a:r>
            <a:r>
              <a:rPr lang="en-US" sz="1200" baseline="0" dirty="0" err="1" smtClean="0">
                <a:latin typeface="Calibri" charset="0"/>
              </a:rPr>
              <a:t>config</a:t>
            </a:r>
            <a:r>
              <a:rPr lang="en-US" sz="1200" baseline="0" dirty="0" smtClean="0">
                <a:latin typeface="Calibri" charset="0"/>
              </a:rPr>
              <a:t>, a location (region, AZ), a min size, and a max size.</a:t>
            </a: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42</a:t>
            </a:fld>
            <a:endParaRPr lang="en-US" dirty="0">
              <a:solidFill>
                <a:prstClr val="black"/>
              </a:solidFill>
              <a:latin typeface="Calibri"/>
            </a:endParaRPr>
          </a:p>
        </p:txBody>
      </p:sp>
    </p:spTree>
    <p:extLst>
      <p:ext uri="{BB962C8B-B14F-4D97-AF65-F5344CB8AC3E}">
        <p14:creationId xmlns:p14="http://schemas.microsoft.com/office/powerpoint/2010/main" val="3258738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240</a:t>
            </a:fld>
            <a:endParaRPr lang="en-US" dirty="0"/>
          </a:p>
        </p:txBody>
      </p:sp>
    </p:spTree>
    <p:extLst>
      <p:ext uri="{BB962C8B-B14F-4D97-AF65-F5344CB8AC3E}">
        <p14:creationId xmlns:p14="http://schemas.microsoft.com/office/powerpoint/2010/main" val="58479101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241</a:t>
            </a:fld>
            <a:endParaRPr lang="en-US" dirty="0"/>
          </a:p>
        </p:txBody>
      </p:sp>
    </p:spTree>
    <p:extLst>
      <p:ext uri="{BB962C8B-B14F-4D97-AF65-F5344CB8AC3E}">
        <p14:creationId xmlns:p14="http://schemas.microsoft.com/office/powerpoint/2010/main" val="8043707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242</a:t>
            </a:fld>
            <a:endParaRPr lang="en-US" dirty="0"/>
          </a:p>
        </p:txBody>
      </p:sp>
    </p:spTree>
    <p:extLst>
      <p:ext uri="{BB962C8B-B14F-4D97-AF65-F5344CB8AC3E}">
        <p14:creationId xmlns:p14="http://schemas.microsoft.com/office/powerpoint/2010/main" val="218869966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243</a:t>
            </a:fld>
            <a:endParaRPr lang="en-US" dirty="0"/>
          </a:p>
        </p:txBody>
      </p:sp>
    </p:spTree>
    <p:extLst>
      <p:ext uri="{BB962C8B-B14F-4D97-AF65-F5344CB8AC3E}">
        <p14:creationId xmlns:p14="http://schemas.microsoft.com/office/powerpoint/2010/main" val="269300249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244</a:t>
            </a:fld>
            <a:endParaRPr lang="en-US" dirty="0"/>
          </a:p>
        </p:txBody>
      </p:sp>
    </p:spTree>
    <p:extLst>
      <p:ext uri="{BB962C8B-B14F-4D97-AF65-F5344CB8AC3E}">
        <p14:creationId xmlns:p14="http://schemas.microsoft.com/office/powerpoint/2010/main" val="222500436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245</a:t>
            </a:fld>
            <a:endParaRPr lang="en-US" dirty="0"/>
          </a:p>
        </p:txBody>
      </p:sp>
    </p:spTree>
    <p:extLst>
      <p:ext uri="{BB962C8B-B14F-4D97-AF65-F5344CB8AC3E}">
        <p14:creationId xmlns:p14="http://schemas.microsoft.com/office/powerpoint/2010/main" val="340717557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246</a:t>
            </a:fld>
            <a:endParaRPr lang="en-US" dirty="0"/>
          </a:p>
        </p:txBody>
      </p:sp>
    </p:spTree>
    <p:extLst>
      <p:ext uri="{BB962C8B-B14F-4D97-AF65-F5344CB8AC3E}">
        <p14:creationId xmlns:p14="http://schemas.microsoft.com/office/powerpoint/2010/main" val="190844946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247</a:t>
            </a:fld>
            <a:endParaRPr lang="en-US" dirty="0"/>
          </a:p>
        </p:txBody>
      </p:sp>
    </p:spTree>
    <p:extLst>
      <p:ext uri="{BB962C8B-B14F-4D97-AF65-F5344CB8AC3E}">
        <p14:creationId xmlns:p14="http://schemas.microsoft.com/office/powerpoint/2010/main" val="275974819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248</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72306982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249</a:t>
            </a:fld>
            <a:endParaRPr lang="en-US" dirty="0"/>
          </a:p>
        </p:txBody>
      </p:sp>
    </p:spTree>
    <p:extLst>
      <p:ext uri="{BB962C8B-B14F-4D97-AF65-F5344CB8AC3E}">
        <p14:creationId xmlns:p14="http://schemas.microsoft.com/office/powerpoint/2010/main" val="842381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en-US" altLang="en-US" smtClean="0">
                <a:latin typeface="Arial" pitchFamily="34" charset="0"/>
              </a:rPr>
              <a:t>A common example of cloud computing is scaling up resources to meet unexpected demand – the classic capacity planning conundrum.</a:t>
            </a:r>
          </a:p>
          <a:p>
            <a:endParaRPr lang="en-US" altLang="en-US" smtClean="0">
              <a:latin typeface="Arial" pitchFamily="34" charset="0"/>
            </a:endParaRPr>
          </a:p>
          <a:p>
            <a:r>
              <a:rPr lang="en-US" altLang="en-US" smtClean="0">
                <a:latin typeface="Arial" pitchFamily="34" charset="0"/>
              </a:rPr>
              <a:t>A few months ago one of our customers—Animoto—saw a monster spike in traffic.   Animoto has a product that helps you create web videos with music and graphics.  They launched a Facebook app that lets people tell their friends when they’ve uploaded a video that includes that friend. You can see the spike in traffic that this new app caused.  The X axis represents time elapsed (those units are days, not weeks) and the Y axis represents the EC2 instances launched.  Because they were using AWS, Animoto didn’t have to do a thing—AWS took care of everything.</a:t>
            </a:r>
          </a:p>
          <a:p>
            <a:endParaRPr lang="en-US" altLang="en-US" smtClean="0">
              <a:latin typeface="Arial" pitchFamily="34" charset="0"/>
            </a:endParaRPr>
          </a:p>
          <a:p>
            <a:r>
              <a:rPr lang="en-US" altLang="en-US" smtClean="0">
                <a:latin typeface="Arial" pitchFamily="34" charset="0"/>
              </a:rPr>
              <a:t>Try asking your IT organization to launch an additional 4,960 servers for you over 3 days.</a:t>
            </a:r>
          </a:p>
          <a:p>
            <a:endParaRPr lang="en-US" altLang="en-US" smtClean="0">
              <a:latin typeface="Arial" pitchFamily="34" charset="0"/>
            </a:endParaRPr>
          </a:p>
          <a:p>
            <a:r>
              <a:rPr lang="en-US" altLang="en-US" smtClean="0">
                <a:latin typeface="Arial" pitchFamily="34" charset="0"/>
              </a:rPr>
              <a:t>[next slide]</a:t>
            </a:r>
          </a:p>
          <a:p>
            <a:endParaRPr lang="en-US" altLang="en-US" smtClean="0">
              <a:latin typeface="Arial" pitchFamily="34" charset="0"/>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b="1">
                <a:solidFill>
                  <a:schemeClr val="tx2"/>
                </a:solidFill>
                <a:latin typeface="Arial" pitchFamily="34" charset="0"/>
                <a:cs typeface="Arial" pitchFamily="34" charset="0"/>
              </a:defRPr>
            </a:lvl1pPr>
            <a:lvl2pPr marL="729057" indent="-280406" eaLnBrk="0" hangingPunct="0">
              <a:defRPr b="1">
                <a:solidFill>
                  <a:schemeClr val="tx2"/>
                </a:solidFill>
                <a:latin typeface="Arial" pitchFamily="34" charset="0"/>
                <a:cs typeface="Arial" pitchFamily="34" charset="0"/>
              </a:defRPr>
            </a:lvl2pPr>
            <a:lvl3pPr marL="1121626" indent="-224325" eaLnBrk="0" hangingPunct="0">
              <a:defRPr b="1">
                <a:solidFill>
                  <a:schemeClr val="tx2"/>
                </a:solidFill>
                <a:latin typeface="Arial" pitchFamily="34" charset="0"/>
                <a:cs typeface="Arial" pitchFamily="34" charset="0"/>
              </a:defRPr>
            </a:lvl3pPr>
            <a:lvl4pPr marL="1570276" indent="-224325" eaLnBrk="0" hangingPunct="0">
              <a:defRPr b="1">
                <a:solidFill>
                  <a:schemeClr val="tx2"/>
                </a:solidFill>
                <a:latin typeface="Arial" pitchFamily="34" charset="0"/>
                <a:cs typeface="Arial" pitchFamily="34" charset="0"/>
              </a:defRPr>
            </a:lvl4pPr>
            <a:lvl5pPr marL="2018927" indent="-224325" eaLnBrk="0" hangingPunct="0">
              <a:defRPr b="1">
                <a:solidFill>
                  <a:schemeClr val="tx2"/>
                </a:solidFill>
                <a:latin typeface="Arial" pitchFamily="34" charset="0"/>
                <a:cs typeface="Arial" pitchFamily="34" charset="0"/>
              </a:defRPr>
            </a:lvl5pPr>
            <a:lvl6pPr marL="2467577" indent="-224325" eaLnBrk="0" fontAlgn="base" hangingPunct="0">
              <a:spcBef>
                <a:spcPct val="0"/>
              </a:spcBef>
              <a:spcAft>
                <a:spcPct val="0"/>
              </a:spcAft>
              <a:defRPr b="1">
                <a:solidFill>
                  <a:schemeClr val="tx2"/>
                </a:solidFill>
                <a:latin typeface="Arial" pitchFamily="34" charset="0"/>
                <a:cs typeface="Arial" pitchFamily="34" charset="0"/>
              </a:defRPr>
            </a:lvl6pPr>
            <a:lvl7pPr marL="2916227" indent="-224325" eaLnBrk="0" fontAlgn="base" hangingPunct="0">
              <a:spcBef>
                <a:spcPct val="0"/>
              </a:spcBef>
              <a:spcAft>
                <a:spcPct val="0"/>
              </a:spcAft>
              <a:defRPr b="1">
                <a:solidFill>
                  <a:schemeClr val="tx2"/>
                </a:solidFill>
                <a:latin typeface="Arial" pitchFamily="34" charset="0"/>
                <a:cs typeface="Arial" pitchFamily="34" charset="0"/>
              </a:defRPr>
            </a:lvl7pPr>
            <a:lvl8pPr marL="3364878" indent="-224325" eaLnBrk="0" fontAlgn="base" hangingPunct="0">
              <a:spcBef>
                <a:spcPct val="0"/>
              </a:spcBef>
              <a:spcAft>
                <a:spcPct val="0"/>
              </a:spcAft>
              <a:defRPr b="1">
                <a:solidFill>
                  <a:schemeClr val="tx2"/>
                </a:solidFill>
                <a:latin typeface="Arial" pitchFamily="34" charset="0"/>
                <a:cs typeface="Arial" pitchFamily="34" charset="0"/>
              </a:defRPr>
            </a:lvl8pPr>
            <a:lvl9pPr marL="3813528" indent="-224325" eaLnBrk="0" fontAlgn="base" hangingPunct="0">
              <a:spcBef>
                <a:spcPct val="0"/>
              </a:spcBef>
              <a:spcAft>
                <a:spcPct val="0"/>
              </a:spcAft>
              <a:defRPr b="1">
                <a:solidFill>
                  <a:schemeClr val="tx2"/>
                </a:solidFill>
                <a:latin typeface="Arial" pitchFamily="34" charset="0"/>
                <a:cs typeface="Arial" pitchFamily="34" charset="0"/>
              </a:defRPr>
            </a:lvl9pPr>
          </a:lstStyle>
          <a:p>
            <a:fld id="{F5B9755E-91BF-46E8-95E3-FF951144CEB1}" type="slidenum">
              <a:rPr lang="en-US" altLang="en-US" b="0" smtClean="0">
                <a:solidFill>
                  <a:schemeClr val="tx1"/>
                </a:solidFill>
                <a:latin typeface="Calibri" pitchFamily="34" charset="0"/>
                <a:ea typeface="ヒラギノ角ゴ Pro W3"/>
                <a:cs typeface="ヒラギノ角ゴ Pro W3"/>
              </a:rPr>
              <a:pPr/>
              <a:t>43</a:t>
            </a:fld>
            <a:endParaRPr lang="en-US" altLang="en-US" b="0" smtClean="0">
              <a:solidFill>
                <a:schemeClr val="tx1"/>
              </a:solidFill>
              <a:latin typeface="Calibri" pitchFamily="34" charset="0"/>
              <a:ea typeface="ヒラギノ角ゴ Pro W3"/>
              <a:cs typeface="ヒラギノ角ゴ Pro W3"/>
            </a:endParaRPr>
          </a:p>
        </p:txBody>
      </p:sp>
    </p:spTree>
    <p:extLst>
      <p:ext uri="{BB962C8B-B14F-4D97-AF65-F5344CB8AC3E}">
        <p14:creationId xmlns:p14="http://schemas.microsoft.com/office/powerpoint/2010/main" val="33917519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250</a:t>
            </a:fld>
            <a:endParaRPr lang="en-US" dirty="0"/>
          </a:p>
        </p:txBody>
      </p:sp>
    </p:spTree>
    <p:extLst>
      <p:ext uri="{BB962C8B-B14F-4D97-AF65-F5344CB8AC3E}">
        <p14:creationId xmlns:p14="http://schemas.microsoft.com/office/powerpoint/2010/main" val="17557986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251</a:t>
            </a:fld>
            <a:endParaRPr lang="en-US" dirty="0"/>
          </a:p>
        </p:txBody>
      </p:sp>
    </p:spTree>
    <p:extLst>
      <p:ext uri="{BB962C8B-B14F-4D97-AF65-F5344CB8AC3E}">
        <p14:creationId xmlns:p14="http://schemas.microsoft.com/office/powerpoint/2010/main" val="41008715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252</a:t>
            </a:fld>
            <a:endParaRPr lang="en-US" dirty="0"/>
          </a:p>
        </p:txBody>
      </p:sp>
    </p:spTree>
    <p:extLst>
      <p:ext uri="{BB962C8B-B14F-4D97-AF65-F5344CB8AC3E}">
        <p14:creationId xmlns:p14="http://schemas.microsoft.com/office/powerpoint/2010/main" val="344501517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253</a:t>
            </a:fld>
            <a:endParaRPr lang="en-US" dirty="0"/>
          </a:p>
        </p:txBody>
      </p:sp>
    </p:spTree>
    <p:extLst>
      <p:ext uri="{BB962C8B-B14F-4D97-AF65-F5344CB8AC3E}">
        <p14:creationId xmlns:p14="http://schemas.microsoft.com/office/powerpoint/2010/main" val="21298068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254</a:t>
            </a:fld>
            <a:endParaRPr lang="en-US" dirty="0"/>
          </a:p>
        </p:txBody>
      </p:sp>
    </p:spTree>
    <p:extLst>
      <p:ext uri="{BB962C8B-B14F-4D97-AF65-F5344CB8AC3E}">
        <p14:creationId xmlns:p14="http://schemas.microsoft.com/office/powerpoint/2010/main" val="35014661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255</a:t>
            </a:fld>
            <a:endParaRPr lang="en-US" dirty="0"/>
          </a:p>
        </p:txBody>
      </p:sp>
    </p:spTree>
    <p:extLst>
      <p:ext uri="{BB962C8B-B14F-4D97-AF65-F5344CB8AC3E}">
        <p14:creationId xmlns:p14="http://schemas.microsoft.com/office/powerpoint/2010/main" val="394847202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256</a:t>
            </a:fld>
            <a:endParaRPr lang="en-US" dirty="0"/>
          </a:p>
        </p:txBody>
      </p:sp>
    </p:spTree>
    <p:extLst>
      <p:ext uri="{BB962C8B-B14F-4D97-AF65-F5344CB8AC3E}">
        <p14:creationId xmlns:p14="http://schemas.microsoft.com/office/powerpoint/2010/main" val="360171935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257</a:t>
            </a:fld>
            <a:endParaRPr lang="en-US" dirty="0"/>
          </a:p>
        </p:txBody>
      </p:sp>
    </p:spTree>
    <p:extLst>
      <p:ext uri="{BB962C8B-B14F-4D97-AF65-F5344CB8AC3E}">
        <p14:creationId xmlns:p14="http://schemas.microsoft.com/office/powerpoint/2010/main" val="3577718749"/>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258</a:t>
            </a:fld>
            <a:endParaRPr lang="en-US" dirty="0"/>
          </a:p>
        </p:txBody>
      </p:sp>
    </p:spTree>
    <p:extLst>
      <p:ext uri="{BB962C8B-B14F-4D97-AF65-F5344CB8AC3E}">
        <p14:creationId xmlns:p14="http://schemas.microsoft.com/office/powerpoint/2010/main" val="37846237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259</a:t>
            </a:fld>
            <a:endParaRPr lang="en-US" dirty="0"/>
          </a:p>
        </p:txBody>
      </p:sp>
    </p:spTree>
    <p:extLst>
      <p:ext uri="{BB962C8B-B14F-4D97-AF65-F5344CB8AC3E}">
        <p14:creationId xmlns:p14="http://schemas.microsoft.com/office/powerpoint/2010/main" val="3803930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AWS Management Console provides a point-and-click web interface for Amazon Web Services. Log in using your AWS account name and password. If you’ve enabled AWS Multi-Factor Authentication, you will be prompted for your device’s authentication code.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51</a:t>
            </a:fld>
            <a:endParaRPr lang="en-US" dirty="0">
              <a:solidFill>
                <a:prstClr val="black"/>
              </a:solidFill>
              <a:latin typeface="Calibri"/>
            </a:endParaRPr>
          </a:p>
        </p:txBody>
      </p:sp>
    </p:spTree>
    <p:extLst>
      <p:ext uri="{BB962C8B-B14F-4D97-AF65-F5344CB8AC3E}">
        <p14:creationId xmlns:p14="http://schemas.microsoft.com/office/powerpoint/2010/main" val="325050100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260</a:t>
            </a:fld>
            <a:endParaRPr lang="en-US" dirty="0"/>
          </a:p>
        </p:txBody>
      </p:sp>
    </p:spTree>
    <p:extLst>
      <p:ext uri="{BB962C8B-B14F-4D97-AF65-F5344CB8AC3E}">
        <p14:creationId xmlns:p14="http://schemas.microsoft.com/office/powerpoint/2010/main" val="117216970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261</a:t>
            </a:fld>
            <a:endParaRPr lang="en-US" dirty="0"/>
          </a:p>
        </p:txBody>
      </p:sp>
    </p:spTree>
    <p:extLst>
      <p:ext uri="{BB962C8B-B14F-4D97-AF65-F5344CB8AC3E}">
        <p14:creationId xmlns:p14="http://schemas.microsoft.com/office/powerpoint/2010/main" val="186702750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262</a:t>
            </a:fld>
            <a:endParaRPr lang="en-US" dirty="0"/>
          </a:p>
        </p:txBody>
      </p:sp>
    </p:spTree>
    <p:extLst>
      <p:ext uri="{BB962C8B-B14F-4D97-AF65-F5344CB8AC3E}">
        <p14:creationId xmlns:p14="http://schemas.microsoft.com/office/powerpoint/2010/main" val="371400134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263</a:t>
            </a:fld>
            <a:endParaRPr lang="en-US" dirty="0"/>
          </a:p>
        </p:txBody>
      </p:sp>
    </p:spTree>
    <p:extLst>
      <p:ext uri="{BB962C8B-B14F-4D97-AF65-F5344CB8AC3E}">
        <p14:creationId xmlns:p14="http://schemas.microsoft.com/office/powerpoint/2010/main" val="232200497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264</a:t>
            </a:fld>
            <a:endParaRPr lang="en-US" dirty="0"/>
          </a:p>
        </p:txBody>
      </p:sp>
    </p:spTree>
    <p:extLst>
      <p:ext uri="{BB962C8B-B14F-4D97-AF65-F5344CB8AC3E}">
        <p14:creationId xmlns:p14="http://schemas.microsoft.com/office/powerpoint/2010/main" val="28677256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265</a:t>
            </a:fld>
            <a:endParaRPr lang="en-US" dirty="0"/>
          </a:p>
        </p:txBody>
      </p:sp>
    </p:spTree>
    <p:extLst>
      <p:ext uri="{BB962C8B-B14F-4D97-AF65-F5344CB8AC3E}">
        <p14:creationId xmlns:p14="http://schemas.microsoft.com/office/powerpoint/2010/main" val="421034870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266</a:t>
            </a:fld>
            <a:endParaRPr lang="en-US" dirty="0"/>
          </a:p>
        </p:txBody>
      </p:sp>
    </p:spTree>
    <p:extLst>
      <p:ext uri="{BB962C8B-B14F-4D97-AF65-F5344CB8AC3E}">
        <p14:creationId xmlns:p14="http://schemas.microsoft.com/office/powerpoint/2010/main" val="292534131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267</a:t>
            </a:fld>
            <a:endParaRPr lang="en-US" dirty="0"/>
          </a:p>
        </p:txBody>
      </p:sp>
    </p:spTree>
    <p:extLst>
      <p:ext uri="{BB962C8B-B14F-4D97-AF65-F5344CB8AC3E}">
        <p14:creationId xmlns:p14="http://schemas.microsoft.com/office/powerpoint/2010/main" val="289456107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268</a:t>
            </a:fld>
            <a:endParaRPr lang="en-US" dirty="0"/>
          </a:p>
        </p:txBody>
      </p:sp>
    </p:spTree>
    <p:extLst>
      <p:ext uri="{BB962C8B-B14F-4D97-AF65-F5344CB8AC3E}">
        <p14:creationId xmlns:p14="http://schemas.microsoft.com/office/powerpoint/2010/main" val="411070962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269</a:t>
            </a:fld>
            <a:endParaRPr lang="en-US" dirty="0"/>
          </a:p>
        </p:txBody>
      </p:sp>
    </p:spTree>
    <p:extLst>
      <p:ext uri="{BB962C8B-B14F-4D97-AF65-F5344CB8AC3E}">
        <p14:creationId xmlns:p14="http://schemas.microsoft.com/office/powerpoint/2010/main" val="2968364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 Notes</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53</a:t>
            </a:fld>
            <a:endParaRPr lang="en-US" dirty="0">
              <a:solidFill>
                <a:prstClr val="black"/>
              </a:solidFill>
              <a:latin typeface="Calibri"/>
            </a:endParaRPr>
          </a:p>
        </p:txBody>
      </p:sp>
    </p:spTree>
    <p:extLst>
      <p:ext uri="{BB962C8B-B14F-4D97-AF65-F5344CB8AC3E}">
        <p14:creationId xmlns:p14="http://schemas.microsoft.com/office/powerpoint/2010/main" val="35303559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270</a:t>
            </a:fld>
            <a:endParaRPr lang="en-US" dirty="0"/>
          </a:p>
        </p:txBody>
      </p:sp>
    </p:spTree>
    <p:extLst>
      <p:ext uri="{BB962C8B-B14F-4D97-AF65-F5344CB8AC3E}">
        <p14:creationId xmlns:p14="http://schemas.microsoft.com/office/powerpoint/2010/main" val="22201495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271</a:t>
            </a:fld>
            <a:endParaRPr lang="en-US" dirty="0"/>
          </a:p>
        </p:txBody>
      </p:sp>
    </p:spTree>
    <p:extLst>
      <p:ext uri="{BB962C8B-B14F-4D97-AF65-F5344CB8AC3E}">
        <p14:creationId xmlns:p14="http://schemas.microsoft.com/office/powerpoint/2010/main" val="124369628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272</a:t>
            </a:fld>
            <a:endParaRPr lang="en-US" dirty="0"/>
          </a:p>
        </p:txBody>
      </p:sp>
    </p:spTree>
    <p:extLst>
      <p:ext uri="{BB962C8B-B14F-4D97-AF65-F5344CB8AC3E}">
        <p14:creationId xmlns:p14="http://schemas.microsoft.com/office/powerpoint/2010/main" val="328386898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273</a:t>
            </a:fld>
            <a:endParaRPr lang="en-US" dirty="0"/>
          </a:p>
        </p:txBody>
      </p:sp>
    </p:spTree>
    <p:extLst>
      <p:ext uri="{BB962C8B-B14F-4D97-AF65-F5344CB8AC3E}">
        <p14:creationId xmlns:p14="http://schemas.microsoft.com/office/powerpoint/2010/main" val="278626551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274</a:t>
            </a:fld>
            <a:endParaRPr lang="en-US" dirty="0"/>
          </a:p>
        </p:txBody>
      </p:sp>
    </p:spTree>
    <p:extLst>
      <p:ext uri="{BB962C8B-B14F-4D97-AF65-F5344CB8AC3E}">
        <p14:creationId xmlns:p14="http://schemas.microsoft.com/office/powerpoint/2010/main" val="289994396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xfrm>
            <a:off x="686421" y="4416425"/>
            <a:ext cx="5485158" cy="4183063"/>
          </a:xfrm>
          <a:noFill/>
          <a:ln/>
        </p:spPr>
        <p:txBody>
          <a:bodyPr/>
          <a:lstStyle/>
          <a:p>
            <a:endParaRPr lang="en-US" smtClean="0">
              <a:latin typeface="Arial" pitchFamily="34" charset="0"/>
            </a:endParaRPr>
          </a:p>
        </p:txBody>
      </p:sp>
    </p:spTree>
    <p:extLst>
      <p:ext uri="{BB962C8B-B14F-4D97-AF65-F5344CB8AC3E}">
        <p14:creationId xmlns:p14="http://schemas.microsoft.com/office/powerpoint/2010/main" val="18699661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42" name="Rectangle 2"/>
          <p:cNvSpPr txBox="1">
            <a:spLocks noGrp="1" noRot="1" noChangeAspect="1" noChangeArrowheads="1" noTextEdit="1"/>
          </p:cNvSpPr>
          <p:nvPr>
            <p:ph type="sldImg"/>
          </p:nvPr>
        </p:nvSpPr>
        <p:spPr>
          <a:ln/>
        </p:spPr>
      </p:sp>
      <p:sp>
        <p:nvSpPr>
          <p:cNvPr id="368643" name="Rectangle 3"/>
          <p:cNvSpPr txBox="1">
            <a:spLocks noGrp="1" noChangeArrowheads="1"/>
          </p:cNvSpPr>
          <p:nvPr>
            <p:ph type="body" idx="1"/>
          </p:nvPr>
        </p:nvSpPr>
        <p:spPr>
          <a:xfrm>
            <a:off x="685800" y="4415790"/>
            <a:ext cx="5486400" cy="4184994"/>
          </a:xfrm>
          <a:noFill/>
          <a:ln/>
        </p:spPr>
        <p:txBody>
          <a:bodyPr wrap="none" anchor="ctr"/>
          <a:lstStyle/>
          <a:p>
            <a:endParaRPr lang="en-US"/>
          </a:p>
        </p:txBody>
      </p:sp>
    </p:spTree>
    <p:extLst>
      <p:ext uri="{BB962C8B-B14F-4D97-AF65-F5344CB8AC3E}">
        <p14:creationId xmlns:p14="http://schemas.microsoft.com/office/powerpoint/2010/main" val="347816612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r>
              <a:rPr lang="en-US" smtClean="0">
                <a:latin typeface="Arial" pitchFamily="34" charset="0"/>
              </a:rPr>
              <a:t>Services Oriented Architecture is a significant step forward in terms of building scaleable and resilient applications. A typical SOA application might look something like whis, where each step in a workflow is connected to a pipeline, or Service Bus.</a:t>
            </a:r>
          </a:p>
        </p:txBody>
      </p:sp>
      <p:sp>
        <p:nvSpPr>
          <p:cNvPr id="4" name="Slide Number Placeholder 3"/>
          <p:cNvSpPr>
            <a:spLocks noGrp="1"/>
          </p:cNvSpPr>
          <p:nvPr>
            <p:ph type="sldNum" sz="quarter" idx="5"/>
          </p:nvPr>
        </p:nvSpPr>
        <p:spPr/>
        <p:txBody>
          <a:bodyPr/>
          <a:lstStyle/>
          <a:p>
            <a:pPr>
              <a:defRPr/>
            </a:pPr>
            <a:fld id="{BFB0B11B-3E0B-41BE-931E-FC23AF6C9C2B}" type="slidenum">
              <a:rPr lang="en-US" smtClean="0"/>
              <a:pPr>
                <a:defRPr/>
              </a:pPr>
              <a:t>286</a:t>
            </a:fld>
            <a:endParaRPr lang="en-US"/>
          </a:p>
        </p:txBody>
      </p:sp>
    </p:spTree>
    <p:extLst>
      <p:ext uri="{BB962C8B-B14F-4D97-AF65-F5344CB8AC3E}">
        <p14:creationId xmlns:p14="http://schemas.microsoft.com/office/powerpoint/2010/main" val="335278292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r>
              <a:rPr lang="en-US" dirty="0" smtClean="0">
                <a:latin typeface="Arial" pitchFamily="34" charset="0"/>
              </a:rPr>
              <a:t>Under the hood the bus actually uses Amazon Simple Queue between steps.</a:t>
            </a:r>
          </a:p>
          <a:p>
            <a:endParaRPr lang="en-US"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34A99D2F-ECF0-4724-8111-99EA0BAC5EA4}" type="slidenum">
              <a:rPr lang="en-US" smtClean="0"/>
              <a:pPr>
                <a:defRPr/>
              </a:pPr>
              <a:t>287</a:t>
            </a:fld>
            <a:endParaRPr lang="en-US"/>
          </a:p>
        </p:txBody>
      </p:sp>
    </p:spTree>
    <p:extLst>
      <p:ext uri="{BB962C8B-B14F-4D97-AF65-F5344CB8AC3E}">
        <p14:creationId xmlns:p14="http://schemas.microsoft.com/office/powerpoint/2010/main" val="409150692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291</a:t>
            </a:fld>
            <a:endParaRPr lang="en-US" dirty="0"/>
          </a:p>
        </p:txBody>
      </p:sp>
    </p:spTree>
    <p:extLst>
      <p:ext uri="{BB962C8B-B14F-4D97-AF65-F5344CB8AC3E}">
        <p14:creationId xmlns:p14="http://schemas.microsoft.com/office/powerpoint/2010/main" val="509885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nSpc>
                <a:spcPct val="80000"/>
              </a:lnSpc>
            </a:pPr>
            <a:r>
              <a:rPr lang="en-US" sz="1200" dirty="0" smtClean="0">
                <a:latin typeface="Calibri" charset="0"/>
              </a:rPr>
              <a:t>Storage</a:t>
            </a:r>
            <a:r>
              <a:rPr lang="en-US" sz="1200" baseline="0" dirty="0" smtClean="0">
                <a:latin typeface="Calibri" charset="0"/>
              </a:rPr>
              <a:t> for the Internet. Natively online, HTTP/HTTPS access</a:t>
            </a:r>
          </a:p>
          <a:p>
            <a:pPr>
              <a:lnSpc>
                <a:spcPct val="80000"/>
              </a:lnSpc>
            </a:pPr>
            <a:endParaRPr lang="en-US" sz="1200" baseline="0" dirty="0" smtClean="0">
              <a:latin typeface="Calibri" charset="0"/>
            </a:endParaRPr>
          </a:p>
          <a:p>
            <a:pPr>
              <a:lnSpc>
                <a:spcPct val="80000"/>
              </a:lnSpc>
            </a:pPr>
            <a:r>
              <a:rPr lang="en-US" sz="1200" baseline="0" dirty="0" smtClean="0">
                <a:latin typeface="Calibri" charset="0"/>
              </a:rPr>
              <a:t>Store and retrieve any amount of data, any time, from anywhere on the web</a:t>
            </a:r>
          </a:p>
          <a:p>
            <a:pPr>
              <a:lnSpc>
                <a:spcPct val="80000"/>
              </a:lnSpc>
            </a:pPr>
            <a:endParaRPr lang="en-US" sz="1200" baseline="0" dirty="0" smtClean="0">
              <a:latin typeface="Calibri" charset="0"/>
            </a:endParaRPr>
          </a:p>
          <a:p>
            <a:pPr>
              <a:lnSpc>
                <a:spcPct val="80000"/>
              </a:lnSpc>
            </a:pPr>
            <a:r>
              <a:rPr lang="en-US" sz="1200" baseline="0" dirty="0" smtClean="0">
                <a:latin typeface="Calibri" charset="0"/>
              </a:rPr>
              <a:t>Highly scalable, reliable, fast and durable 11 nines of </a:t>
            </a:r>
            <a:r>
              <a:rPr lang="en-US" sz="1200" baseline="0" dirty="0" err="1" smtClean="0">
                <a:latin typeface="Calibri" charset="0"/>
              </a:rPr>
              <a:t>durablity</a:t>
            </a:r>
            <a:r>
              <a:rPr lang="en-US" sz="1200" baseline="0" dirty="0" smtClean="0">
                <a:latin typeface="Calibri" charset="0"/>
              </a:rPr>
              <a:t>.</a:t>
            </a:r>
          </a:p>
          <a:p>
            <a:pPr>
              <a:lnSpc>
                <a:spcPct val="80000"/>
              </a:lnSpc>
            </a:pPr>
            <a:endParaRPr lang="en-US" sz="1200" baseline="0" dirty="0" smtClean="0">
              <a:latin typeface="Calibri" charset="0"/>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latin typeface="Calibri" charset="0"/>
              </a:rPr>
              <a:t>11 nines</a:t>
            </a:r>
            <a:r>
              <a:rPr lang="en-US" sz="1200" baseline="0" dirty="0" smtClean="0">
                <a:latin typeface="Calibri" charset="0"/>
              </a:rPr>
              <a:t> of durability - </a:t>
            </a:r>
            <a:r>
              <a:rPr lang="en-US" sz="1200" dirty="0" smtClean="0"/>
              <a:t>Designed to provide 99.999999999% durability and 99.99% availability of objects over a given year. Designed to sustain the concurrent loss of data in two facilities.</a:t>
            </a:r>
          </a:p>
          <a:p>
            <a:pPr marL="0" marR="0" indent="0" algn="l" defTabSz="914400" rtl="0" eaLnBrk="1" fontAlgn="auto" latinLnBrk="0" hangingPunct="1">
              <a:lnSpc>
                <a:spcPct val="80000"/>
              </a:lnSpc>
              <a:spcBef>
                <a:spcPts val="0"/>
              </a:spcBef>
              <a:spcAft>
                <a:spcPts val="0"/>
              </a:spcAft>
              <a:buClrTx/>
              <a:buSzTx/>
              <a:buFontTx/>
              <a:buNone/>
              <a:tabLst/>
              <a:defRPr/>
            </a:pPr>
            <a:endParaRPr lang="en-US" sz="1200" dirty="0" smtClean="0">
              <a:latin typeface="Calibri" charset="0"/>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latin typeface="Calibri" charset="0"/>
              </a:rPr>
              <a:t>NOT</a:t>
            </a:r>
            <a:r>
              <a:rPr lang="en-US" sz="1200" baseline="0" dirty="0" smtClean="0">
                <a:latin typeface="Calibri" charset="0"/>
              </a:rPr>
              <a:t> POSIX… </a:t>
            </a:r>
            <a:endParaRPr lang="en-US" sz="1200" dirty="0" smtClean="0">
              <a:latin typeface="Calibri" charset="0"/>
            </a:endParaRPr>
          </a:p>
          <a:p>
            <a:pPr>
              <a:lnSpc>
                <a:spcPct val="80000"/>
              </a:lnSpc>
            </a:pPr>
            <a:endParaRPr lang="en-US" sz="120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54</a:t>
            </a:fld>
            <a:endParaRPr lang="en-US" dirty="0">
              <a:solidFill>
                <a:prstClr val="black"/>
              </a:solidFill>
              <a:latin typeface="Calibri"/>
            </a:endParaRPr>
          </a:p>
        </p:txBody>
      </p:sp>
    </p:spTree>
    <p:extLst>
      <p:ext uri="{BB962C8B-B14F-4D97-AF65-F5344CB8AC3E}">
        <p14:creationId xmlns:p14="http://schemas.microsoft.com/office/powerpoint/2010/main" val="169556422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292</a:t>
            </a:fld>
            <a:endParaRPr lang="en-US" dirty="0"/>
          </a:p>
        </p:txBody>
      </p:sp>
    </p:spTree>
    <p:extLst>
      <p:ext uri="{BB962C8B-B14F-4D97-AF65-F5344CB8AC3E}">
        <p14:creationId xmlns:p14="http://schemas.microsoft.com/office/powerpoint/2010/main" val="56527113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293</a:t>
            </a:fld>
            <a:endParaRPr lang="en-US" dirty="0"/>
          </a:p>
        </p:txBody>
      </p:sp>
    </p:spTree>
    <p:extLst>
      <p:ext uri="{BB962C8B-B14F-4D97-AF65-F5344CB8AC3E}">
        <p14:creationId xmlns:p14="http://schemas.microsoft.com/office/powerpoint/2010/main" val="4005226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294</a:t>
            </a:fld>
            <a:endParaRPr lang="en-US" dirty="0"/>
          </a:p>
        </p:txBody>
      </p:sp>
    </p:spTree>
    <p:extLst>
      <p:ext uri="{BB962C8B-B14F-4D97-AF65-F5344CB8AC3E}">
        <p14:creationId xmlns:p14="http://schemas.microsoft.com/office/powerpoint/2010/main" val="322010080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295</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313871230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296</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9387085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297</a:t>
            </a:fld>
            <a:endParaRPr lang="en-US" dirty="0"/>
          </a:p>
        </p:txBody>
      </p:sp>
    </p:spTree>
    <p:extLst>
      <p:ext uri="{BB962C8B-B14F-4D97-AF65-F5344CB8AC3E}">
        <p14:creationId xmlns:p14="http://schemas.microsoft.com/office/powerpoint/2010/main" val="32893198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298</a:t>
            </a:fld>
            <a:endParaRPr lang="en-US" dirty="0"/>
          </a:p>
        </p:txBody>
      </p:sp>
    </p:spTree>
    <p:extLst>
      <p:ext uri="{BB962C8B-B14F-4D97-AF65-F5344CB8AC3E}">
        <p14:creationId xmlns:p14="http://schemas.microsoft.com/office/powerpoint/2010/main" val="200699806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299</a:t>
            </a:fld>
            <a:endParaRPr lang="en-US" dirty="0"/>
          </a:p>
        </p:txBody>
      </p:sp>
    </p:spTree>
    <p:extLst>
      <p:ext uri="{BB962C8B-B14F-4D97-AF65-F5344CB8AC3E}">
        <p14:creationId xmlns:p14="http://schemas.microsoft.com/office/powerpoint/2010/main" val="78576856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632B85-CB3D-48B0-8961-2D8EE3050ED7}" type="slidenum">
              <a:rPr lang="en-US" smtClean="0"/>
              <a:pPr/>
              <a:t>300</a:t>
            </a:fld>
            <a:endParaRPr lang="en-US"/>
          </a:p>
        </p:txBody>
      </p:sp>
    </p:spTree>
    <p:extLst>
      <p:ext uri="{BB962C8B-B14F-4D97-AF65-F5344CB8AC3E}">
        <p14:creationId xmlns:p14="http://schemas.microsoft.com/office/powerpoint/2010/main" val="26392116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632B85-CB3D-48B0-8961-2D8EE3050ED7}" type="slidenum">
              <a:rPr lang="en-US" smtClean="0"/>
              <a:pPr/>
              <a:t>301</a:t>
            </a:fld>
            <a:endParaRPr lang="en-US"/>
          </a:p>
        </p:txBody>
      </p:sp>
    </p:spTree>
    <p:extLst>
      <p:ext uri="{BB962C8B-B14F-4D97-AF65-F5344CB8AC3E}">
        <p14:creationId xmlns:p14="http://schemas.microsoft.com/office/powerpoint/2010/main" val="3846565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a:t>
            </a:fld>
            <a:endParaRPr lang="en-US" dirty="0"/>
          </a:p>
        </p:txBody>
      </p:sp>
    </p:spTree>
    <p:extLst>
      <p:ext uri="{BB962C8B-B14F-4D97-AF65-F5344CB8AC3E}">
        <p14:creationId xmlns:p14="http://schemas.microsoft.com/office/powerpoint/2010/main" val="4019871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9CD145-8FCB-46C5-9748-E87411DB06D3}" type="slidenum">
              <a:rPr lang="en-US" smtClean="0">
                <a:solidFill>
                  <a:prstClr val="black"/>
                </a:solidFill>
              </a:rPr>
              <a:pPr>
                <a:defRPr/>
              </a:pPr>
              <a:t>55</a:t>
            </a:fld>
            <a:endParaRPr lang="en-US">
              <a:solidFill>
                <a:prstClr val="black"/>
              </a:solidFill>
            </a:endParaRPr>
          </a:p>
        </p:txBody>
      </p:sp>
    </p:spTree>
    <p:extLst>
      <p:ext uri="{BB962C8B-B14F-4D97-AF65-F5344CB8AC3E}">
        <p14:creationId xmlns:p14="http://schemas.microsoft.com/office/powerpoint/2010/main" val="67532618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632B85-CB3D-48B0-8961-2D8EE3050ED7}" type="slidenum">
              <a:rPr lang="en-US" smtClean="0"/>
              <a:pPr/>
              <a:t>302</a:t>
            </a:fld>
            <a:endParaRPr lang="en-US"/>
          </a:p>
        </p:txBody>
      </p:sp>
    </p:spTree>
    <p:extLst>
      <p:ext uri="{BB962C8B-B14F-4D97-AF65-F5344CB8AC3E}">
        <p14:creationId xmlns:p14="http://schemas.microsoft.com/office/powerpoint/2010/main" val="105171956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303</a:t>
            </a:fld>
            <a:endParaRPr lang="en-US" dirty="0"/>
          </a:p>
        </p:txBody>
      </p:sp>
    </p:spTree>
    <p:extLst>
      <p:ext uri="{BB962C8B-B14F-4D97-AF65-F5344CB8AC3E}">
        <p14:creationId xmlns:p14="http://schemas.microsoft.com/office/powerpoint/2010/main" val="2599092048"/>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304</a:t>
            </a:fld>
            <a:endParaRPr lang="en-US" dirty="0"/>
          </a:p>
        </p:txBody>
      </p:sp>
    </p:spTree>
    <p:extLst>
      <p:ext uri="{BB962C8B-B14F-4D97-AF65-F5344CB8AC3E}">
        <p14:creationId xmlns:p14="http://schemas.microsoft.com/office/powerpoint/2010/main" val="9674344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305</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61105189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306</a:t>
            </a:fld>
            <a:endParaRPr lang="en-US" dirty="0"/>
          </a:p>
        </p:txBody>
      </p:sp>
    </p:spTree>
    <p:extLst>
      <p:ext uri="{BB962C8B-B14F-4D97-AF65-F5344CB8AC3E}">
        <p14:creationId xmlns:p14="http://schemas.microsoft.com/office/powerpoint/2010/main" val="258643488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307</a:t>
            </a:fld>
            <a:endParaRPr lang="en-US" dirty="0"/>
          </a:p>
        </p:txBody>
      </p:sp>
    </p:spTree>
    <p:extLst>
      <p:ext uri="{BB962C8B-B14F-4D97-AF65-F5344CB8AC3E}">
        <p14:creationId xmlns:p14="http://schemas.microsoft.com/office/powerpoint/2010/main" val="243509073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308</a:t>
            </a:fld>
            <a:endParaRPr lang="en-US" dirty="0"/>
          </a:p>
        </p:txBody>
      </p:sp>
    </p:spTree>
    <p:extLst>
      <p:ext uri="{BB962C8B-B14F-4D97-AF65-F5344CB8AC3E}">
        <p14:creationId xmlns:p14="http://schemas.microsoft.com/office/powerpoint/2010/main" val="386450075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309</a:t>
            </a:fld>
            <a:endParaRPr lang="en-US" dirty="0"/>
          </a:p>
        </p:txBody>
      </p:sp>
    </p:spTree>
    <p:extLst>
      <p:ext uri="{BB962C8B-B14F-4D97-AF65-F5344CB8AC3E}">
        <p14:creationId xmlns:p14="http://schemas.microsoft.com/office/powerpoint/2010/main" val="127756721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310</a:t>
            </a:fld>
            <a:endParaRPr lang="en-US" dirty="0"/>
          </a:p>
        </p:txBody>
      </p:sp>
    </p:spTree>
    <p:extLst>
      <p:ext uri="{BB962C8B-B14F-4D97-AF65-F5344CB8AC3E}">
        <p14:creationId xmlns:p14="http://schemas.microsoft.com/office/powerpoint/2010/main" val="357991374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311</a:t>
            </a:fld>
            <a:endParaRPr lang="en-US" dirty="0"/>
          </a:p>
        </p:txBody>
      </p:sp>
    </p:spTree>
    <p:extLst>
      <p:ext uri="{BB962C8B-B14F-4D97-AF65-F5344CB8AC3E}">
        <p14:creationId xmlns:p14="http://schemas.microsoft.com/office/powerpoint/2010/main" val="1829903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nSpc>
                <a:spcPct val="80000"/>
              </a:lnSpc>
            </a:pPr>
            <a:r>
              <a:rPr lang="en-US" sz="1200" dirty="0" smtClean="0">
                <a:latin typeface="Calibri" charset="0"/>
              </a:rPr>
              <a:t>Block storage volumes for use with Amazon EC2 instances</a:t>
            </a:r>
          </a:p>
          <a:p>
            <a:pPr>
              <a:lnSpc>
                <a:spcPct val="80000"/>
              </a:lnSpc>
            </a:pPr>
            <a:endParaRPr lang="en-US" sz="1200" dirty="0" smtClean="0">
              <a:latin typeface="Calibri" charset="0"/>
            </a:endParaRPr>
          </a:p>
          <a:p>
            <a:pPr>
              <a:lnSpc>
                <a:spcPct val="80000"/>
              </a:lnSpc>
            </a:pPr>
            <a:r>
              <a:rPr lang="en-US" sz="1200" dirty="0" smtClean="0">
                <a:latin typeface="Calibri" charset="0"/>
              </a:rPr>
              <a:t>Attach to running instance and expose as</a:t>
            </a:r>
            <a:r>
              <a:rPr lang="en-US" sz="1200" baseline="0" dirty="0" smtClean="0">
                <a:latin typeface="Calibri" charset="0"/>
              </a:rPr>
              <a:t> a block device</a:t>
            </a:r>
          </a:p>
          <a:p>
            <a:pPr>
              <a:lnSpc>
                <a:spcPct val="80000"/>
              </a:lnSpc>
            </a:pPr>
            <a:endParaRPr lang="en-US" sz="1200" baseline="0" dirty="0" smtClean="0">
              <a:latin typeface="Calibri" charset="0"/>
            </a:endParaRPr>
          </a:p>
          <a:p>
            <a:pPr>
              <a:lnSpc>
                <a:spcPct val="80000"/>
              </a:lnSpc>
            </a:pPr>
            <a:r>
              <a:rPr lang="en-US" sz="1200" baseline="0" dirty="0" smtClean="0">
                <a:latin typeface="Calibri" charset="0"/>
              </a:rPr>
              <a:t>Off-instance storage that persists independently of EC2 instances</a:t>
            </a:r>
          </a:p>
          <a:p>
            <a:pPr>
              <a:lnSpc>
                <a:spcPct val="80000"/>
              </a:lnSpc>
            </a:pPr>
            <a:endParaRPr lang="en-US" sz="1200" baseline="0" dirty="0" smtClean="0">
              <a:latin typeface="Calibri" charset="0"/>
            </a:endParaRPr>
          </a:p>
          <a:p>
            <a:pPr>
              <a:lnSpc>
                <a:spcPct val="80000"/>
              </a:lnSpc>
            </a:pPr>
            <a:r>
              <a:rPr lang="en-US" sz="1200" baseline="0" dirty="0" smtClean="0">
                <a:latin typeface="Calibri" charset="0"/>
              </a:rPr>
              <a:t>Snapshots stored durably in S3</a:t>
            </a:r>
          </a:p>
          <a:p>
            <a:pPr>
              <a:lnSpc>
                <a:spcPct val="80000"/>
              </a:lnSpc>
            </a:pPr>
            <a:endParaRPr lang="en-US" sz="1200" baseline="0" dirty="0" smtClean="0">
              <a:latin typeface="Calibri" charset="0"/>
            </a:endParaRPr>
          </a:p>
          <a:p>
            <a:pPr marL="0" marR="0" indent="0" algn="l" defTabSz="914400" rtl="0" eaLnBrk="1" fontAlgn="auto" latinLnBrk="0" hangingPunct="1">
              <a:lnSpc>
                <a:spcPct val="80000"/>
              </a:lnSpc>
              <a:spcBef>
                <a:spcPts val="0"/>
              </a:spcBef>
              <a:spcAft>
                <a:spcPts val="0"/>
              </a:spcAft>
              <a:buClrTx/>
              <a:buSzTx/>
              <a:buFontTx/>
              <a:buNone/>
              <a:tabLst/>
              <a:defRPr/>
            </a:pPr>
            <a:r>
              <a:rPr lang="en-US" sz="1200" dirty="0" smtClean="0">
                <a:latin typeface="Calibri" charset="0"/>
              </a:rPr>
              <a:t>Block</a:t>
            </a:r>
            <a:r>
              <a:rPr lang="en-US" sz="1200" baseline="0" dirty="0" smtClean="0">
                <a:latin typeface="Calibri" charset="0"/>
              </a:rPr>
              <a:t> level device – like SAN. Format or encrypt however you like. Run RAID across multiple volumes for better I/O performance</a:t>
            </a:r>
            <a:endParaRPr lang="en-US" sz="1200" dirty="0">
              <a:latin typeface="Calibri" charset="0"/>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56</a:t>
            </a:fld>
            <a:endParaRPr lang="en-US" dirty="0">
              <a:solidFill>
                <a:prstClr val="black"/>
              </a:solidFill>
              <a:latin typeface="Calibri"/>
            </a:endParaRPr>
          </a:p>
        </p:txBody>
      </p:sp>
    </p:spTree>
    <p:extLst>
      <p:ext uri="{BB962C8B-B14F-4D97-AF65-F5344CB8AC3E}">
        <p14:creationId xmlns:p14="http://schemas.microsoft.com/office/powerpoint/2010/main" val="418339319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312</a:t>
            </a:fld>
            <a:endParaRPr lang="en-US" dirty="0"/>
          </a:p>
        </p:txBody>
      </p:sp>
    </p:spTree>
    <p:extLst>
      <p:ext uri="{BB962C8B-B14F-4D97-AF65-F5344CB8AC3E}">
        <p14:creationId xmlns:p14="http://schemas.microsoft.com/office/powerpoint/2010/main" val="142387051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313</a:t>
            </a:fld>
            <a:endParaRPr lang="en-US" dirty="0"/>
          </a:p>
        </p:txBody>
      </p:sp>
    </p:spTree>
    <p:extLst>
      <p:ext uri="{BB962C8B-B14F-4D97-AF65-F5344CB8AC3E}">
        <p14:creationId xmlns:p14="http://schemas.microsoft.com/office/powerpoint/2010/main" val="370591795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314</a:t>
            </a:fld>
            <a:endParaRPr lang="en-US" dirty="0"/>
          </a:p>
        </p:txBody>
      </p:sp>
    </p:spTree>
    <p:extLst>
      <p:ext uri="{BB962C8B-B14F-4D97-AF65-F5344CB8AC3E}">
        <p14:creationId xmlns:p14="http://schemas.microsoft.com/office/powerpoint/2010/main" val="327994390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315</a:t>
            </a:fld>
            <a:endParaRPr lang="en-US" dirty="0"/>
          </a:p>
        </p:txBody>
      </p:sp>
    </p:spTree>
    <p:extLst>
      <p:ext uri="{BB962C8B-B14F-4D97-AF65-F5344CB8AC3E}">
        <p14:creationId xmlns:p14="http://schemas.microsoft.com/office/powerpoint/2010/main" val="4059972072"/>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4632B85-CB3D-48B0-8961-2D8EE3050ED7}" type="slidenum">
              <a:rPr lang="en-US" smtClean="0"/>
              <a:pPr/>
              <a:t>316</a:t>
            </a:fld>
            <a:endParaRPr lang="en-US"/>
          </a:p>
        </p:txBody>
      </p:sp>
    </p:spTree>
    <p:extLst>
      <p:ext uri="{BB962C8B-B14F-4D97-AF65-F5344CB8AC3E}">
        <p14:creationId xmlns:p14="http://schemas.microsoft.com/office/powerpoint/2010/main" val="272540762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22948A2-13D0-4F72-BCA6-A40BEA0021C0}" type="slidenum">
              <a:rPr lang="en-US" smtClean="0"/>
              <a:pPr/>
              <a:t>318</a:t>
            </a:fld>
            <a:endParaRPr lang="en-US"/>
          </a:p>
        </p:txBody>
      </p:sp>
    </p:spTree>
    <p:extLst>
      <p:ext uri="{BB962C8B-B14F-4D97-AF65-F5344CB8AC3E}">
        <p14:creationId xmlns:p14="http://schemas.microsoft.com/office/powerpoint/2010/main" val="313952675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22948A2-13D0-4F72-BCA6-A40BEA0021C0}" type="slidenum">
              <a:rPr lang="en-US" smtClean="0"/>
              <a:pPr/>
              <a:t>319</a:t>
            </a:fld>
            <a:endParaRPr lang="en-US"/>
          </a:p>
        </p:txBody>
      </p:sp>
    </p:spTree>
    <p:extLst>
      <p:ext uri="{BB962C8B-B14F-4D97-AF65-F5344CB8AC3E}">
        <p14:creationId xmlns:p14="http://schemas.microsoft.com/office/powerpoint/2010/main" val="295017917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320</a:t>
            </a:fld>
            <a:endParaRPr lang="en-US" dirty="0"/>
          </a:p>
        </p:txBody>
      </p:sp>
    </p:spTree>
    <p:extLst>
      <p:ext uri="{BB962C8B-B14F-4D97-AF65-F5344CB8AC3E}">
        <p14:creationId xmlns:p14="http://schemas.microsoft.com/office/powerpoint/2010/main" val="147275556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321</a:t>
            </a:fld>
            <a:endParaRPr lang="en-US" dirty="0"/>
          </a:p>
        </p:txBody>
      </p:sp>
    </p:spTree>
    <p:extLst>
      <p:ext uri="{BB962C8B-B14F-4D97-AF65-F5344CB8AC3E}">
        <p14:creationId xmlns:p14="http://schemas.microsoft.com/office/powerpoint/2010/main" val="32516433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322</a:t>
            </a:fld>
            <a:endParaRPr lang="en-US" dirty="0"/>
          </a:p>
        </p:txBody>
      </p:sp>
    </p:spTree>
    <p:extLst>
      <p:ext uri="{BB962C8B-B14F-4D97-AF65-F5344CB8AC3E}">
        <p14:creationId xmlns:p14="http://schemas.microsoft.com/office/powerpoint/2010/main" val="3612999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lnSpcReduction="10000"/>
          </a:bodyPr>
          <a:lstStyle/>
          <a:p>
            <a:r>
              <a:rPr lang="en-US" dirty="0" smtClean="0"/>
              <a:t>Amazon Glacier is an extremely low-cost storage service that provides secure and durable storage for data archiving and backup. In order to keep costs low, Amazon Glacier is optimized for data that is infrequently accessed and for which retrieval times of several hours are suitable. With Amazon Glacier, customers can reliably store large or small amounts of data for as little as $0.01 per gigabyte per month, a significant savings compared to on-premises solutions.</a:t>
            </a:r>
          </a:p>
          <a:p>
            <a:endParaRPr lang="en-US" dirty="0" smtClean="0"/>
          </a:p>
          <a:p>
            <a:r>
              <a:rPr lang="en-US" dirty="0" smtClean="0"/>
              <a:t>You store data in Amazon Glacier as archives. An archive can represent a single file or you may choose to combine several files to be uploaded as a single archive. Retrieving archives from Amazon Glacier requires the initiation of a job. Jobs typically complete in 3 to 5 hours. You organize your archives in vaults. You can control access to your vaults using the </a:t>
            </a:r>
            <a:r>
              <a:rPr lang="en-US" dirty="0" smtClean="0">
                <a:hlinkClick r:id="rId3"/>
              </a:rPr>
              <a:t>Amazon Identity and Access Management</a:t>
            </a:r>
            <a:r>
              <a:rPr lang="en-US" dirty="0" smtClean="0"/>
              <a:t> (IAM) service. </a:t>
            </a:r>
          </a:p>
          <a:p>
            <a:endParaRPr lang="en-US" dirty="0" smtClean="0"/>
          </a:p>
          <a:p>
            <a:r>
              <a:rPr lang="en-US" dirty="0" smtClean="0"/>
              <a:t>To use Amazon Glacier you simply: </a:t>
            </a:r>
          </a:p>
          <a:p>
            <a:endParaRPr lang="en-US" dirty="0" smtClean="0"/>
          </a:p>
          <a:p>
            <a:pPr marL="622497" lvl="1" indent="-171450">
              <a:buFont typeface="Arial" pitchFamily="34" charset="0"/>
              <a:buChar char="•"/>
            </a:pPr>
            <a:r>
              <a:rPr lang="en-US" dirty="0" smtClean="0"/>
              <a:t>	Use the </a:t>
            </a:r>
            <a:r>
              <a:rPr lang="en-US" dirty="0" smtClean="0">
                <a:hlinkClick r:id="rId4"/>
              </a:rPr>
              <a:t>AWS Management Console</a:t>
            </a:r>
            <a:r>
              <a:rPr lang="en-US" dirty="0" smtClean="0"/>
              <a:t> or the Amazon Glacier APIs to create vaults. You use vaults to organize the archives you upload to Glacier. </a:t>
            </a:r>
          </a:p>
          <a:p>
            <a:pPr marL="622497" lvl="1" indent="-171450">
              <a:buFont typeface="Arial" pitchFamily="34" charset="0"/>
              <a:buChar char="•"/>
            </a:pPr>
            <a:r>
              <a:rPr lang="en-US" dirty="0" smtClean="0"/>
              <a:t>	Use the simple Amazon Glacier APIs to upload and retrieve archives. </a:t>
            </a:r>
          </a:p>
          <a:p>
            <a:pPr marL="622497" lvl="1" indent="-171450">
              <a:buFont typeface="Arial" pitchFamily="34" charset="0"/>
              <a:buChar char="•"/>
            </a:pPr>
            <a:r>
              <a:rPr lang="en-US" dirty="0" smtClean="0"/>
              <a:t>	Monitor the status of your Amazon Glacier jobs using the Amazon Glacier APIs. You can also, optionally, configure your vault to send you a notification via the </a:t>
            </a:r>
            <a:r>
              <a:rPr lang="en-US" dirty="0" smtClean="0">
                <a:hlinkClick r:id="rId5"/>
              </a:rPr>
              <a:t>Amazon Simple Notification Service</a:t>
            </a:r>
            <a:r>
              <a:rPr lang="en-US" dirty="0" smtClean="0"/>
              <a:t> (Amazon SNS) when your jobs complete.</a:t>
            </a:r>
          </a:p>
          <a:p>
            <a:pPr marL="622497" lvl="1" indent="-171450">
              <a:buFont typeface="Arial" pitchFamily="34" charset="0"/>
              <a:buChar char="•"/>
            </a:pPr>
            <a:r>
              <a:rPr lang="en-US" dirty="0" smtClean="0"/>
              <a:t>	Pay for what you use. Your monthly bill is based on the amount of data stored and transferred.</a:t>
            </a:r>
          </a:p>
          <a:p>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57</a:t>
            </a:fld>
            <a:endParaRPr lang="en-US" dirty="0">
              <a:solidFill>
                <a:prstClr val="black"/>
              </a:solidFill>
              <a:latin typeface="Calibri"/>
            </a:endParaRPr>
          </a:p>
        </p:txBody>
      </p:sp>
    </p:spTree>
    <p:extLst>
      <p:ext uri="{BB962C8B-B14F-4D97-AF65-F5344CB8AC3E}">
        <p14:creationId xmlns:p14="http://schemas.microsoft.com/office/powerpoint/2010/main" val="221751549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323</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49410960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324</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167639140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325</a:t>
            </a:fld>
            <a:endParaRPr lang="en-US" dirty="0"/>
          </a:p>
        </p:txBody>
      </p:sp>
    </p:spTree>
    <p:extLst>
      <p:ext uri="{BB962C8B-B14F-4D97-AF65-F5344CB8AC3E}">
        <p14:creationId xmlns:p14="http://schemas.microsoft.com/office/powerpoint/2010/main" val="304097959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326</a:t>
            </a:fld>
            <a:endParaRPr lang="en-US" dirty="0"/>
          </a:p>
        </p:txBody>
      </p:sp>
    </p:spTree>
    <p:extLst>
      <p:ext uri="{BB962C8B-B14F-4D97-AF65-F5344CB8AC3E}">
        <p14:creationId xmlns:p14="http://schemas.microsoft.com/office/powerpoint/2010/main" val="42048106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327</a:t>
            </a:fld>
            <a:endParaRPr lang="en-US" dirty="0"/>
          </a:p>
        </p:txBody>
      </p:sp>
    </p:spTree>
    <p:extLst>
      <p:ext uri="{BB962C8B-B14F-4D97-AF65-F5344CB8AC3E}">
        <p14:creationId xmlns:p14="http://schemas.microsoft.com/office/powerpoint/2010/main" val="568370593"/>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328</a:t>
            </a:fld>
            <a:endParaRPr lang="en-US" dirty="0"/>
          </a:p>
        </p:txBody>
      </p:sp>
    </p:spTree>
    <p:extLst>
      <p:ext uri="{BB962C8B-B14F-4D97-AF65-F5344CB8AC3E}">
        <p14:creationId xmlns:p14="http://schemas.microsoft.com/office/powerpoint/2010/main" val="391124640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329</a:t>
            </a:fld>
            <a:endParaRPr lang="en-US" dirty="0"/>
          </a:p>
        </p:txBody>
      </p:sp>
    </p:spTree>
    <p:extLst>
      <p:ext uri="{BB962C8B-B14F-4D97-AF65-F5344CB8AC3E}">
        <p14:creationId xmlns:p14="http://schemas.microsoft.com/office/powerpoint/2010/main" val="293523744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330</a:t>
            </a:fld>
            <a:endParaRPr lang="en-US" dirty="0"/>
          </a:p>
        </p:txBody>
      </p:sp>
    </p:spTree>
    <p:extLst>
      <p:ext uri="{BB962C8B-B14F-4D97-AF65-F5344CB8AC3E}">
        <p14:creationId xmlns:p14="http://schemas.microsoft.com/office/powerpoint/2010/main" val="214343006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331</a:t>
            </a:fld>
            <a:endParaRPr lang="en-US" dirty="0"/>
          </a:p>
        </p:txBody>
      </p:sp>
    </p:spTree>
    <p:extLst>
      <p:ext uri="{BB962C8B-B14F-4D97-AF65-F5344CB8AC3E}">
        <p14:creationId xmlns:p14="http://schemas.microsoft.com/office/powerpoint/2010/main" val="1916162618"/>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332</a:t>
            </a:fld>
            <a:endParaRPr lang="en-US" dirty="0"/>
          </a:p>
        </p:txBody>
      </p:sp>
    </p:spTree>
    <p:extLst>
      <p:ext uri="{BB962C8B-B14F-4D97-AF65-F5344CB8AC3E}">
        <p14:creationId xmlns:p14="http://schemas.microsoft.com/office/powerpoint/2010/main" val="3516870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a:lnSpc>
                <a:spcPct val="80000"/>
              </a:lnSpc>
            </a:pPr>
            <a:r>
              <a:rPr lang="en-US" sz="1200" b="0" dirty="0" smtClean="0">
                <a:latin typeface="+mn-lt"/>
              </a:rPr>
              <a:t>Connect</a:t>
            </a:r>
            <a:r>
              <a:rPr lang="en-US" sz="1200" b="0" baseline="0" dirty="0" smtClean="0">
                <a:latin typeface="+mn-lt"/>
              </a:rPr>
              <a:t> an on-premises software appliance with cloud-based storage.</a:t>
            </a:r>
          </a:p>
          <a:p>
            <a:pPr>
              <a:lnSpc>
                <a:spcPct val="80000"/>
              </a:lnSpc>
            </a:pPr>
            <a:endParaRPr lang="en-US" sz="1200" b="0" baseline="0" dirty="0" smtClean="0">
              <a:latin typeface="+mn-lt"/>
            </a:endParaRPr>
          </a:p>
          <a:p>
            <a:pPr>
              <a:lnSpc>
                <a:spcPct val="80000"/>
              </a:lnSpc>
            </a:pPr>
            <a:r>
              <a:rPr lang="en-US" sz="1200" b="0" baseline="0" dirty="0" smtClean="0">
                <a:latin typeface="+mn-lt"/>
              </a:rPr>
              <a:t>Securely upload data to the AWS cloud for cost effective backup and rapid disaster recovery</a:t>
            </a:r>
          </a:p>
          <a:p>
            <a:pPr>
              <a:lnSpc>
                <a:spcPct val="80000"/>
              </a:lnSpc>
            </a:pPr>
            <a:endParaRPr lang="en-US" sz="1200" b="0" baseline="0" dirty="0" smtClean="0">
              <a:latin typeface="+mn-lt"/>
            </a:endParaRPr>
          </a:p>
          <a:p>
            <a:pPr>
              <a:lnSpc>
                <a:spcPct val="80000"/>
              </a:lnSpc>
            </a:pPr>
            <a:r>
              <a:rPr lang="en-US" sz="1200" b="0" baseline="0" dirty="0" smtClean="0">
                <a:latin typeface="+mn-lt"/>
              </a:rPr>
              <a:t>Back up point-in-time snapshots of your on-</a:t>
            </a:r>
            <a:r>
              <a:rPr lang="en-US" sz="1200" b="0" baseline="0" dirty="0" err="1" smtClean="0">
                <a:latin typeface="+mn-lt"/>
              </a:rPr>
              <a:t>prem</a:t>
            </a:r>
            <a:r>
              <a:rPr lang="en-US" sz="1200" b="0" baseline="0" dirty="0" smtClean="0">
                <a:latin typeface="+mn-lt"/>
              </a:rPr>
              <a:t> application data to S3 for future recovery</a:t>
            </a:r>
          </a:p>
          <a:p>
            <a:pPr>
              <a:lnSpc>
                <a:spcPct val="80000"/>
              </a:lnSpc>
            </a:pPr>
            <a:endParaRPr lang="en-US" sz="1200" b="0" baseline="0" dirty="0" smtClean="0">
              <a:latin typeface="+mn-lt"/>
            </a:endParaRPr>
          </a:p>
          <a:p>
            <a:pPr>
              <a:lnSpc>
                <a:spcPct val="80000"/>
              </a:lnSpc>
            </a:pPr>
            <a:r>
              <a:rPr lang="en-US" sz="1200" b="0" baseline="0" dirty="0" smtClean="0">
                <a:latin typeface="+mn-lt"/>
              </a:rPr>
              <a:t>Mirror your on-</a:t>
            </a:r>
            <a:r>
              <a:rPr lang="en-US" sz="1200" b="0" baseline="0" dirty="0" err="1" smtClean="0">
                <a:latin typeface="+mn-lt"/>
              </a:rPr>
              <a:t>prem</a:t>
            </a:r>
            <a:r>
              <a:rPr lang="en-US" sz="1200" b="0" baseline="0" dirty="0" smtClean="0">
                <a:latin typeface="+mn-lt"/>
              </a:rPr>
              <a:t> data to EC2 instances</a:t>
            </a:r>
          </a:p>
          <a:p>
            <a:pPr>
              <a:lnSpc>
                <a:spcPct val="80000"/>
              </a:lnSpc>
            </a:pPr>
            <a:endParaRPr lang="en-US" sz="1200" b="0" baseline="0" dirty="0" smtClean="0">
              <a:latin typeface="+mn-lt"/>
            </a:endParaRPr>
          </a:p>
          <a:p>
            <a:pPr>
              <a:lnSpc>
                <a:spcPct val="80000"/>
              </a:lnSpc>
            </a:pPr>
            <a:r>
              <a:rPr lang="en-US" dirty="0" smtClean="0"/>
              <a:t>The AWS Storage Gateway is a service connecting an on-premises software appliance with cloud-based storage to provide seamless and secure integration between an organization’s on-premises IT environment and AWS’s storage infrastructure.</a:t>
            </a:r>
            <a:endParaRPr lang="en-US" sz="1200" b="0" baseline="0" dirty="0" smtClean="0">
              <a:latin typeface="+mn-lt"/>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58</a:t>
            </a:fld>
            <a:endParaRPr lang="en-US" dirty="0">
              <a:solidFill>
                <a:prstClr val="black"/>
              </a:solidFill>
              <a:latin typeface="Calibri"/>
            </a:endParaRPr>
          </a:p>
        </p:txBody>
      </p:sp>
    </p:spTree>
    <p:extLst>
      <p:ext uri="{BB962C8B-B14F-4D97-AF65-F5344CB8AC3E}">
        <p14:creationId xmlns:p14="http://schemas.microsoft.com/office/powerpoint/2010/main" val="312005937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333</a:t>
            </a:fld>
            <a:endParaRPr lang="en-US" dirty="0"/>
          </a:p>
        </p:txBody>
      </p:sp>
    </p:spTree>
    <p:extLst>
      <p:ext uri="{BB962C8B-B14F-4D97-AF65-F5344CB8AC3E}">
        <p14:creationId xmlns:p14="http://schemas.microsoft.com/office/powerpoint/2010/main" val="261873841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334</a:t>
            </a:fld>
            <a:endParaRPr lang="en-US" dirty="0"/>
          </a:p>
        </p:txBody>
      </p:sp>
    </p:spTree>
    <p:extLst>
      <p:ext uri="{BB962C8B-B14F-4D97-AF65-F5344CB8AC3E}">
        <p14:creationId xmlns:p14="http://schemas.microsoft.com/office/powerpoint/2010/main" val="391006970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335</a:t>
            </a:fld>
            <a:endParaRPr lang="en-US" dirty="0"/>
          </a:p>
        </p:txBody>
      </p:sp>
    </p:spTree>
    <p:extLst>
      <p:ext uri="{BB962C8B-B14F-4D97-AF65-F5344CB8AC3E}">
        <p14:creationId xmlns:p14="http://schemas.microsoft.com/office/powerpoint/2010/main" val="285875046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336</a:t>
            </a:fld>
            <a:endParaRPr lang="en-US" dirty="0"/>
          </a:p>
        </p:txBody>
      </p:sp>
    </p:spTree>
    <p:extLst>
      <p:ext uri="{BB962C8B-B14F-4D97-AF65-F5344CB8AC3E}">
        <p14:creationId xmlns:p14="http://schemas.microsoft.com/office/powerpoint/2010/main" val="269724461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22948A2-13D0-4F72-BCA6-A40BEA0021C0}" type="slidenum">
              <a:rPr lang="en-US" smtClean="0"/>
              <a:pPr/>
              <a:t>337</a:t>
            </a:fld>
            <a:endParaRPr lang="en-US"/>
          </a:p>
        </p:txBody>
      </p:sp>
    </p:spTree>
    <p:extLst>
      <p:ext uri="{BB962C8B-B14F-4D97-AF65-F5344CB8AC3E}">
        <p14:creationId xmlns:p14="http://schemas.microsoft.com/office/powerpoint/2010/main" val="612850058"/>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338</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5530658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339</a:t>
            </a:fld>
            <a:endParaRPr lang="en-US" dirty="0"/>
          </a:p>
        </p:txBody>
      </p:sp>
    </p:spTree>
    <p:extLst>
      <p:ext uri="{BB962C8B-B14F-4D97-AF65-F5344CB8AC3E}">
        <p14:creationId xmlns:p14="http://schemas.microsoft.com/office/powerpoint/2010/main" val="153186065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340</a:t>
            </a:fld>
            <a:endParaRPr lang="en-US" dirty="0"/>
          </a:p>
        </p:txBody>
      </p:sp>
    </p:spTree>
    <p:extLst>
      <p:ext uri="{BB962C8B-B14F-4D97-AF65-F5344CB8AC3E}">
        <p14:creationId xmlns:p14="http://schemas.microsoft.com/office/powerpoint/2010/main" val="339371583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341</a:t>
            </a:fld>
            <a:endParaRPr lang="en-US" dirty="0"/>
          </a:p>
        </p:txBody>
      </p:sp>
    </p:spTree>
    <p:extLst>
      <p:ext uri="{BB962C8B-B14F-4D97-AF65-F5344CB8AC3E}">
        <p14:creationId xmlns:p14="http://schemas.microsoft.com/office/powerpoint/2010/main" val="153530255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342</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1961473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AWS Identity and Access Management (IAM) enables you to securely control access to AWS services and resources for your users. IAM enables you to create and manage users in AWS, and it also enables you to grant access to AWS resources for users managed outside of AWS in your corporate directory. IAM offers greater security, flexibility, and control when using AWS.</a:t>
            </a:r>
          </a:p>
          <a:p>
            <a:endParaRPr lang="en-US" dirty="0" smtClean="0"/>
          </a:p>
          <a:p>
            <a:endParaRPr lang="en-US" dirty="0" smtClean="0"/>
          </a:p>
          <a:p>
            <a:r>
              <a:rPr lang="en-US" dirty="0" smtClean="0"/>
              <a:t>IAM enables identity federation between your corporate directory and AWS services. This enables you to use your existing corporate identities to grant secure and direct access to AWS resources, such as Amazon S3 buckets, without creating a new AWS identity for those users. To learn more about configuring identity federation with your corporate directory, try out our </a:t>
            </a:r>
            <a:r>
              <a:rPr lang="en-US" dirty="0" smtClean="0">
                <a:hlinkClick r:id="rId3"/>
              </a:rPr>
              <a:t>sample application</a:t>
            </a:r>
            <a:r>
              <a:rPr lang="en-US" dirty="0" smtClean="0"/>
              <a:t>. </a:t>
            </a:r>
            <a:endParaRPr lang="en-US" dirty="0"/>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59</a:t>
            </a:fld>
            <a:endParaRPr lang="en-US" dirty="0">
              <a:solidFill>
                <a:prstClr val="black"/>
              </a:solidFill>
              <a:latin typeface="Calibri"/>
            </a:endParaRPr>
          </a:p>
        </p:txBody>
      </p:sp>
    </p:spTree>
    <p:extLst>
      <p:ext uri="{BB962C8B-B14F-4D97-AF65-F5344CB8AC3E}">
        <p14:creationId xmlns:p14="http://schemas.microsoft.com/office/powerpoint/2010/main" val="92713877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343</a:t>
            </a:fld>
            <a:endParaRPr lang="en-US" dirty="0"/>
          </a:p>
        </p:txBody>
      </p:sp>
    </p:spTree>
    <p:extLst>
      <p:ext uri="{BB962C8B-B14F-4D97-AF65-F5344CB8AC3E}">
        <p14:creationId xmlns:p14="http://schemas.microsoft.com/office/powerpoint/2010/main" val="279221089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344</a:t>
            </a:fld>
            <a:endParaRPr lang="en-US" dirty="0"/>
          </a:p>
        </p:txBody>
      </p:sp>
    </p:spTree>
    <p:extLst>
      <p:ext uri="{BB962C8B-B14F-4D97-AF65-F5344CB8AC3E}">
        <p14:creationId xmlns:p14="http://schemas.microsoft.com/office/powerpoint/2010/main" val="10230860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345</a:t>
            </a:fld>
            <a:endParaRPr lang="en-US" dirty="0"/>
          </a:p>
        </p:txBody>
      </p:sp>
    </p:spTree>
    <p:extLst>
      <p:ext uri="{BB962C8B-B14F-4D97-AF65-F5344CB8AC3E}">
        <p14:creationId xmlns:p14="http://schemas.microsoft.com/office/powerpoint/2010/main" val="2744366269"/>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a:ln/>
        </p:spPr>
        <p:txBody>
          <a:bodyPr/>
          <a:lstStyle/>
          <a:p>
            <a:pPr>
              <a:spcBef>
                <a:spcPct val="0"/>
              </a:spcBef>
            </a:pPr>
            <a:r>
              <a:rPr lang="en-US" dirty="0" smtClean="0"/>
              <a:t>Virtual Memory use on EC2 instances results in customer memory contents being written to local disk on the droplet their </a:t>
            </a:r>
            <a:r>
              <a:rPr lang="en-US" dirty="0" err="1" smtClean="0"/>
              <a:t>virt</a:t>
            </a:r>
            <a:r>
              <a:rPr lang="en-US" dirty="0" smtClean="0"/>
              <a:t> resides on.  While Amazon’s proprietary disk management layer prevents customers from reading disk contents they themselves have not written (e.g. the disk contents from a previous user), some customers have elected to implement encrypted swap files.  Encrypting swap on most </a:t>
            </a:r>
            <a:r>
              <a:rPr lang="en-US" dirty="0" err="1" smtClean="0"/>
              <a:t>linux</a:t>
            </a:r>
            <a:r>
              <a:rPr lang="en-US" dirty="0" smtClean="0"/>
              <a:t> distributions is very straight forward and easily accomplished.  Some </a:t>
            </a:r>
            <a:r>
              <a:rPr lang="en-US" dirty="0" err="1" smtClean="0"/>
              <a:t>AMI’s</a:t>
            </a:r>
            <a:r>
              <a:rPr lang="en-US" dirty="0" smtClean="0"/>
              <a:t> currently support encrypted swap as a default.</a:t>
            </a:r>
          </a:p>
          <a:p>
            <a:pPr>
              <a:spcBef>
                <a:spcPct val="0"/>
              </a:spcBef>
            </a:pPr>
            <a:endParaRPr lang="en-US" dirty="0" smtClean="0"/>
          </a:p>
          <a:p>
            <a:pPr>
              <a:spcBef>
                <a:spcPct val="0"/>
              </a:spcBef>
            </a:pPr>
            <a:r>
              <a:rPr lang="en-US" dirty="0" smtClean="0"/>
              <a:t>The local disk storage represents another area of concern, and the mitigation path is very similar to swap.  Again, Amazon’s proprietary disk management process prevents customers from reading data that they themselves have not written, but again some customers have chosen to run encrypted file systems on the local disk we provide each droplet.  Doing so is less trivial than encrypting swap (primarily due to cryptographic key management issues), but it is possible.</a:t>
            </a:r>
          </a:p>
          <a:p>
            <a:pPr>
              <a:spcBef>
                <a:spcPct val="0"/>
              </a:spcBef>
            </a:pPr>
            <a:endParaRPr lang="en-US" dirty="0" smtClean="0"/>
          </a:p>
          <a:p>
            <a:pPr>
              <a:spcBef>
                <a:spcPct val="0"/>
              </a:spcBef>
            </a:pPr>
            <a:r>
              <a:rPr lang="en-US" dirty="0" smtClean="0"/>
              <a:t>Encrypting swap and/or the local </a:t>
            </a:r>
            <a:r>
              <a:rPr lang="en-US" dirty="0" err="1" smtClean="0"/>
              <a:t>filesystem</a:t>
            </a:r>
            <a:r>
              <a:rPr lang="en-US" dirty="0" smtClean="0"/>
              <a:t> ensure that any customer data written to virtual memory or local disk storage is in encrypted form so that in the unlikely event that another party ever had access to the physical or logical disk, the contents would be effectively unreadable.</a:t>
            </a:r>
          </a:p>
          <a:p>
            <a:endParaRPr lang="en-US" dirty="0">
              <a:latin typeface="Arial" pitchFamily="-107" charset="0"/>
            </a:endParaRPr>
          </a:p>
        </p:txBody>
      </p:sp>
      <p:sp>
        <p:nvSpPr>
          <p:cNvPr id="4" name="Slide Number Placeholder 3"/>
          <p:cNvSpPr>
            <a:spLocks noGrp="1"/>
          </p:cNvSpPr>
          <p:nvPr>
            <p:ph type="sldNum" sz="quarter" idx="5"/>
          </p:nvPr>
        </p:nvSpPr>
        <p:spPr/>
        <p:txBody>
          <a:bodyPr/>
          <a:lstStyle/>
          <a:p>
            <a:fld id="{D2F0423A-05EC-524F-91AD-002151C837A1}" type="slidenum">
              <a:rPr lang="en-US"/>
              <a:pPr/>
              <a:t>354</a:t>
            </a:fld>
            <a:endParaRPr lang="en-US"/>
          </a:p>
        </p:txBody>
      </p:sp>
    </p:spTree>
    <p:extLst>
      <p:ext uri="{BB962C8B-B14F-4D97-AF65-F5344CB8AC3E}">
        <p14:creationId xmlns:p14="http://schemas.microsoft.com/office/powerpoint/2010/main" val="27082064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97301" eaLnBrk="0" fontAlgn="base" hangingPunct="0">
              <a:spcBef>
                <a:spcPct val="30000"/>
              </a:spcBef>
              <a:spcAft>
                <a:spcPct val="0"/>
              </a:spcAft>
              <a:defRPr/>
            </a:pPr>
            <a:r>
              <a:rPr lang="en-US" dirty="0" smtClean="0"/>
              <a:t>Amazon suggests that all EC2 users cryptographically control their EC2 control traffic, and SSH is the default method for doing so.  Some users elect to wrap all their inbound and outbound traffic to their home corporate network within industry standard VPN tunnels.  Doing so permits them to control the confidentiality and integrity of their traffic using industry-standard, tested cryptographic components that they control.</a:t>
            </a:r>
          </a:p>
          <a:p>
            <a:endParaRPr lang="en-US" dirty="0"/>
          </a:p>
        </p:txBody>
      </p:sp>
      <p:sp>
        <p:nvSpPr>
          <p:cNvPr id="4" name="Slide Number Placeholder 3"/>
          <p:cNvSpPr>
            <a:spLocks noGrp="1"/>
          </p:cNvSpPr>
          <p:nvPr>
            <p:ph type="sldNum" sz="quarter" idx="10"/>
          </p:nvPr>
        </p:nvSpPr>
        <p:spPr/>
        <p:txBody>
          <a:bodyPr/>
          <a:lstStyle/>
          <a:p>
            <a:fld id="{6B4B7312-17A5-5C4C-9F51-0849A60193D3}" type="slidenum">
              <a:rPr lang="en-US" smtClean="0"/>
              <a:pPr/>
              <a:t>357</a:t>
            </a:fld>
            <a:endParaRPr lang="en-US"/>
          </a:p>
        </p:txBody>
      </p:sp>
    </p:spTree>
    <p:extLst>
      <p:ext uri="{BB962C8B-B14F-4D97-AF65-F5344CB8AC3E}">
        <p14:creationId xmlns:p14="http://schemas.microsoft.com/office/powerpoint/2010/main" val="340008995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a:noFill/>
          <a:ln/>
        </p:spPr>
        <p:txBody>
          <a:bodyPr/>
          <a:lstStyle/>
          <a:p>
            <a:endParaRPr lang="en-US" smtClean="0">
              <a:latin typeface="Arial" pitchFamily="34" charset="0"/>
              <a:cs typeface="Arial" pitchFamily="34" charset="0"/>
            </a:endParaRPr>
          </a:p>
        </p:txBody>
      </p:sp>
    </p:spTree>
    <p:extLst>
      <p:ext uri="{BB962C8B-B14F-4D97-AF65-F5344CB8AC3E}">
        <p14:creationId xmlns:p14="http://schemas.microsoft.com/office/powerpoint/2010/main" val="3331315906"/>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a:noFill/>
          <a:ln/>
        </p:spPr>
        <p:txBody>
          <a:bodyPr>
            <a:normAutofit fontScale="70000" lnSpcReduction="20000"/>
          </a:bodyPr>
          <a:lstStyle/>
          <a:p>
            <a:r>
              <a:rPr lang="en-US" sz="1800" b="1" smtClean="0">
                <a:latin typeface="Arial" pitchFamily="34" charset="0"/>
                <a:cs typeface="Arial" pitchFamily="34" charset="0"/>
              </a:rPr>
              <a:t>Amazon ensures the confidentiality, integrity, and availability of customer’s data via network/infrastructure, operational and service-specific security implementations. Some of the key features of this security are listed below:</a:t>
            </a:r>
          </a:p>
          <a:p>
            <a:pPr lvl="1"/>
            <a:r>
              <a:rPr lang="en-US" sz="1800" smtClean="0">
                <a:latin typeface="Arial" pitchFamily="34" charset="0"/>
                <a:cs typeface="Arial" pitchFamily="34" charset="0"/>
              </a:rPr>
              <a:t>Access to the accounts/components is allowed only through the appropriate cryptographically strong keys/passwords issued to the authorized persons over the secure channel such as HTTPs.</a:t>
            </a:r>
          </a:p>
          <a:p>
            <a:pPr lvl="1"/>
            <a:r>
              <a:rPr lang="en-US" sz="1800" smtClean="0">
                <a:latin typeface="Arial" pitchFamily="34" charset="0"/>
                <a:cs typeface="Arial" pitchFamily="34" charset="0"/>
              </a:rPr>
              <a:t>Certifications such as “Service Organizations, Type II (SAS70 Type II)” from a public accounting firm to ensure continued Sarbanes Oxley (SOX) compliance for affirmation of demonstrating established internal controls and their efficient operations. </a:t>
            </a:r>
          </a:p>
          <a:p>
            <a:pPr lvl="1"/>
            <a:r>
              <a:rPr lang="en-US" sz="1800" smtClean="0">
                <a:latin typeface="Arial" pitchFamily="34" charset="0"/>
                <a:cs typeface="Arial" pitchFamily="34" charset="0"/>
              </a:rPr>
              <a:t>Accreditations such as AWS customers have built HIPAA-compliant healthcare applications using S3 and other components.</a:t>
            </a:r>
          </a:p>
          <a:p>
            <a:pPr lvl="1"/>
            <a:r>
              <a:rPr lang="en-US" sz="1800" smtClean="0">
                <a:latin typeface="Arial" pitchFamily="34" charset="0"/>
                <a:cs typeface="Arial" pitchFamily="34" charset="0"/>
              </a:rPr>
              <a:t>Physical security is provided by leveraging many years of experience in designing, constructing and operating large-scale data centers. AWS data centers are housed in nondescript facilities, physical access to which is strictly controlled both at the perimeter and at building, utilizing state of the art intrusion detection systems, providing access only to legitimate employees and immediately revoking these privileges when an employee no longer has a business need for these. All physical and electronic access to data centers by Amazon employees is logged and audited routinely.</a:t>
            </a:r>
          </a:p>
        </p:txBody>
      </p:sp>
    </p:spTree>
    <p:extLst>
      <p:ext uri="{BB962C8B-B14F-4D97-AF65-F5344CB8AC3E}">
        <p14:creationId xmlns:p14="http://schemas.microsoft.com/office/powerpoint/2010/main" val="338915406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spect="1" noChangeArrowheads="1" noTextEdit="1"/>
          </p:cNvSpPr>
          <p:nvPr>
            <p:ph type="sldImg"/>
          </p:nvPr>
        </p:nvSpPr>
        <p:spPr>
          <a:ln/>
        </p:spPr>
      </p:sp>
      <p:sp>
        <p:nvSpPr>
          <p:cNvPr id="349187" name="Rectangle 3"/>
          <p:cNvSpPr>
            <a:spLocks noGrp="1" noChangeArrowheads="1"/>
          </p:cNvSpPr>
          <p:nvPr>
            <p:ph type="body" idx="1"/>
          </p:nvPr>
        </p:nvSpPr>
        <p:spPr>
          <a:xfrm>
            <a:off x="701675" y="4416425"/>
            <a:ext cx="5607050" cy="4183063"/>
          </a:xfrm>
          <a:noFill/>
          <a:ln/>
        </p:spPr>
        <p:txBody>
          <a:bodyPr/>
          <a:lstStyle/>
          <a:p>
            <a:endParaRPr lang="en-US" smtClean="0">
              <a:latin typeface="Arial" pitchFamily="34" charset="0"/>
              <a:cs typeface="Arial" pitchFamily="34" charset="0"/>
            </a:endParaRPr>
          </a:p>
        </p:txBody>
      </p:sp>
    </p:spTree>
    <p:extLst>
      <p:ext uri="{BB962C8B-B14F-4D97-AF65-F5344CB8AC3E}">
        <p14:creationId xmlns:p14="http://schemas.microsoft.com/office/powerpoint/2010/main" val="18805799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Rot="1" noChangeAspect="1"/>
          </p:cNvSpPr>
          <p:nvPr>
            <p:ph type="sldImg"/>
          </p:nvPr>
        </p:nvSpPr>
        <p:spPr/>
        <p:txBody>
          <a:bodyPr/>
          <a:lstStyle/>
          <a:p>
            <a:endParaRPr lang="en-US" dirty="0"/>
          </a:p>
        </p:txBody>
      </p:sp>
      <p:sp>
        <p:nvSpPr>
          <p:cNvPr id="3" name="Rectangle 3"/>
          <p:cNvSpPr>
            <a:spLocks noGrp="1"/>
          </p:cNvSpPr>
          <p:nvPr>
            <p:ph type="body" idx="1"/>
          </p:nvPr>
        </p:nvSpPr>
        <p:spPr/>
        <p:txBody>
          <a:bodyPr/>
          <a:lstStyle/>
          <a:p>
            <a:endParaRPr lang="en-US" dirty="0"/>
          </a:p>
        </p:txBody>
      </p:sp>
      <p:sp>
        <p:nvSpPr>
          <p:cNvPr id="4" name="Rectangle 4"/>
          <p:cNvSpPr>
            <a:spLocks noGrp="1"/>
          </p:cNvSpPr>
          <p:nvPr>
            <p:ph type="dt" idx="10"/>
          </p:nvPr>
        </p:nvSpPr>
        <p:spPr/>
        <p:txBody>
          <a:bodyPr/>
          <a:lstStyle/>
          <a:p>
            <a:fld id="{5468FC2B-D455-4AC4-9C5E-9317124768F4}" type="datetimeFigureOut">
              <a:rPr lang="en-US" smtClean="0"/>
              <a:pPr/>
              <a:t>7/22/2015</a:t>
            </a:fld>
            <a:endParaRPr lang="en-US" dirty="0"/>
          </a:p>
        </p:txBody>
      </p:sp>
      <p:sp>
        <p:nvSpPr>
          <p:cNvPr id="5" name="Rectangle 5"/>
          <p:cNvSpPr>
            <a:spLocks noGrp="1"/>
          </p:cNvSpPr>
          <p:nvPr>
            <p:ph type="ftr" sz="quarter" idx="11"/>
          </p:nvPr>
        </p:nvSpPr>
        <p:spPr/>
        <p:txBody>
          <a:bodyPr/>
          <a:lstStyle/>
          <a:p>
            <a:endParaRPr lang="en-US" dirty="0"/>
          </a:p>
        </p:txBody>
      </p:sp>
      <p:sp>
        <p:nvSpPr>
          <p:cNvPr id="6" name="Rectangle 6"/>
          <p:cNvSpPr>
            <a:spLocks noGrp="1"/>
          </p:cNvSpPr>
          <p:nvPr>
            <p:ph type="sldNum" sz="quarter" idx="12"/>
          </p:nvPr>
        </p:nvSpPr>
        <p:spPr/>
        <p:txBody>
          <a:bodyPr/>
          <a:lstStyle/>
          <a:p>
            <a:fld id="{1399807D-D128-4837-BF84-5EA633F317AE}" type="slidenum">
              <a:rPr lang="en-US" smtClean="0"/>
              <a:pPr/>
              <a:t>393</a:t>
            </a:fld>
            <a:endParaRPr lang="en-US" dirty="0"/>
          </a:p>
        </p:txBody>
      </p:sp>
      <p:sp>
        <p:nvSpPr>
          <p:cNvPr id="7" name="Rectangle 7"/>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14347705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394</a:t>
            </a:fld>
            <a:endParaRPr lang="en-US" dirty="0"/>
          </a:p>
        </p:txBody>
      </p:sp>
    </p:spTree>
    <p:extLst>
      <p:ext uri="{BB962C8B-B14F-4D97-AF65-F5344CB8AC3E}">
        <p14:creationId xmlns:p14="http://schemas.microsoft.com/office/powerpoint/2010/main" val="2080528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smtClean="0"/>
              <a:t>Timesmachine needed infrastructure to host several terabits of data</a:t>
            </a:r>
          </a:p>
          <a:p>
            <a:r>
              <a:rPr lang="en-US" altLang="en-US" smtClean="0"/>
              <a:t>• </a:t>
            </a:r>
            <a:r>
              <a:rPr lang="en-US" altLang="en-US" b="1" smtClean="0"/>
              <a:t>Internal IT rejected due to cost</a:t>
            </a:r>
          </a:p>
          <a:p>
            <a:r>
              <a:rPr lang="en-US" altLang="en-US" smtClean="0"/>
              <a:t>• </a:t>
            </a:r>
            <a:r>
              <a:rPr lang="en-US" altLang="en-US" b="1" smtClean="0"/>
              <a:t>Business owners got the data up on cloud for $50 over one weekend</a:t>
            </a:r>
          </a:p>
        </p:txBody>
      </p:sp>
    </p:spTree>
    <p:extLst>
      <p:ext uri="{BB962C8B-B14F-4D97-AF65-F5344CB8AC3E}">
        <p14:creationId xmlns:p14="http://schemas.microsoft.com/office/powerpoint/2010/main" val="180729959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395</a:t>
            </a:fld>
            <a:endParaRPr lang="en-US" dirty="0"/>
          </a:p>
        </p:txBody>
      </p:sp>
    </p:spTree>
    <p:extLst>
      <p:ext uri="{BB962C8B-B14F-4D97-AF65-F5344CB8AC3E}">
        <p14:creationId xmlns:p14="http://schemas.microsoft.com/office/powerpoint/2010/main" val="46432371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396</a:t>
            </a:fld>
            <a:endParaRPr lang="en-US" dirty="0"/>
          </a:p>
        </p:txBody>
      </p:sp>
    </p:spTree>
    <p:extLst>
      <p:ext uri="{BB962C8B-B14F-4D97-AF65-F5344CB8AC3E}">
        <p14:creationId xmlns:p14="http://schemas.microsoft.com/office/powerpoint/2010/main" val="370926365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397</a:t>
            </a:fld>
            <a:endParaRPr lang="en-US" dirty="0"/>
          </a:p>
        </p:txBody>
      </p:sp>
    </p:spTree>
    <p:extLst>
      <p:ext uri="{BB962C8B-B14F-4D97-AF65-F5344CB8AC3E}">
        <p14:creationId xmlns:p14="http://schemas.microsoft.com/office/powerpoint/2010/main" val="290018838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398</a:t>
            </a:fld>
            <a:endParaRPr lang="en-US" dirty="0"/>
          </a:p>
        </p:txBody>
      </p:sp>
    </p:spTree>
    <p:extLst>
      <p:ext uri="{BB962C8B-B14F-4D97-AF65-F5344CB8AC3E}">
        <p14:creationId xmlns:p14="http://schemas.microsoft.com/office/powerpoint/2010/main" val="154274970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269A2EF-4D32-44A0-8222-543190F306FD}" type="slidenum">
              <a:rPr lang="en-US" smtClean="0"/>
              <a:pPr/>
              <a:t>399</a:t>
            </a:fld>
            <a:endParaRPr lang="en-US"/>
          </a:p>
        </p:txBody>
      </p:sp>
    </p:spTree>
    <p:extLst>
      <p:ext uri="{BB962C8B-B14F-4D97-AF65-F5344CB8AC3E}">
        <p14:creationId xmlns:p14="http://schemas.microsoft.com/office/powerpoint/2010/main" val="215535777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400</a:t>
            </a:fld>
            <a:endParaRPr lang="en-US" dirty="0"/>
          </a:p>
        </p:txBody>
      </p:sp>
    </p:spTree>
    <p:extLst>
      <p:ext uri="{BB962C8B-B14F-4D97-AF65-F5344CB8AC3E}">
        <p14:creationId xmlns:p14="http://schemas.microsoft.com/office/powerpoint/2010/main" val="1169826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xfrm>
            <a:off x="701675" y="4414838"/>
            <a:ext cx="560705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96" tIns="46298" rIns="92596" bIns="46298"/>
          <a:lstStyle/>
          <a:p>
            <a:pPr eaLnBrk="1" hangingPunct="1">
              <a:spcBef>
                <a:spcPct val="0"/>
              </a:spcBef>
            </a:pPr>
            <a:endParaRPr lang="en-US" altLang="en-US" smtClean="0"/>
          </a:p>
        </p:txBody>
      </p:sp>
      <p:sp>
        <p:nvSpPr>
          <p:cNvPr id="36868"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96" tIns="46298" rIns="92596" bIns="46298" anchor="b"/>
          <a:lstStyle>
            <a:lvl1pPr algn="l" defTabSz="904875">
              <a:spcBef>
                <a:spcPct val="30000"/>
              </a:spcBef>
              <a:defRPr sz="1000">
                <a:solidFill>
                  <a:schemeClr val="tx1"/>
                </a:solidFill>
                <a:latin typeface="Arial" charset="0"/>
                <a:cs typeface="Arial" charset="0"/>
              </a:defRPr>
            </a:lvl1pPr>
            <a:lvl2pPr marL="742950" indent="-285750" algn="l" defTabSz="904875">
              <a:spcBef>
                <a:spcPct val="30000"/>
              </a:spcBef>
              <a:buChar char="•"/>
              <a:defRPr sz="1000">
                <a:solidFill>
                  <a:schemeClr val="tx1"/>
                </a:solidFill>
                <a:latin typeface="Arial" charset="0"/>
                <a:cs typeface="Arial" charset="0"/>
              </a:defRPr>
            </a:lvl2pPr>
            <a:lvl3pPr marL="1143000" indent="-228600" algn="l" defTabSz="904875">
              <a:spcBef>
                <a:spcPct val="30000"/>
              </a:spcBef>
              <a:buChar char="•"/>
              <a:defRPr sz="1000">
                <a:solidFill>
                  <a:schemeClr val="tx1"/>
                </a:solidFill>
                <a:latin typeface="Arial" charset="0"/>
                <a:cs typeface="Arial" charset="0"/>
              </a:defRPr>
            </a:lvl3pPr>
            <a:lvl4pPr marL="1600200" indent="-228600" algn="l" defTabSz="904875">
              <a:spcBef>
                <a:spcPct val="30000"/>
              </a:spcBef>
              <a:defRPr sz="1000">
                <a:solidFill>
                  <a:schemeClr val="tx1"/>
                </a:solidFill>
                <a:latin typeface="Arial" charset="0"/>
                <a:cs typeface="Arial" charset="0"/>
              </a:defRPr>
            </a:lvl4pPr>
            <a:lvl5pPr marL="2057400" indent="-228600" algn="l" defTabSz="904875">
              <a:spcBef>
                <a:spcPct val="30000"/>
              </a:spcBef>
              <a:defRPr sz="1000">
                <a:solidFill>
                  <a:schemeClr val="tx1"/>
                </a:solidFill>
                <a:latin typeface="Arial" charset="0"/>
                <a:cs typeface="Arial" charset="0"/>
              </a:defRPr>
            </a:lvl5pPr>
            <a:lvl6pPr marL="2514600" indent="-228600" defTabSz="904875" eaLnBrk="0" fontAlgn="base" hangingPunct="0">
              <a:spcBef>
                <a:spcPct val="30000"/>
              </a:spcBef>
              <a:spcAft>
                <a:spcPct val="0"/>
              </a:spcAft>
              <a:defRPr sz="1000">
                <a:solidFill>
                  <a:schemeClr val="tx1"/>
                </a:solidFill>
                <a:latin typeface="Arial" charset="0"/>
                <a:cs typeface="Arial" charset="0"/>
              </a:defRPr>
            </a:lvl6pPr>
            <a:lvl7pPr marL="2971800" indent="-228600" defTabSz="904875" eaLnBrk="0" fontAlgn="base" hangingPunct="0">
              <a:spcBef>
                <a:spcPct val="30000"/>
              </a:spcBef>
              <a:spcAft>
                <a:spcPct val="0"/>
              </a:spcAft>
              <a:defRPr sz="1000">
                <a:solidFill>
                  <a:schemeClr val="tx1"/>
                </a:solidFill>
                <a:latin typeface="Arial" charset="0"/>
                <a:cs typeface="Arial" charset="0"/>
              </a:defRPr>
            </a:lvl7pPr>
            <a:lvl8pPr marL="3429000" indent="-228600" defTabSz="904875" eaLnBrk="0" fontAlgn="base" hangingPunct="0">
              <a:spcBef>
                <a:spcPct val="30000"/>
              </a:spcBef>
              <a:spcAft>
                <a:spcPct val="0"/>
              </a:spcAft>
              <a:defRPr sz="1000">
                <a:solidFill>
                  <a:schemeClr val="tx1"/>
                </a:solidFill>
                <a:latin typeface="Arial" charset="0"/>
                <a:cs typeface="Arial" charset="0"/>
              </a:defRPr>
            </a:lvl8pPr>
            <a:lvl9pPr marL="3886200" indent="-228600" defTabSz="904875" eaLnBrk="0" fontAlgn="base" hangingPunct="0">
              <a:spcBef>
                <a:spcPct val="30000"/>
              </a:spcBef>
              <a:spcAft>
                <a:spcPct val="0"/>
              </a:spcAft>
              <a:defRPr sz="1000">
                <a:solidFill>
                  <a:schemeClr val="tx1"/>
                </a:solidFill>
                <a:latin typeface="Arial" charset="0"/>
                <a:cs typeface="Arial" charset="0"/>
              </a:defRPr>
            </a:lvl9pPr>
          </a:lstStyle>
          <a:p>
            <a:pPr algn="r" eaLnBrk="1" hangingPunct="1">
              <a:lnSpc>
                <a:spcPct val="100000"/>
              </a:lnSpc>
              <a:spcBef>
                <a:spcPct val="0"/>
              </a:spcBef>
            </a:pPr>
            <a:fld id="{9175DA18-07A7-4476-816C-13F34ABE7A6B}" type="slidenum">
              <a:rPr lang="en-US" altLang="en-US" sz="1200" u="none">
                <a:latin typeface="Calibri" pitchFamily="34" charset="0"/>
              </a:rPr>
              <a:pPr algn="r" eaLnBrk="1" hangingPunct="1">
                <a:lnSpc>
                  <a:spcPct val="100000"/>
                </a:lnSpc>
                <a:spcBef>
                  <a:spcPct val="0"/>
                </a:spcBef>
              </a:pPr>
              <a:t>61</a:t>
            </a:fld>
            <a:endParaRPr lang="en-US" altLang="en-US" sz="1200" u="none">
              <a:latin typeface="Calibri" pitchFamily="34" charset="0"/>
            </a:endParaRPr>
          </a:p>
        </p:txBody>
      </p:sp>
    </p:spTree>
    <p:extLst>
      <p:ext uri="{BB962C8B-B14F-4D97-AF65-F5344CB8AC3E}">
        <p14:creationId xmlns:p14="http://schemas.microsoft.com/office/powerpoint/2010/main" val="4128271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xfrm>
            <a:off x="701675" y="4414838"/>
            <a:ext cx="5607050" cy="4184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16" tIns="46808" rIns="93616" bIns="46808"/>
          <a:lstStyle/>
          <a:p>
            <a:r>
              <a:rPr lang="en-US" altLang="en-US" b="1" smtClean="0"/>
              <a:t>Security: Compliance/regulatory laws mandate on-site ownership of data</a:t>
            </a:r>
          </a:p>
          <a:p>
            <a:endParaRPr lang="en-US" altLang="en-US" b="1" smtClean="0"/>
          </a:p>
        </p:txBody>
      </p:sp>
      <p:sp>
        <p:nvSpPr>
          <p:cNvPr id="37892"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616" tIns="46808" rIns="93616" bIns="46808" anchor="b"/>
          <a:lstStyle>
            <a:lvl1pPr algn="l">
              <a:spcBef>
                <a:spcPct val="30000"/>
              </a:spcBef>
              <a:defRPr sz="1000">
                <a:solidFill>
                  <a:schemeClr val="tx1"/>
                </a:solidFill>
                <a:latin typeface="Arial" charset="0"/>
                <a:cs typeface="Arial" charset="0"/>
              </a:defRPr>
            </a:lvl1pPr>
            <a:lvl2pPr marL="742950" indent="-285750" algn="l">
              <a:spcBef>
                <a:spcPct val="30000"/>
              </a:spcBef>
              <a:buChar char="•"/>
              <a:defRPr sz="1000">
                <a:solidFill>
                  <a:schemeClr val="tx1"/>
                </a:solidFill>
                <a:latin typeface="Arial" charset="0"/>
                <a:cs typeface="Arial" charset="0"/>
              </a:defRPr>
            </a:lvl2pPr>
            <a:lvl3pPr marL="1143000" indent="-228600" algn="l">
              <a:spcBef>
                <a:spcPct val="30000"/>
              </a:spcBef>
              <a:buChar char="•"/>
              <a:defRPr sz="1000">
                <a:solidFill>
                  <a:schemeClr val="tx1"/>
                </a:solidFill>
                <a:latin typeface="Arial" charset="0"/>
                <a:cs typeface="Arial" charset="0"/>
              </a:defRPr>
            </a:lvl3pPr>
            <a:lvl4pPr marL="1600200" indent="-228600" algn="l">
              <a:spcBef>
                <a:spcPct val="30000"/>
              </a:spcBef>
              <a:defRPr sz="1000">
                <a:solidFill>
                  <a:schemeClr val="tx1"/>
                </a:solidFill>
                <a:latin typeface="Arial" charset="0"/>
                <a:cs typeface="Arial" charset="0"/>
              </a:defRPr>
            </a:lvl4pPr>
            <a:lvl5pPr marL="2057400" indent="-228600" algn="l">
              <a:spcBef>
                <a:spcPct val="30000"/>
              </a:spcBef>
              <a:defRPr sz="1000">
                <a:solidFill>
                  <a:schemeClr val="tx1"/>
                </a:solidFill>
                <a:latin typeface="Arial" charset="0"/>
                <a:cs typeface="Arial" charset="0"/>
              </a:defRPr>
            </a:lvl5pPr>
            <a:lvl6pPr marL="2514600" indent="-228600" eaLnBrk="0" fontAlgn="base" hangingPunct="0">
              <a:spcBef>
                <a:spcPct val="30000"/>
              </a:spcBef>
              <a:spcAft>
                <a:spcPct val="0"/>
              </a:spcAft>
              <a:defRPr sz="1000">
                <a:solidFill>
                  <a:schemeClr val="tx1"/>
                </a:solidFill>
                <a:latin typeface="Arial" charset="0"/>
                <a:cs typeface="Arial" charset="0"/>
              </a:defRPr>
            </a:lvl6pPr>
            <a:lvl7pPr marL="2971800" indent="-228600" eaLnBrk="0" fontAlgn="base" hangingPunct="0">
              <a:spcBef>
                <a:spcPct val="30000"/>
              </a:spcBef>
              <a:spcAft>
                <a:spcPct val="0"/>
              </a:spcAft>
              <a:defRPr sz="1000">
                <a:solidFill>
                  <a:schemeClr val="tx1"/>
                </a:solidFill>
                <a:latin typeface="Arial" charset="0"/>
                <a:cs typeface="Arial" charset="0"/>
              </a:defRPr>
            </a:lvl7pPr>
            <a:lvl8pPr marL="3429000" indent="-228600" eaLnBrk="0" fontAlgn="base" hangingPunct="0">
              <a:spcBef>
                <a:spcPct val="30000"/>
              </a:spcBef>
              <a:spcAft>
                <a:spcPct val="0"/>
              </a:spcAft>
              <a:defRPr sz="1000">
                <a:solidFill>
                  <a:schemeClr val="tx1"/>
                </a:solidFill>
                <a:latin typeface="Arial" charset="0"/>
                <a:cs typeface="Arial" charset="0"/>
              </a:defRPr>
            </a:lvl8pPr>
            <a:lvl9pPr marL="3886200" indent="-228600" eaLnBrk="0" fontAlgn="base" hangingPunct="0">
              <a:spcBef>
                <a:spcPct val="30000"/>
              </a:spcBef>
              <a:spcAft>
                <a:spcPct val="0"/>
              </a:spcAft>
              <a:defRPr sz="1000">
                <a:solidFill>
                  <a:schemeClr val="tx1"/>
                </a:solidFill>
                <a:latin typeface="Arial" charset="0"/>
                <a:cs typeface="Arial" charset="0"/>
              </a:defRPr>
            </a:lvl9pPr>
          </a:lstStyle>
          <a:p>
            <a:pPr algn="r" eaLnBrk="1" hangingPunct="1">
              <a:lnSpc>
                <a:spcPct val="100000"/>
              </a:lnSpc>
              <a:spcBef>
                <a:spcPct val="0"/>
              </a:spcBef>
            </a:pPr>
            <a:fld id="{DB9C19EA-553F-4B14-8D13-9218982A0160}" type="slidenum">
              <a:rPr lang="en-US" altLang="en-US" sz="1200" u="none">
                <a:latin typeface="Calibri" pitchFamily="34" charset="0"/>
              </a:rPr>
              <a:pPr algn="r" eaLnBrk="1" hangingPunct="1">
                <a:lnSpc>
                  <a:spcPct val="100000"/>
                </a:lnSpc>
                <a:spcBef>
                  <a:spcPct val="0"/>
                </a:spcBef>
              </a:pPr>
              <a:t>62</a:t>
            </a:fld>
            <a:endParaRPr lang="en-US" altLang="en-US" sz="1200" u="none">
              <a:latin typeface="Calibri" pitchFamily="34" charset="0"/>
            </a:endParaRPr>
          </a:p>
        </p:txBody>
      </p:sp>
    </p:spTree>
    <p:extLst>
      <p:ext uri="{BB962C8B-B14F-4D97-AF65-F5344CB8AC3E}">
        <p14:creationId xmlns:p14="http://schemas.microsoft.com/office/powerpoint/2010/main" val="255736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Since AWS and its customers share control over the IT environment, both parties have responsibility for managing the IT environment. AWS’ part in this shared responsibility includes providing its services on a highly secure and controlled platform and providing a wide array of security features customers can use. The customers’ responsibility includes configuring their IT environments in a secure and controlled manner for their purposes. While customers don’t communicate their use and configurations to AWS, AWS does communicate its security and control environment relevant to customers. AWS does this by doing the following: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Obtaining industry certifications and independent third party attestations described in this document </a:t>
            </a:r>
          </a:p>
          <a:p>
            <a:r>
              <a:rPr lang="en-US" sz="1200" b="0" i="0" u="none" strike="noStrike" kern="1200" baseline="0" dirty="0" smtClean="0">
                <a:solidFill>
                  <a:schemeClr val="tx1"/>
                </a:solidFill>
                <a:latin typeface="+mn-lt"/>
                <a:ea typeface="+mn-ea"/>
                <a:cs typeface="+mn-cs"/>
              </a:rPr>
              <a:t>• Publishing information about the AWS security and control practices in whitepapers and web site content </a:t>
            </a:r>
          </a:p>
          <a:p>
            <a:r>
              <a:rPr lang="en-US" sz="1200" b="0" i="0" u="none" strike="noStrike" kern="1200" baseline="0" dirty="0" smtClean="0">
                <a:solidFill>
                  <a:schemeClr val="tx1"/>
                </a:solidFill>
                <a:latin typeface="+mn-lt"/>
                <a:ea typeface="+mn-ea"/>
                <a:cs typeface="+mn-cs"/>
              </a:rPr>
              <a:t>• Providing certificates, reports, and other documentation directly to AWS customers under NDA (as required) </a:t>
            </a:r>
          </a:p>
        </p:txBody>
      </p:sp>
      <p:sp>
        <p:nvSpPr>
          <p:cNvPr id="4" name="Slide Number Placeholder 3"/>
          <p:cNvSpPr>
            <a:spLocks noGrp="1"/>
          </p:cNvSpPr>
          <p:nvPr>
            <p:ph type="sldNum" sz="quarter" idx="10"/>
          </p:nvPr>
        </p:nvSpPr>
        <p:spPr/>
        <p:txBody>
          <a:bodyPr/>
          <a:lstStyle/>
          <a:p>
            <a:fld id="{2EF9900B-8C03-CA4E-851F-FCC5159C9D2D}" type="slidenum">
              <a:rPr lang="en-US" smtClean="0"/>
              <a:t>63</a:t>
            </a:fld>
            <a:endParaRPr lang="en-US" dirty="0"/>
          </a:p>
        </p:txBody>
      </p:sp>
    </p:spTree>
    <p:extLst>
      <p:ext uri="{BB962C8B-B14F-4D97-AF65-F5344CB8AC3E}">
        <p14:creationId xmlns:p14="http://schemas.microsoft.com/office/powerpoint/2010/main" val="375109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Amazon Web Services provides highly scalable computing infrastructure that enables organizations around the world to requisition compute power, storage, and other on-demand services in the cloud.  These services are available on demand so a customer doesn’t need to think about controlling them or maintaining them.  Customers access the services when they need them and pay for only what they use.  One of the primary benefits of the AWS cloud is that it enables companies of all sizes to focus on the differentiating factors of their business as opposed to the infrastructure required to run it.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38C61F3-25BA-0B4D-8B56-AD965C5CD691}" type="slidenum">
              <a:rPr lang="en-US" smtClean="0">
                <a:solidFill>
                  <a:prstClr val="black"/>
                </a:solidFill>
                <a:latin typeface="Calibri"/>
              </a:rPr>
              <a:pPr/>
              <a:t>64</a:t>
            </a:fld>
            <a:endParaRPr lang="en-US" dirty="0">
              <a:solidFill>
                <a:prstClr val="black"/>
              </a:solidFill>
              <a:latin typeface="Calibri"/>
            </a:endParaRPr>
          </a:p>
        </p:txBody>
      </p:sp>
    </p:spTree>
    <p:extLst>
      <p:ext uri="{BB962C8B-B14F-4D97-AF65-F5344CB8AC3E}">
        <p14:creationId xmlns:p14="http://schemas.microsoft.com/office/powerpoint/2010/main" val="324378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a:noFill/>
          <a:ln/>
        </p:spPr>
        <p:txBody>
          <a:bodyPr/>
          <a:lstStyle/>
          <a:p>
            <a:r>
              <a:rPr lang="en-US" smtClean="0">
                <a:latin typeface="Arial" pitchFamily="34" charset="0"/>
                <a:cs typeface="Arial" pitchFamily="34" charset="0"/>
              </a:rPr>
              <a:t>Gartner, Inc is the world’s leading IT research and advisory company. </a:t>
            </a:r>
          </a:p>
          <a:p>
            <a:r>
              <a:rPr lang="en-US" smtClean="0">
                <a:latin typeface="Arial" pitchFamily="34" charset="0"/>
                <a:cs typeface="Arial" pitchFamily="34" charset="0"/>
              </a:rPr>
              <a:t>http://www.gartner.com/it/page.jsp?id=707508 </a:t>
            </a:r>
          </a:p>
          <a:p>
            <a:r>
              <a:rPr lang="en-US" smtClean="0">
                <a:latin typeface="Arial" pitchFamily="34" charset="0"/>
                <a:cs typeface="Arial" pitchFamily="34" charset="0"/>
              </a:rPr>
              <a:t>IDC is the premier global provider of market intelligence, advisory services, and events for the IT, telecom, and consumer technology markets.</a:t>
            </a:r>
          </a:p>
          <a:p>
            <a:r>
              <a:rPr lang="en-US" smtClean="0">
                <a:latin typeface="Arial" pitchFamily="34" charset="0"/>
                <a:cs typeface="Arial" pitchFamily="34" charset="0"/>
              </a:rPr>
              <a:t>CIO Magazine - provide technology and business leaders with insight and analysis on information technology trends</a:t>
            </a:r>
          </a:p>
        </p:txBody>
      </p:sp>
    </p:spTree>
    <p:extLst>
      <p:ext uri="{BB962C8B-B14F-4D97-AF65-F5344CB8AC3E}">
        <p14:creationId xmlns:p14="http://schemas.microsoft.com/office/powerpoint/2010/main" val="19676419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269A2EF-4D32-44A0-8222-543190F306FD}" type="slidenum">
              <a:rPr lang="en-US" smtClean="0"/>
              <a:pPr/>
              <a:t>65</a:t>
            </a:fld>
            <a:endParaRPr lang="en-US"/>
          </a:p>
        </p:txBody>
      </p:sp>
    </p:spTree>
    <p:extLst>
      <p:ext uri="{BB962C8B-B14F-4D97-AF65-F5344CB8AC3E}">
        <p14:creationId xmlns:p14="http://schemas.microsoft.com/office/powerpoint/2010/main" val="2822823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66</a:t>
            </a:fld>
            <a:endParaRPr lang="en-US" dirty="0"/>
          </a:p>
        </p:txBody>
      </p:sp>
    </p:spTree>
    <p:extLst>
      <p:ext uri="{BB962C8B-B14F-4D97-AF65-F5344CB8AC3E}">
        <p14:creationId xmlns:p14="http://schemas.microsoft.com/office/powerpoint/2010/main" val="478607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6F24280-34F6-46AD-AD08-FCF5033AE540}" type="slidenum">
              <a:rPr lang="en-US" smtClean="0"/>
              <a:pPr/>
              <a:t>70</a:t>
            </a:fld>
            <a:endParaRPr lang="en-US"/>
          </a:p>
        </p:txBody>
      </p:sp>
    </p:spTree>
    <p:extLst>
      <p:ext uri="{BB962C8B-B14F-4D97-AF65-F5344CB8AC3E}">
        <p14:creationId xmlns:p14="http://schemas.microsoft.com/office/powerpoint/2010/main" val="6033996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F292F81-A570-41E7-B48B-BE1157ADC0AD}" type="slidenum">
              <a:rPr lang="en-US" smtClean="0"/>
              <a:pPr>
                <a:defRPr/>
              </a:pPr>
              <a:t>74</a:t>
            </a:fld>
            <a:endParaRPr lang="en-US"/>
          </a:p>
        </p:txBody>
      </p:sp>
    </p:spTree>
    <p:extLst>
      <p:ext uri="{BB962C8B-B14F-4D97-AF65-F5344CB8AC3E}">
        <p14:creationId xmlns:p14="http://schemas.microsoft.com/office/powerpoint/2010/main" val="2590358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xfrm>
            <a:off x="685800" y="4343400"/>
            <a:ext cx="5486400" cy="4116388"/>
          </a:xfrm>
          <a:noFill/>
          <a:ln/>
        </p:spPr>
        <p:txBody>
          <a:bodyPr wrap="none" anchor="ctr"/>
          <a:lstStyle/>
          <a:p>
            <a:endParaRPr lang="en-US" smtClean="0">
              <a:latin typeface="Arial" pitchFamily="34" charset="0"/>
            </a:endParaRPr>
          </a:p>
        </p:txBody>
      </p:sp>
    </p:spTree>
    <p:extLst>
      <p:ext uri="{BB962C8B-B14F-4D97-AF65-F5344CB8AC3E}">
        <p14:creationId xmlns:p14="http://schemas.microsoft.com/office/powerpoint/2010/main" val="1133881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96</a:t>
            </a:fld>
            <a:endParaRPr lang="en-US" dirty="0"/>
          </a:p>
        </p:txBody>
      </p:sp>
    </p:spTree>
    <p:extLst>
      <p:ext uri="{BB962C8B-B14F-4D97-AF65-F5344CB8AC3E}">
        <p14:creationId xmlns:p14="http://schemas.microsoft.com/office/powerpoint/2010/main" val="3170059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97</a:t>
            </a:fld>
            <a:endParaRPr lang="en-US" dirty="0"/>
          </a:p>
        </p:txBody>
      </p:sp>
    </p:spTree>
    <p:extLst>
      <p:ext uri="{BB962C8B-B14F-4D97-AF65-F5344CB8AC3E}">
        <p14:creationId xmlns:p14="http://schemas.microsoft.com/office/powerpoint/2010/main" val="3498129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98</a:t>
            </a:fld>
            <a:endParaRPr lang="en-US" dirty="0"/>
          </a:p>
        </p:txBody>
      </p:sp>
    </p:spTree>
    <p:extLst>
      <p:ext uri="{BB962C8B-B14F-4D97-AF65-F5344CB8AC3E}">
        <p14:creationId xmlns:p14="http://schemas.microsoft.com/office/powerpoint/2010/main" val="603331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99</a:t>
            </a:fld>
            <a:endParaRPr lang="en-US" dirty="0"/>
          </a:p>
        </p:txBody>
      </p:sp>
    </p:spTree>
    <p:extLst>
      <p:ext uri="{BB962C8B-B14F-4D97-AF65-F5344CB8AC3E}">
        <p14:creationId xmlns:p14="http://schemas.microsoft.com/office/powerpoint/2010/main" val="4287328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100</a:t>
            </a:fld>
            <a:endParaRPr lang="en-US" dirty="0"/>
          </a:p>
        </p:txBody>
      </p:sp>
    </p:spTree>
    <p:extLst>
      <p:ext uri="{BB962C8B-B14F-4D97-AF65-F5344CB8AC3E}">
        <p14:creationId xmlns:p14="http://schemas.microsoft.com/office/powerpoint/2010/main" val="2517381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smtClean="0"/>
              <a:t>Virtualization - Multiple virtual computers can time-share a single physical computer!</a:t>
            </a:r>
          </a:p>
          <a:p>
            <a:r>
              <a:rPr lang="en-US" altLang="en-US" i="1" smtClean="0"/>
              <a:t>A </a:t>
            </a:r>
            <a:r>
              <a:rPr lang="en-US" altLang="en-US" b="1" i="1" smtClean="0"/>
              <a:t>hypervisor</a:t>
            </a:r>
            <a:r>
              <a:rPr lang="en-US" altLang="en-US" i="1" smtClean="0"/>
              <a:t>, also called virtual machine monitor (VMM), is a computer software/hardware </a:t>
            </a:r>
            <a:r>
              <a:rPr lang="en-US" altLang="en-US" i="1" smtClean="0">
                <a:hlinkClick r:id="rId3" tooltip="Platform virtualization"/>
              </a:rPr>
              <a:t>platform virtualization</a:t>
            </a:r>
            <a:r>
              <a:rPr lang="en-US" altLang="en-US" i="1" smtClean="0"/>
              <a:t> software that allows multiple </a:t>
            </a:r>
            <a:r>
              <a:rPr lang="en-US" altLang="en-US" i="1" smtClean="0">
                <a:hlinkClick r:id="rId4" tooltip="Operating system"/>
              </a:rPr>
              <a:t>operating systems</a:t>
            </a:r>
            <a:r>
              <a:rPr lang="en-US" altLang="en-US" i="1" smtClean="0"/>
              <a:t> to run on a host computer concurrently.</a:t>
            </a:r>
            <a:r>
              <a:rPr lang="en-US" altLang="en-US" smtClean="0"/>
              <a:t> </a:t>
            </a:r>
          </a:p>
          <a:p>
            <a:endParaRPr lang="en-US" altLang="en-US" i="1" smtClean="0"/>
          </a:p>
          <a:p>
            <a:r>
              <a:rPr lang="en-US" altLang="en-US" i="1" smtClean="0"/>
              <a:t>VMWare , Xen, Microsoft Virtual PC – Common tools</a:t>
            </a:r>
          </a:p>
          <a:p>
            <a:r>
              <a:rPr lang="en-US" altLang="en-US" i="1" smtClean="0"/>
              <a:t>Xen – Open source VM initially developed at Cambridge</a:t>
            </a:r>
          </a:p>
          <a:p>
            <a:endParaRPr lang="en-US" altLang="en-US" i="1" smtClean="0"/>
          </a:p>
          <a:p>
            <a:r>
              <a:rPr lang="en-US" altLang="en-US" i="1" smtClean="0"/>
              <a:t>Allows for resource sharing, more utilization and ease of management.</a:t>
            </a:r>
          </a:p>
          <a:p>
            <a:endParaRPr lang="en-US" altLang="en-US" i="1" smtClean="0"/>
          </a:p>
          <a:p>
            <a:r>
              <a:rPr lang="en-US" altLang="en-US" i="1" smtClean="0"/>
              <a:t>http://csrc.nist.gov/groups/SNS/cloud-computing/cloud-def-v15.doc</a:t>
            </a:r>
          </a:p>
        </p:txBody>
      </p:sp>
    </p:spTree>
    <p:extLst>
      <p:ext uri="{BB962C8B-B14F-4D97-AF65-F5344CB8AC3E}">
        <p14:creationId xmlns:p14="http://schemas.microsoft.com/office/powerpoint/2010/main" val="2116592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101</a:t>
            </a:fld>
            <a:endParaRPr lang="en-US" dirty="0"/>
          </a:p>
        </p:txBody>
      </p:sp>
    </p:spTree>
    <p:extLst>
      <p:ext uri="{BB962C8B-B14F-4D97-AF65-F5344CB8AC3E}">
        <p14:creationId xmlns:p14="http://schemas.microsoft.com/office/powerpoint/2010/main" val="2529860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102</a:t>
            </a:fld>
            <a:endParaRPr lang="en-US" dirty="0"/>
          </a:p>
        </p:txBody>
      </p:sp>
    </p:spTree>
    <p:extLst>
      <p:ext uri="{BB962C8B-B14F-4D97-AF65-F5344CB8AC3E}">
        <p14:creationId xmlns:p14="http://schemas.microsoft.com/office/powerpoint/2010/main" val="37469415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103</a:t>
            </a:fld>
            <a:endParaRPr lang="en-US" dirty="0"/>
          </a:p>
        </p:txBody>
      </p:sp>
    </p:spTree>
    <p:extLst>
      <p:ext uri="{BB962C8B-B14F-4D97-AF65-F5344CB8AC3E}">
        <p14:creationId xmlns:p14="http://schemas.microsoft.com/office/powerpoint/2010/main" val="16615337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104</a:t>
            </a:fld>
            <a:endParaRPr lang="en-US" dirty="0"/>
          </a:p>
        </p:txBody>
      </p:sp>
    </p:spTree>
    <p:extLst>
      <p:ext uri="{BB962C8B-B14F-4D97-AF65-F5344CB8AC3E}">
        <p14:creationId xmlns:p14="http://schemas.microsoft.com/office/powerpoint/2010/main" val="18412248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106</a:t>
            </a:fld>
            <a:endParaRPr lang="en-US" dirty="0"/>
          </a:p>
        </p:txBody>
      </p:sp>
    </p:spTree>
    <p:extLst>
      <p:ext uri="{BB962C8B-B14F-4D97-AF65-F5344CB8AC3E}">
        <p14:creationId xmlns:p14="http://schemas.microsoft.com/office/powerpoint/2010/main" val="2551039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107</a:t>
            </a:fld>
            <a:endParaRPr lang="en-US" dirty="0"/>
          </a:p>
        </p:txBody>
      </p:sp>
    </p:spTree>
    <p:extLst>
      <p:ext uri="{BB962C8B-B14F-4D97-AF65-F5344CB8AC3E}">
        <p14:creationId xmlns:p14="http://schemas.microsoft.com/office/powerpoint/2010/main" val="4210777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108</a:t>
            </a:fld>
            <a:endParaRPr lang="en-US" dirty="0"/>
          </a:p>
        </p:txBody>
      </p:sp>
    </p:spTree>
    <p:extLst>
      <p:ext uri="{BB962C8B-B14F-4D97-AF65-F5344CB8AC3E}">
        <p14:creationId xmlns:p14="http://schemas.microsoft.com/office/powerpoint/2010/main" val="3593825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109</a:t>
            </a:fld>
            <a:endParaRPr lang="en-US" dirty="0"/>
          </a:p>
        </p:txBody>
      </p:sp>
    </p:spTree>
    <p:extLst>
      <p:ext uri="{BB962C8B-B14F-4D97-AF65-F5344CB8AC3E}">
        <p14:creationId xmlns:p14="http://schemas.microsoft.com/office/powerpoint/2010/main" val="1819131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110</a:t>
            </a:fld>
            <a:endParaRPr lang="en-US" dirty="0"/>
          </a:p>
        </p:txBody>
      </p:sp>
    </p:spTree>
    <p:extLst>
      <p:ext uri="{BB962C8B-B14F-4D97-AF65-F5344CB8AC3E}">
        <p14:creationId xmlns:p14="http://schemas.microsoft.com/office/powerpoint/2010/main" val="40113058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111</a:t>
            </a:fld>
            <a:endParaRPr lang="en-US" dirty="0"/>
          </a:p>
        </p:txBody>
      </p:sp>
    </p:spTree>
    <p:extLst>
      <p:ext uri="{BB962C8B-B14F-4D97-AF65-F5344CB8AC3E}">
        <p14:creationId xmlns:p14="http://schemas.microsoft.com/office/powerpoint/2010/main" val="364845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xfrm>
            <a:off x="2413000" y="696913"/>
            <a:ext cx="2165350" cy="1624012"/>
          </a:xfrm>
          <a:ln/>
        </p:spPr>
      </p:sp>
      <p:sp>
        <p:nvSpPr>
          <p:cNvPr id="28675" name="Notes Placeholder 2"/>
          <p:cNvSpPr>
            <a:spLocks noGrp="1"/>
          </p:cNvSpPr>
          <p:nvPr>
            <p:ph type="body" idx="1"/>
          </p:nvPr>
        </p:nvSpPr>
        <p:spPr>
          <a:xfrm>
            <a:off x="700088" y="2754313"/>
            <a:ext cx="5610225" cy="5845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r>
              <a:rPr lang="en-US" altLang="en-US" smtClean="0"/>
              <a:t>Cloud computing is the use of massively scaled offsite IT resources assembled virtually, accessed over the internet, used on demand in real-time or near real-time on a pay per use or subscription basis, where the workloads are shared among multiple customers.  Let us work through this definition for a moment.  </a:t>
            </a:r>
          </a:p>
          <a:p>
            <a:r>
              <a:rPr lang="en-US" altLang="en-US" smtClean="0"/>
              <a:t>Offsite: you don’t own the IT resources, rather someone else has purchased it and you use it when needed.  </a:t>
            </a:r>
          </a:p>
          <a:p>
            <a:endParaRPr lang="en-US" altLang="en-US" smtClean="0"/>
          </a:p>
          <a:p>
            <a:r>
              <a:rPr lang="en-US" altLang="en-US" smtClean="0"/>
              <a:t>Assembled Virtually: virtualization technology allows multiple customer applications to be run on the system or on a machine.  </a:t>
            </a:r>
          </a:p>
          <a:p>
            <a:endParaRPr lang="en-US" altLang="en-US" smtClean="0"/>
          </a:p>
          <a:p>
            <a:r>
              <a:rPr lang="en-US" altLang="en-US" smtClean="0"/>
              <a:t>On demand: the resource can be turned on or off quickly and as needed.  </a:t>
            </a:r>
          </a:p>
          <a:p>
            <a:endParaRPr lang="en-US" altLang="en-US" smtClean="0"/>
          </a:p>
          <a:p>
            <a:r>
              <a:rPr lang="en-US" altLang="en-US" smtClean="0"/>
              <a:t>Pay per use: use as needed, the economic model is Opex and not Capex, pay for what you need, not for unneeded capacity.  </a:t>
            </a:r>
          </a:p>
          <a:p>
            <a:endParaRPr lang="en-US" altLang="en-US" smtClean="0"/>
          </a:p>
          <a:p>
            <a:r>
              <a:rPr lang="en-US" altLang="en-US" smtClean="0"/>
              <a:t>Shared workloads: scale economies exist because of both shared use and also because client traffic may be non-correlated from a time of year usage perspective from other clients.  </a:t>
            </a:r>
          </a:p>
          <a:p>
            <a:endParaRPr lang="en-US" altLang="en-US" smtClean="0"/>
          </a:p>
          <a:p>
            <a:r>
              <a:rPr lang="en-US" altLang="en-US" smtClean="0"/>
              <a:t>Massive Scale: access to extremely large infrastructures that one would be challenging to build as a single entity. </a:t>
            </a:r>
          </a:p>
          <a:p>
            <a:endParaRPr lang="en-US" altLang="en-US" smtClean="0"/>
          </a:p>
          <a:p>
            <a:r>
              <a:rPr lang="en-US" altLang="en-US" smtClean="0"/>
              <a:t>The biggest financial benefit of cloud computing, particularly in these capital-constrained times, is avoiding taking on debt and keeping cash in the company longer. If a project uses a cloud-based service provider, then the CFO avoids writing a big check upfront. Instead, checks are written monthly or quarterly, in alignment with the return of investment.</a:t>
            </a:r>
          </a:p>
          <a:p>
            <a:r>
              <a:rPr lang="en-US" altLang="en-US" smtClean="0"/>
              <a:t>- Forrester Research, Talking To Your CFO About Cloud </a:t>
            </a:r>
          </a:p>
          <a:p>
            <a:endParaRPr lang="en-US" altLang="en-US" smtClean="0"/>
          </a:p>
          <a:p>
            <a:endParaRPr lang="en-US" altLang="en-US" smtClean="0"/>
          </a:p>
        </p:txBody>
      </p:sp>
      <p:sp>
        <p:nvSpPr>
          <p:cNvPr id="28676"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a:spcBef>
                <a:spcPct val="30000"/>
              </a:spcBef>
              <a:defRPr sz="1000">
                <a:solidFill>
                  <a:schemeClr val="tx1"/>
                </a:solidFill>
                <a:latin typeface="Arial" charset="0"/>
                <a:cs typeface="Arial" charset="0"/>
              </a:defRPr>
            </a:lvl1pPr>
            <a:lvl2pPr marL="742950" indent="-285750" algn="l">
              <a:spcBef>
                <a:spcPct val="30000"/>
              </a:spcBef>
              <a:buChar char="•"/>
              <a:defRPr sz="1000">
                <a:solidFill>
                  <a:schemeClr val="tx1"/>
                </a:solidFill>
                <a:latin typeface="Arial" charset="0"/>
                <a:cs typeface="Arial" charset="0"/>
              </a:defRPr>
            </a:lvl2pPr>
            <a:lvl3pPr marL="1143000" indent="-228600" algn="l">
              <a:spcBef>
                <a:spcPct val="30000"/>
              </a:spcBef>
              <a:buChar char="•"/>
              <a:defRPr sz="1000">
                <a:solidFill>
                  <a:schemeClr val="tx1"/>
                </a:solidFill>
                <a:latin typeface="Arial" charset="0"/>
                <a:cs typeface="Arial" charset="0"/>
              </a:defRPr>
            </a:lvl3pPr>
            <a:lvl4pPr marL="1600200" indent="-228600" algn="l">
              <a:spcBef>
                <a:spcPct val="30000"/>
              </a:spcBef>
              <a:defRPr sz="1000">
                <a:solidFill>
                  <a:schemeClr val="tx1"/>
                </a:solidFill>
                <a:latin typeface="Arial" charset="0"/>
                <a:cs typeface="Arial" charset="0"/>
              </a:defRPr>
            </a:lvl4pPr>
            <a:lvl5pPr marL="2057400" indent="-228600" algn="l">
              <a:spcBef>
                <a:spcPct val="30000"/>
              </a:spcBef>
              <a:defRPr sz="1000">
                <a:solidFill>
                  <a:schemeClr val="tx1"/>
                </a:solidFill>
                <a:latin typeface="Arial" charset="0"/>
                <a:cs typeface="Arial" charset="0"/>
              </a:defRPr>
            </a:lvl5pPr>
            <a:lvl6pPr marL="2514600" indent="-228600" eaLnBrk="0" fontAlgn="base" hangingPunct="0">
              <a:spcBef>
                <a:spcPct val="30000"/>
              </a:spcBef>
              <a:spcAft>
                <a:spcPct val="0"/>
              </a:spcAft>
              <a:defRPr sz="1000">
                <a:solidFill>
                  <a:schemeClr val="tx1"/>
                </a:solidFill>
                <a:latin typeface="Arial" charset="0"/>
                <a:cs typeface="Arial" charset="0"/>
              </a:defRPr>
            </a:lvl6pPr>
            <a:lvl7pPr marL="2971800" indent="-228600" eaLnBrk="0" fontAlgn="base" hangingPunct="0">
              <a:spcBef>
                <a:spcPct val="30000"/>
              </a:spcBef>
              <a:spcAft>
                <a:spcPct val="0"/>
              </a:spcAft>
              <a:defRPr sz="1000">
                <a:solidFill>
                  <a:schemeClr val="tx1"/>
                </a:solidFill>
                <a:latin typeface="Arial" charset="0"/>
                <a:cs typeface="Arial" charset="0"/>
              </a:defRPr>
            </a:lvl7pPr>
            <a:lvl8pPr marL="3429000" indent="-228600" eaLnBrk="0" fontAlgn="base" hangingPunct="0">
              <a:spcBef>
                <a:spcPct val="30000"/>
              </a:spcBef>
              <a:spcAft>
                <a:spcPct val="0"/>
              </a:spcAft>
              <a:defRPr sz="1000">
                <a:solidFill>
                  <a:schemeClr val="tx1"/>
                </a:solidFill>
                <a:latin typeface="Arial" charset="0"/>
                <a:cs typeface="Arial" charset="0"/>
              </a:defRPr>
            </a:lvl8pPr>
            <a:lvl9pPr marL="3886200" indent="-228600" eaLnBrk="0" fontAlgn="base" hangingPunct="0">
              <a:spcBef>
                <a:spcPct val="30000"/>
              </a:spcBef>
              <a:spcAft>
                <a:spcPct val="0"/>
              </a:spcAft>
              <a:defRPr sz="1000">
                <a:solidFill>
                  <a:schemeClr val="tx1"/>
                </a:solidFill>
                <a:latin typeface="Arial" charset="0"/>
                <a:cs typeface="Arial" charset="0"/>
              </a:defRPr>
            </a:lvl9pPr>
          </a:lstStyle>
          <a:p>
            <a:pPr algn="r" eaLnBrk="1" hangingPunct="1">
              <a:lnSpc>
                <a:spcPct val="100000"/>
              </a:lnSpc>
              <a:spcBef>
                <a:spcPct val="0"/>
              </a:spcBef>
            </a:pPr>
            <a:fld id="{3B15E4F5-DE40-41E7-9FBC-415C32EFA54A}" type="slidenum">
              <a:rPr lang="en-US" altLang="en-US" sz="1200" u="none">
                <a:ea typeface="ＭＳ Ｐゴシック" pitchFamily="34" charset="-128"/>
              </a:rPr>
              <a:pPr algn="r" eaLnBrk="1" hangingPunct="1">
                <a:lnSpc>
                  <a:spcPct val="100000"/>
                </a:lnSpc>
                <a:spcBef>
                  <a:spcPct val="0"/>
                </a:spcBef>
              </a:pPr>
              <a:t>20</a:t>
            </a:fld>
            <a:endParaRPr lang="en-GB" altLang="en-US" sz="1200" u="none">
              <a:ea typeface="ＭＳ Ｐゴシック" pitchFamily="34" charset="-128"/>
            </a:endParaRPr>
          </a:p>
        </p:txBody>
      </p:sp>
    </p:spTree>
    <p:extLst>
      <p:ext uri="{BB962C8B-B14F-4D97-AF65-F5344CB8AC3E}">
        <p14:creationId xmlns:p14="http://schemas.microsoft.com/office/powerpoint/2010/main" val="20285206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112</a:t>
            </a:fld>
            <a:endParaRPr lang="en-US" dirty="0"/>
          </a:p>
        </p:txBody>
      </p:sp>
    </p:spTree>
    <p:extLst>
      <p:ext uri="{BB962C8B-B14F-4D97-AF65-F5344CB8AC3E}">
        <p14:creationId xmlns:p14="http://schemas.microsoft.com/office/powerpoint/2010/main" val="1618398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113</a:t>
            </a:fld>
            <a:endParaRPr lang="en-US" dirty="0"/>
          </a:p>
        </p:txBody>
      </p:sp>
    </p:spTree>
    <p:extLst>
      <p:ext uri="{BB962C8B-B14F-4D97-AF65-F5344CB8AC3E}">
        <p14:creationId xmlns:p14="http://schemas.microsoft.com/office/powerpoint/2010/main" val="21531470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114</a:t>
            </a:fld>
            <a:endParaRPr lang="en-US" dirty="0"/>
          </a:p>
        </p:txBody>
      </p:sp>
    </p:spTree>
    <p:extLst>
      <p:ext uri="{BB962C8B-B14F-4D97-AF65-F5344CB8AC3E}">
        <p14:creationId xmlns:p14="http://schemas.microsoft.com/office/powerpoint/2010/main" val="285181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115</a:t>
            </a:fld>
            <a:endParaRPr lang="en-US" dirty="0"/>
          </a:p>
        </p:txBody>
      </p:sp>
    </p:spTree>
    <p:extLst>
      <p:ext uri="{BB962C8B-B14F-4D97-AF65-F5344CB8AC3E}">
        <p14:creationId xmlns:p14="http://schemas.microsoft.com/office/powerpoint/2010/main" val="3806351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116</a:t>
            </a:fld>
            <a:endParaRPr lang="en-US" dirty="0"/>
          </a:p>
        </p:txBody>
      </p:sp>
    </p:spTree>
    <p:extLst>
      <p:ext uri="{BB962C8B-B14F-4D97-AF65-F5344CB8AC3E}">
        <p14:creationId xmlns:p14="http://schemas.microsoft.com/office/powerpoint/2010/main" val="1666007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117</a:t>
            </a:fld>
            <a:endParaRPr lang="en-US" dirty="0"/>
          </a:p>
        </p:txBody>
      </p:sp>
    </p:spTree>
    <p:extLst>
      <p:ext uri="{BB962C8B-B14F-4D97-AF65-F5344CB8AC3E}">
        <p14:creationId xmlns:p14="http://schemas.microsoft.com/office/powerpoint/2010/main" val="368705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118</a:t>
            </a:fld>
            <a:endParaRPr lang="en-US" dirty="0"/>
          </a:p>
        </p:txBody>
      </p:sp>
    </p:spTree>
    <p:extLst>
      <p:ext uri="{BB962C8B-B14F-4D97-AF65-F5344CB8AC3E}">
        <p14:creationId xmlns:p14="http://schemas.microsoft.com/office/powerpoint/2010/main" val="10310075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119</a:t>
            </a:fld>
            <a:endParaRPr lang="en-US" dirty="0"/>
          </a:p>
        </p:txBody>
      </p:sp>
    </p:spTree>
    <p:extLst>
      <p:ext uri="{BB962C8B-B14F-4D97-AF65-F5344CB8AC3E}">
        <p14:creationId xmlns:p14="http://schemas.microsoft.com/office/powerpoint/2010/main" val="41654504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120</a:t>
            </a:fld>
            <a:endParaRPr lang="en-US" dirty="0"/>
          </a:p>
        </p:txBody>
      </p:sp>
    </p:spTree>
    <p:extLst>
      <p:ext uri="{BB962C8B-B14F-4D97-AF65-F5344CB8AC3E}">
        <p14:creationId xmlns:p14="http://schemas.microsoft.com/office/powerpoint/2010/main" val="2429651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121</a:t>
            </a:fld>
            <a:endParaRPr lang="en-US" dirty="0"/>
          </a:p>
        </p:txBody>
      </p:sp>
    </p:spTree>
    <p:extLst>
      <p:ext uri="{BB962C8B-B14F-4D97-AF65-F5344CB8AC3E}">
        <p14:creationId xmlns:p14="http://schemas.microsoft.com/office/powerpoint/2010/main" val="197133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xfrm>
            <a:off x="701675" y="4416425"/>
            <a:ext cx="56070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359515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122</a:t>
            </a:fld>
            <a:endParaRPr lang="en-US" dirty="0"/>
          </a:p>
        </p:txBody>
      </p:sp>
    </p:spTree>
    <p:extLst>
      <p:ext uri="{BB962C8B-B14F-4D97-AF65-F5344CB8AC3E}">
        <p14:creationId xmlns:p14="http://schemas.microsoft.com/office/powerpoint/2010/main" val="856299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123</a:t>
            </a:fld>
            <a:endParaRPr lang="en-US" dirty="0"/>
          </a:p>
        </p:txBody>
      </p:sp>
    </p:spTree>
    <p:extLst>
      <p:ext uri="{BB962C8B-B14F-4D97-AF65-F5344CB8AC3E}">
        <p14:creationId xmlns:p14="http://schemas.microsoft.com/office/powerpoint/2010/main" val="20260284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124</a:t>
            </a:fld>
            <a:endParaRPr lang="en-US" dirty="0"/>
          </a:p>
        </p:txBody>
      </p:sp>
    </p:spTree>
    <p:extLst>
      <p:ext uri="{BB962C8B-B14F-4D97-AF65-F5344CB8AC3E}">
        <p14:creationId xmlns:p14="http://schemas.microsoft.com/office/powerpoint/2010/main" val="24367025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125</a:t>
            </a:fld>
            <a:endParaRPr lang="en-US" dirty="0"/>
          </a:p>
        </p:txBody>
      </p:sp>
    </p:spTree>
    <p:extLst>
      <p:ext uri="{BB962C8B-B14F-4D97-AF65-F5344CB8AC3E}">
        <p14:creationId xmlns:p14="http://schemas.microsoft.com/office/powerpoint/2010/main" val="42855982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126</a:t>
            </a:fld>
            <a:endParaRPr lang="en-US" dirty="0"/>
          </a:p>
        </p:txBody>
      </p:sp>
    </p:spTree>
    <p:extLst>
      <p:ext uri="{BB962C8B-B14F-4D97-AF65-F5344CB8AC3E}">
        <p14:creationId xmlns:p14="http://schemas.microsoft.com/office/powerpoint/2010/main" val="1395736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127</a:t>
            </a:fld>
            <a:endParaRPr lang="en-US" dirty="0"/>
          </a:p>
        </p:txBody>
      </p:sp>
    </p:spTree>
    <p:extLst>
      <p:ext uri="{BB962C8B-B14F-4D97-AF65-F5344CB8AC3E}">
        <p14:creationId xmlns:p14="http://schemas.microsoft.com/office/powerpoint/2010/main" val="28736288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128</a:t>
            </a:fld>
            <a:endParaRPr lang="en-US" dirty="0"/>
          </a:p>
        </p:txBody>
      </p:sp>
    </p:spTree>
    <p:extLst>
      <p:ext uri="{BB962C8B-B14F-4D97-AF65-F5344CB8AC3E}">
        <p14:creationId xmlns:p14="http://schemas.microsoft.com/office/powerpoint/2010/main" val="6837826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129</a:t>
            </a:fld>
            <a:endParaRPr lang="en-US" dirty="0"/>
          </a:p>
        </p:txBody>
      </p:sp>
    </p:spTree>
    <p:extLst>
      <p:ext uri="{BB962C8B-B14F-4D97-AF65-F5344CB8AC3E}">
        <p14:creationId xmlns:p14="http://schemas.microsoft.com/office/powerpoint/2010/main" val="14521780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130</a:t>
            </a:fld>
            <a:endParaRPr lang="en-US" dirty="0"/>
          </a:p>
        </p:txBody>
      </p:sp>
    </p:spTree>
    <p:extLst>
      <p:ext uri="{BB962C8B-B14F-4D97-AF65-F5344CB8AC3E}">
        <p14:creationId xmlns:p14="http://schemas.microsoft.com/office/powerpoint/2010/main" val="36864334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131</a:t>
            </a:fld>
            <a:endParaRPr lang="en-US" dirty="0"/>
          </a:p>
        </p:txBody>
      </p:sp>
    </p:spTree>
    <p:extLst>
      <p:ext uri="{BB962C8B-B14F-4D97-AF65-F5344CB8AC3E}">
        <p14:creationId xmlns:p14="http://schemas.microsoft.com/office/powerpoint/2010/main" val="3026886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smtClean="0"/>
              <a:t>Private cloud. </a:t>
            </a:r>
            <a:r>
              <a:rPr lang="en-US" altLang="en-US" smtClean="0"/>
              <a:t>The cloud infrastructure is operated solely for an organization. It may be managed by the organization or a third party and may exist on premise or off premise.</a:t>
            </a:r>
            <a:endParaRPr lang="en-US" altLang="en-US" i="1" smtClean="0"/>
          </a:p>
          <a:p>
            <a:r>
              <a:rPr lang="en-US" altLang="en-US" i="1" smtClean="0"/>
              <a:t>Community cloud.</a:t>
            </a:r>
            <a:r>
              <a:rPr lang="en-US" altLang="en-US" smtClean="0"/>
              <a:t> The cloud infrastructure is shared by several organizations and supports a specific community that has shared concerns (e.g., mission, security requirements, policy, and compliance considerations). It may be managed by the organizations or a third party and may exist on premise or off premise.</a:t>
            </a:r>
            <a:endParaRPr lang="en-US" altLang="en-US" i="1" smtClean="0"/>
          </a:p>
          <a:p>
            <a:r>
              <a:rPr lang="en-US" altLang="en-US" i="1" smtClean="0"/>
              <a:t>Public cloud. </a:t>
            </a:r>
            <a:r>
              <a:rPr lang="en-US" altLang="en-US" smtClean="0"/>
              <a:t>The cloud infrastructure is made available to the general public or a large industry group and is owned by an organization selling cloud services.</a:t>
            </a:r>
            <a:endParaRPr lang="en-US" altLang="en-US" i="1" smtClean="0"/>
          </a:p>
          <a:p>
            <a:r>
              <a:rPr lang="en-US" altLang="en-US" i="1" smtClean="0"/>
              <a:t>Hybrid cloud</a:t>
            </a:r>
            <a:r>
              <a:rPr lang="en-US" altLang="en-US" smtClean="0"/>
              <a:t>. The cloud infrastructure is a composition of two or more clouds (private, community, or public) that remain unique entities but are bound together by standardized or proprietary technology that enables data and application portability (e.g., cloud bursting for load-balancing between clouds).</a:t>
            </a:r>
          </a:p>
        </p:txBody>
      </p:sp>
    </p:spTree>
    <p:extLst>
      <p:ext uri="{BB962C8B-B14F-4D97-AF65-F5344CB8AC3E}">
        <p14:creationId xmlns:p14="http://schemas.microsoft.com/office/powerpoint/2010/main" val="9527448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132</a:t>
            </a:fld>
            <a:endParaRPr lang="en-US" dirty="0"/>
          </a:p>
        </p:txBody>
      </p:sp>
    </p:spTree>
    <p:extLst>
      <p:ext uri="{BB962C8B-B14F-4D97-AF65-F5344CB8AC3E}">
        <p14:creationId xmlns:p14="http://schemas.microsoft.com/office/powerpoint/2010/main" val="30363400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133</a:t>
            </a:fld>
            <a:endParaRPr lang="en-US" dirty="0"/>
          </a:p>
        </p:txBody>
      </p:sp>
    </p:spTree>
    <p:extLst>
      <p:ext uri="{BB962C8B-B14F-4D97-AF65-F5344CB8AC3E}">
        <p14:creationId xmlns:p14="http://schemas.microsoft.com/office/powerpoint/2010/main" val="36924740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134</a:t>
            </a:fld>
            <a:endParaRPr lang="en-US" dirty="0"/>
          </a:p>
        </p:txBody>
      </p:sp>
    </p:spTree>
    <p:extLst>
      <p:ext uri="{BB962C8B-B14F-4D97-AF65-F5344CB8AC3E}">
        <p14:creationId xmlns:p14="http://schemas.microsoft.com/office/powerpoint/2010/main" val="33191225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135</a:t>
            </a:fld>
            <a:endParaRPr lang="en-US" dirty="0"/>
          </a:p>
        </p:txBody>
      </p:sp>
    </p:spTree>
    <p:extLst>
      <p:ext uri="{BB962C8B-B14F-4D97-AF65-F5344CB8AC3E}">
        <p14:creationId xmlns:p14="http://schemas.microsoft.com/office/powerpoint/2010/main" val="12583276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136</a:t>
            </a:fld>
            <a:endParaRPr lang="en-US" dirty="0"/>
          </a:p>
        </p:txBody>
      </p:sp>
    </p:spTree>
    <p:extLst>
      <p:ext uri="{BB962C8B-B14F-4D97-AF65-F5344CB8AC3E}">
        <p14:creationId xmlns:p14="http://schemas.microsoft.com/office/powerpoint/2010/main" val="11372996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137</a:t>
            </a:fld>
            <a:endParaRPr lang="en-US" dirty="0"/>
          </a:p>
        </p:txBody>
      </p:sp>
    </p:spTree>
    <p:extLst>
      <p:ext uri="{BB962C8B-B14F-4D97-AF65-F5344CB8AC3E}">
        <p14:creationId xmlns:p14="http://schemas.microsoft.com/office/powerpoint/2010/main" val="28410765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138</a:t>
            </a:fld>
            <a:endParaRPr lang="en-US" dirty="0"/>
          </a:p>
        </p:txBody>
      </p:sp>
    </p:spTree>
    <p:extLst>
      <p:ext uri="{BB962C8B-B14F-4D97-AF65-F5344CB8AC3E}">
        <p14:creationId xmlns:p14="http://schemas.microsoft.com/office/powerpoint/2010/main" val="16274363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139</a:t>
            </a:fld>
            <a:endParaRPr lang="en-US" dirty="0"/>
          </a:p>
        </p:txBody>
      </p:sp>
    </p:spTree>
    <p:extLst>
      <p:ext uri="{BB962C8B-B14F-4D97-AF65-F5344CB8AC3E}">
        <p14:creationId xmlns:p14="http://schemas.microsoft.com/office/powerpoint/2010/main" val="27533520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140</a:t>
            </a:fld>
            <a:endParaRPr lang="en-US" dirty="0"/>
          </a:p>
        </p:txBody>
      </p:sp>
    </p:spTree>
    <p:extLst>
      <p:ext uri="{BB962C8B-B14F-4D97-AF65-F5344CB8AC3E}">
        <p14:creationId xmlns:p14="http://schemas.microsoft.com/office/powerpoint/2010/main" val="37714142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141</a:t>
            </a:fld>
            <a:endParaRPr lang="en-US" dirty="0"/>
          </a:p>
        </p:txBody>
      </p:sp>
    </p:spTree>
    <p:extLst>
      <p:ext uri="{BB962C8B-B14F-4D97-AF65-F5344CB8AC3E}">
        <p14:creationId xmlns:p14="http://schemas.microsoft.com/office/powerpoint/2010/main" val="1838631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241238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142</a:t>
            </a:fld>
            <a:endParaRPr lang="en-US" dirty="0"/>
          </a:p>
        </p:txBody>
      </p:sp>
    </p:spTree>
    <p:extLst>
      <p:ext uri="{BB962C8B-B14F-4D97-AF65-F5344CB8AC3E}">
        <p14:creationId xmlns:p14="http://schemas.microsoft.com/office/powerpoint/2010/main" val="28388010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143</a:t>
            </a:fld>
            <a:endParaRPr lang="en-US" dirty="0"/>
          </a:p>
        </p:txBody>
      </p:sp>
    </p:spTree>
    <p:extLst>
      <p:ext uri="{BB962C8B-B14F-4D97-AF65-F5344CB8AC3E}">
        <p14:creationId xmlns:p14="http://schemas.microsoft.com/office/powerpoint/2010/main" val="39727536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144</a:t>
            </a:fld>
            <a:endParaRPr lang="en-US" dirty="0"/>
          </a:p>
        </p:txBody>
      </p:sp>
    </p:spTree>
    <p:extLst>
      <p:ext uri="{BB962C8B-B14F-4D97-AF65-F5344CB8AC3E}">
        <p14:creationId xmlns:p14="http://schemas.microsoft.com/office/powerpoint/2010/main" val="41267584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145</a:t>
            </a:fld>
            <a:endParaRPr lang="en-US" dirty="0"/>
          </a:p>
        </p:txBody>
      </p:sp>
    </p:spTree>
    <p:extLst>
      <p:ext uri="{BB962C8B-B14F-4D97-AF65-F5344CB8AC3E}">
        <p14:creationId xmlns:p14="http://schemas.microsoft.com/office/powerpoint/2010/main" val="2320924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146</a:t>
            </a:fld>
            <a:endParaRPr lang="en-US" dirty="0"/>
          </a:p>
        </p:txBody>
      </p:sp>
    </p:spTree>
    <p:extLst>
      <p:ext uri="{BB962C8B-B14F-4D97-AF65-F5344CB8AC3E}">
        <p14:creationId xmlns:p14="http://schemas.microsoft.com/office/powerpoint/2010/main" val="3289388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147</a:t>
            </a:fld>
            <a:endParaRPr lang="en-US" dirty="0"/>
          </a:p>
        </p:txBody>
      </p:sp>
    </p:spTree>
    <p:extLst>
      <p:ext uri="{BB962C8B-B14F-4D97-AF65-F5344CB8AC3E}">
        <p14:creationId xmlns:p14="http://schemas.microsoft.com/office/powerpoint/2010/main" val="29681387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148</a:t>
            </a:fld>
            <a:endParaRPr lang="en-US" dirty="0"/>
          </a:p>
        </p:txBody>
      </p:sp>
    </p:spTree>
    <p:extLst>
      <p:ext uri="{BB962C8B-B14F-4D97-AF65-F5344CB8AC3E}">
        <p14:creationId xmlns:p14="http://schemas.microsoft.com/office/powerpoint/2010/main" val="20843196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149</a:t>
            </a:fld>
            <a:endParaRPr lang="en-US" dirty="0"/>
          </a:p>
        </p:txBody>
      </p:sp>
    </p:spTree>
    <p:extLst>
      <p:ext uri="{BB962C8B-B14F-4D97-AF65-F5344CB8AC3E}">
        <p14:creationId xmlns:p14="http://schemas.microsoft.com/office/powerpoint/2010/main" val="8468996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150</a:t>
            </a:fld>
            <a:endParaRPr lang="en-US" dirty="0"/>
          </a:p>
        </p:txBody>
      </p:sp>
    </p:spTree>
    <p:extLst>
      <p:ext uri="{BB962C8B-B14F-4D97-AF65-F5344CB8AC3E}">
        <p14:creationId xmlns:p14="http://schemas.microsoft.com/office/powerpoint/2010/main" val="31204385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151</a:t>
            </a:fld>
            <a:endParaRPr lang="en-US" dirty="0"/>
          </a:p>
        </p:txBody>
      </p:sp>
    </p:spTree>
    <p:extLst>
      <p:ext uri="{BB962C8B-B14F-4D97-AF65-F5344CB8AC3E}">
        <p14:creationId xmlns:p14="http://schemas.microsoft.com/office/powerpoint/2010/main" val="311510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986294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152</a:t>
            </a:fld>
            <a:endParaRPr lang="en-US" dirty="0"/>
          </a:p>
        </p:txBody>
      </p:sp>
    </p:spTree>
    <p:extLst>
      <p:ext uri="{BB962C8B-B14F-4D97-AF65-F5344CB8AC3E}">
        <p14:creationId xmlns:p14="http://schemas.microsoft.com/office/powerpoint/2010/main" val="30057548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153</a:t>
            </a:fld>
            <a:endParaRPr lang="en-US" dirty="0"/>
          </a:p>
        </p:txBody>
      </p:sp>
    </p:spTree>
    <p:extLst>
      <p:ext uri="{BB962C8B-B14F-4D97-AF65-F5344CB8AC3E}">
        <p14:creationId xmlns:p14="http://schemas.microsoft.com/office/powerpoint/2010/main" val="42800744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154</a:t>
            </a:fld>
            <a:endParaRPr lang="en-US" dirty="0"/>
          </a:p>
        </p:txBody>
      </p:sp>
    </p:spTree>
    <p:extLst>
      <p:ext uri="{BB962C8B-B14F-4D97-AF65-F5344CB8AC3E}">
        <p14:creationId xmlns:p14="http://schemas.microsoft.com/office/powerpoint/2010/main" val="10338759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155</a:t>
            </a:fld>
            <a:endParaRPr lang="en-US" dirty="0"/>
          </a:p>
        </p:txBody>
      </p:sp>
    </p:spTree>
    <p:extLst>
      <p:ext uri="{BB962C8B-B14F-4D97-AF65-F5344CB8AC3E}">
        <p14:creationId xmlns:p14="http://schemas.microsoft.com/office/powerpoint/2010/main" val="35920844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156</a:t>
            </a:fld>
            <a:endParaRPr lang="en-US" dirty="0"/>
          </a:p>
        </p:txBody>
      </p:sp>
    </p:spTree>
    <p:extLst>
      <p:ext uri="{BB962C8B-B14F-4D97-AF65-F5344CB8AC3E}">
        <p14:creationId xmlns:p14="http://schemas.microsoft.com/office/powerpoint/2010/main" val="24391147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157</a:t>
            </a:fld>
            <a:endParaRPr lang="en-US" dirty="0"/>
          </a:p>
        </p:txBody>
      </p:sp>
    </p:spTree>
    <p:extLst>
      <p:ext uri="{BB962C8B-B14F-4D97-AF65-F5344CB8AC3E}">
        <p14:creationId xmlns:p14="http://schemas.microsoft.com/office/powerpoint/2010/main" val="36746576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158</a:t>
            </a:fld>
            <a:endParaRPr lang="en-US" dirty="0"/>
          </a:p>
        </p:txBody>
      </p:sp>
    </p:spTree>
    <p:extLst>
      <p:ext uri="{BB962C8B-B14F-4D97-AF65-F5344CB8AC3E}">
        <p14:creationId xmlns:p14="http://schemas.microsoft.com/office/powerpoint/2010/main" val="40092859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159</a:t>
            </a:fld>
            <a:endParaRPr lang="en-US" dirty="0"/>
          </a:p>
        </p:txBody>
      </p:sp>
    </p:spTree>
    <p:extLst>
      <p:ext uri="{BB962C8B-B14F-4D97-AF65-F5344CB8AC3E}">
        <p14:creationId xmlns:p14="http://schemas.microsoft.com/office/powerpoint/2010/main" val="1437992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399807D-D128-4837-BF84-5EA633F317AE}" type="slidenum">
              <a:rPr lang="en-US" smtClean="0"/>
              <a:pPr/>
              <a:t>160</a:t>
            </a:fld>
            <a:endParaRPr lang="en-US" dirty="0"/>
          </a:p>
        </p:txBody>
      </p:sp>
    </p:spTree>
    <p:extLst>
      <p:ext uri="{BB962C8B-B14F-4D97-AF65-F5344CB8AC3E}">
        <p14:creationId xmlns:p14="http://schemas.microsoft.com/office/powerpoint/2010/main" val="7674014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D11E0424-4A5C-4C9D-BA96-B6A8D2A5D44C}" type="slidenum">
              <a:rPr lang="en-US" smtClean="0"/>
              <a:pPr>
                <a:defRPr/>
              </a:pPr>
              <a:t>162</a:t>
            </a:fld>
            <a:endParaRPr lang="en-US"/>
          </a:p>
        </p:txBody>
      </p:sp>
    </p:spTree>
    <p:extLst>
      <p:ext uri="{BB962C8B-B14F-4D97-AF65-F5344CB8AC3E}">
        <p14:creationId xmlns:p14="http://schemas.microsoft.com/office/powerpoint/2010/main" val="3989657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dirty="0"/>
          </a:p>
        </p:txBody>
      </p:sp>
      <p:sp>
        <p:nvSpPr>
          <p:cNvPr id="9" name="Subtitle 8"/>
          <p:cNvSpPr>
            <a:spLocks noGrp="1"/>
          </p:cNvSpPr>
          <p:nvPr>
            <p:ph type="subTitle" idx="1"/>
          </p:nvPr>
        </p:nvSpPr>
        <p:spPr>
          <a:xfrm>
            <a:off x="2362200" y="6050037"/>
            <a:ext cx="6515100" cy="68580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lgn="ctr"/>
            <a:fld id="{047E157E-8DCB-4F70-A0AF-5EB586A91DD4}" type="datetime1">
              <a:rPr lang="en-US" smtClean="0">
                <a:solidFill>
                  <a:srgbClr val="FFFFFF"/>
                </a:solidFill>
              </a:rPr>
              <a:pPr algn="ctr"/>
              <a:t>7/22/2015</a:t>
            </a:fld>
            <a:endParaRPr lang="en-US" sz="2000" dirty="0">
              <a:solidFill>
                <a:srgbClr val="FFFFFF"/>
              </a:solidFill>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8F82E0A0-C266-4798-8C8F-B9F91E9DA37E}" type="slidenum">
              <a:rPr lang="en-US" smtClean="0">
                <a:solidFill>
                  <a:schemeClr val="tx2"/>
                </a:solidFill>
              </a:rPr>
              <a:pPr/>
              <a:t>‹#›</a:t>
            </a:fld>
            <a:endParaRPr lang="en-US" dirty="0">
              <a:solidFill>
                <a:schemeClr val="tx2"/>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dirty="0"/>
              <a:t>Click to edit Master title style</a:t>
            </a:r>
          </a:p>
        </p:txBody>
      </p:sp>
      <p:sp>
        <p:nvSpPr>
          <p:cNvPr id="3" name="Content Placeholder 2"/>
          <p:cNvSpPr>
            <a:spLocks noGrp="1"/>
          </p:cNvSpPr>
          <p:nvPr>
            <p:ph sz="half" idx="1"/>
          </p:nvPr>
        </p:nvSpPr>
        <p:spPr>
          <a:xfrm>
            <a:off x="685436" y="1491890"/>
            <a:ext cx="7848963" cy="4603987"/>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Tree>
    <p:extLst>
      <p:ext uri="{BB962C8B-B14F-4D97-AF65-F5344CB8AC3E}">
        <p14:creationId xmlns:p14="http://schemas.microsoft.com/office/powerpoint/2010/main" val="194585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4" name="Rectangle 2"/>
          <p:cNvSpPr>
            <a:spLocks noGrp="1"/>
          </p:cNvSpPr>
          <p:nvPr>
            <p:ph type="title" hasCustomPrompt="1"/>
          </p:nvPr>
        </p:nvSpPr>
        <p:spPr/>
        <p:txBody>
          <a:bodyPr/>
          <a:lstStyle/>
          <a:p>
            <a:r>
              <a:rPr lang="en-US" noProof="1" smtClean="0"/>
              <a:t>Click to edit Master title style</a:t>
            </a:r>
            <a:endParaRPr lang="en-US" dirty="0"/>
          </a:p>
        </p:txBody>
      </p:sp>
      <p:sp>
        <p:nvSpPr>
          <p:cNvPr id="12" name="Rectangle 3"/>
          <p:cNvSpPr>
            <a:spLocks noGrp="1"/>
          </p:cNvSpPr>
          <p:nvPr>
            <p:ph type="body" idx="1"/>
          </p:nvPr>
        </p:nvSpPr>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5" name="Rectangle 4"/>
          <p:cNvSpPr>
            <a:spLocks noGrp="1"/>
          </p:cNvSpPr>
          <p:nvPr>
            <p:ph type="dt" sz="half" idx="10"/>
          </p:nvPr>
        </p:nvSpPr>
        <p:spPr/>
        <p:txBody>
          <a:bodyPr/>
          <a:lstStyle/>
          <a:p>
            <a:fld id="{7E41B819-6633-4615-BB07-C55D005E14AD}" type="datetimeFigureOut">
              <a:rPr lang="en-US" smtClean="0"/>
              <a:pPr/>
              <a:t>7/22/2015</a:t>
            </a:fld>
            <a:endParaRPr lang="en-US" dirty="0"/>
          </a:p>
        </p:txBody>
      </p:sp>
      <p:sp>
        <p:nvSpPr>
          <p:cNvPr id="28" name="Rectangle 5"/>
          <p:cNvSpPr>
            <a:spLocks noGrp="1"/>
          </p:cNvSpPr>
          <p:nvPr>
            <p:ph type="ftr" sz="quarter" idx="11"/>
          </p:nvPr>
        </p:nvSpPr>
        <p:spPr/>
        <p:txBody>
          <a:bodyPr/>
          <a:lstStyle/>
          <a:p>
            <a:endParaRPr lang="en-US" dirty="0"/>
          </a:p>
        </p:txBody>
      </p:sp>
      <p:sp>
        <p:nvSpPr>
          <p:cNvPr id="19" name="Rectangle 6"/>
          <p:cNvSpPr>
            <a:spLocks noGrp="1"/>
          </p:cNvSpPr>
          <p:nvPr>
            <p:ph type="sldNum" sz="quarter" idx="12"/>
          </p:nvPr>
        </p:nvSpPr>
        <p:spPr/>
        <p:txBody>
          <a:bodyPr/>
          <a:lstStyle/>
          <a:p>
            <a:fld id="{50935222-B196-4F9B-9AEC-1292459A754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B9A98645-E80F-450A-B756-91DCB9A8A25E}" type="datetime1">
              <a:rPr lang="en-US" smtClean="0"/>
              <a:pPr/>
              <a:t>7/22/2015</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3F7CB7D-F184-43C7-B6FD-03D728E1BBFF}" type="slidenum">
              <a:rPr lang="en-US" smtClean="0">
                <a:solidFill>
                  <a:srgbClr val="FFFFFF"/>
                </a:solidFill>
              </a:rPr>
              <a:pPr/>
              <a:t>‹#›</a:t>
            </a:fld>
            <a:endParaRPr lang="en-US" dirty="0">
              <a:solidFill>
                <a:srgbClr val="FFFFFF"/>
              </a:solidFill>
            </a:endParaRPr>
          </a:p>
        </p:txBody>
      </p:sp>
      <p:sp>
        <p:nvSpPr>
          <p:cNvPr id="8" name="Content Placeholder 7"/>
          <p:cNvSpPr>
            <a:spLocks noGrp="1"/>
          </p:cNvSpPr>
          <p:nvPr>
            <p:ph sz="quarter" idx="13"/>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FADB5D-B7A0-47E3-AD2D-B1A6F8614213}" type="datetime1">
              <a:rPr lang="en-US" smtClean="0"/>
              <a:pPr/>
              <a:t>7/22/2015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968126-03FC-49C0-B9B8-2B561CCC3D90}" type="datetime1">
              <a:rPr lang="en-US" smtClean="0"/>
              <a:pPr/>
              <a:t>7/22/2015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itle and 2 Content">
    <p:spTree>
      <p:nvGrpSpPr>
        <p:cNvPr id="1" name=""/>
        <p:cNvGrpSpPr/>
        <p:nvPr/>
      </p:nvGrpSpPr>
      <p:grpSpPr>
        <a:xfrm>
          <a:off x="0" y="0"/>
          <a:ext cx="0" cy="0"/>
          <a:chOff x="0" y="0"/>
          <a:chExt cx="0" cy="0"/>
        </a:xfrm>
      </p:grpSpPr>
      <p:sp>
        <p:nvSpPr>
          <p:cNvPr id="2" name="Rectangle 2"/>
          <p:cNvSpPr>
            <a:spLocks noGrp="1"/>
          </p:cNvSpPr>
          <p:nvPr>
            <p:ph type="title" hasCustomPrompt="1"/>
          </p:nvPr>
        </p:nvSpPr>
        <p:spPr/>
        <p:txBody>
          <a:bodyPr/>
          <a:lstStyle/>
          <a:p>
            <a:r>
              <a:rPr lang="en-US" noProof="1" smtClean="0"/>
              <a:t>Click to edit Master title style</a:t>
            </a:r>
            <a:endParaRPr lang="en-US" dirty="0"/>
          </a:p>
        </p:txBody>
      </p:sp>
      <p:sp>
        <p:nvSpPr>
          <p:cNvPr id="3" name="Rectangle 3"/>
          <p:cNvSpPr>
            <a:spLocks noGrp="1"/>
          </p:cNvSpPr>
          <p:nvPr>
            <p:ph sz="half" idx="1"/>
          </p:nvPr>
        </p:nvSpPr>
        <p:spPr>
          <a:xfrm>
            <a:off x="457200" y="1600200"/>
            <a:ext cx="40386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4" name="Rectangle 4"/>
          <p:cNvSpPr>
            <a:spLocks noGrp="1"/>
          </p:cNvSpPr>
          <p:nvPr>
            <p:ph sz="half" idx="2"/>
          </p:nvPr>
        </p:nvSpPr>
        <p:spPr>
          <a:xfrm>
            <a:off x="4648200" y="1600200"/>
            <a:ext cx="40386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5" name="Rectangle 5"/>
          <p:cNvSpPr>
            <a:spLocks noGrp="1"/>
          </p:cNvSpPr>
          <p:nvPr>
            <p:ph type="dt" sz="half" idx="10"/>
          </p:nvPr>
        </p:nvSpPr>
        <p:spPr/>
        <p:txBody>
          <a:bodyPr/>
          <a:lstStyle/>
          <a:p>
            <a:fld id="{9FC50183-A4F0-4B5F-923C-1EA91824690E}" type="datetimeFigureOut">
              <a:rPr lang="en-US" smtClean="0"/>
              <a:pPr/>
              <a:t>7/22/2015</a:t>
            </a:fld>
            <a:endParaRPr lang="en-US" dirty="0"/>
          </a:p>
        </p:txBody>
      </p:sp>
      <p:sp>
        <p:nvSpPr>
          <p:cNvPr id="6" name="Rectangle 6"/>
          <p:cNvSpPr>
            <a:spLocks noGrp="1"/>
          </p:cNvSpPr>
          <p:nvPr>
            <p:ph type="ftr" sz="quarter" idx="11"/>
          </p:nvPr>
        </p:nvSpPr>
        <p:spPr/>
        <p:txBody>
          <a:bodyPr/>
          <a:lstStyle/>
          <a:p>
            <a:endParaRPr lang="en-US" dirty="0"/>
          </a:p>
        </p:txBody>
      </p:sp>
      <p:sp>
        <p:nvSpPr>
          <p:cNvPr id="7" name="Rectangle 7"/>
          <p:cNvSpPr>
            <a:spLocks noGrp="1"/>
          </p:cNvSpPr>
          <p:nvPr>
            <p:ph type="sldNum" sz="quarter" idx="12"/>
          </p:nvPr>
        </p:nvSpPr>
        <p:spPr/>
        <p:txBody>
          <a:bodyPr/>
          <a:lstStyle/>
          <a:p>
            <a:fld id="{20FD475A-FCA3-4B41-B368-0F71602C96B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reserve="1">
  <p:cSld name="Title and 2-Column Text">
    <p:spTree>
      <p:nvGrpSpPr>
        <p:cNvPr id="1" name=""/>
        <p:cNvGrpSpPr/>
        <p:nvPr/>
      </p:nvGrpSpPr>
      <p:grpSpPr>
        <a:xfrm>
          <a:off x="0" y="0"/>
          <a:ext cx="0" cy="0"/>
          <a:chOff x="0" y="0"/>
          <a:chExt cx="0" cy="0"/>
        </a:xfrm>
      </p:grpSpPr>
      <p:sp>
        <p:nvSpPr>
          <p:cNvPr id="2" name="Rectangle 2"/>
          <p:cNvSpPr>
            <a:spLocks noGrp="1"/>
          </p:cNvSpPr>
          <p:nvPr>
            <p:ph type="title" hasCustomPrompt="1"/>
          </p:nvPr>
        </p:nvSpPr>
        <p:spPr/>
        <p:txBody>
          <a:bodyPr/>
          <a:lstStyle/>
          <a:p>
            <a:r>
              <a:rPr lang="en-US" noProof="1" smtClean="0"/>
              <a:t>Click to edit Master title style</a:t>
            </a:r>
            <a:endParaRPr lang="en-US" dirty="0"/>
          </a:p>
        </p:txBody>
      </p:sp>
      <p:sp>
        <p:nvSpPr>
          <p:cNvPr id="3" name="Rectangle 3"/>
          <p:cNvSpPr>
            <a:spLocks noGrp="1"/>
          </p:cNvSpPr>
          <p:nvPr>
            <p:ph type="body" sz="half" idx="1"/>
          </p:nvPr>
        </p:nvSpPr>
        <p:spPr>
          <a:xfrm>
            <a:off x="457200" y="1600200"/>
            <a:ext cx="40386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4" name="Rectangle 4"/>
          <p:cNvSpPr>
            <a:spLocks noGrp="1"/>
          </p:cNvSpPr>
          <p:nvPr>
            <p:ph type="body" sz="half" idx="2"/>
          </p:nvPr>
        </p:nvSpPr>
        <p:spPr>
          <a:xfrm>
            <a:off x="4648200" y="1600200"/>
            <a:ext cx="4038600" cy="4525963"/>
          </a:xfrm>
        </p:spPr>
        <p:txBody>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endParaRPr lang="en-US"/>
          </a:p>
        </p:txBody>
      </p:sp>
      <p:sp>
        <p:nvSpPr>
          <p:cNvPr id="5" name="Rectangle 5"/>
          <p:cNvSpPr>
            <a:spLocks noGrp="1"/>
          </p:cNvSpPr>
          <p:nvPr>
            <p:ph type="dt" sz="half" idx="10"/>
          </p:nvPr>
        </p:nvSpPr>
        <p:spPr/>
        <p:txBody>
          <a:bodyPr/>
          <a:lstStyle/>
          <a:p>
            <a:fld id="{9FC50183-A4F0-4B5F-923C-1EA91824690E}" type="datetimeFigureOut">
              <a:rPr lang="en-US" smtClean="0"/>
              <a:pPr/>
              <a:t>7/22/2015</a:t>
            </a:fld>
            <a:endParaRPr lang="en-US" dirty="0"/>
          </a:p>
        </p:txBody>
      </p:sp>
      <p:sp>
        <p:nvSpPr>
          <p:cNvPr id="6" name="Rectangle 6"/>
          <p:cNvSpPr>
            <a:spLocks noGrp="1"/>
          </p:cNvSpPr>
          <p:nvPr>
            <p:ph type="ftr" sz="quarter" idx="11"/>
          </p:nvPr>
        </p:nvSpPr>
        <p:spPr/>
        <p:txBody>
          <a:bodyPr/>
          <a:lstStyle/>
          <a:p>
            <a:endParaRPr lang="en-US" dirty="0"/>
          </a:p>
        </p:txBody>
      </p:sp>
      <p:sp>
        <p:nvSpPr>
          <p:cNvPr id="7" name="Rectangle 7"/>
          <p:cNvSpPr>
            <a:spLocks noGrp="1"/>
          </p:cNvSpPr>
          <p:nvPr>
            <p:ph type="sldNum" sz="quarter" idx="12"/>
          </p:nvPr>
        </p:nvSpPr>
        <p:spPr/>
        <p:txBody>
          <a:bodyPr/>
          <a:lstStyle/>
          <a:p>
            <a:fld id="{20FD475A-FCA3-4B41-B368-0F71602C96B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810103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9321330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lang="en-US" smtClean="0"/>
              <a:t>Click to edit Master title style</a:t>
            </a:r>
            <a:endParaRPr lang="en-US" dirty="0"/>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a:defRPr sz="1400">
                <a:solidFill>
                  <a:schemeClr val="tx2"/>
                </a:solidFill>
              </a:defRPr>
            </a:lvl1pPr>
          </a:lstStyle>
          <a:p>
            <a:fld id="{E4606EA6-EFEA-4C30-9264-4F9291A5780D}" type="datetime1">
              <a:rPr lang="en-US" smtClean="0"/>
              <a:pPr/>
              <a:t>7/22/2015</a:t>
            </a:fld>
            <a:endParaRPr lang="en-US" sz="1400" dirty="0">
              <a:solidFill>
                <a:schemeClr val="tx2"/>
              </a:solidFill>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a:defRPr sz="1400">
                <a:solidFill>
                  <a:schemeClr val="tx2"/>
                </a:solidFill>
              </a:defRPr>
            </a:lvl1pPr>
          </a:lstStyle>
          <a:p>
            <a:pPr algn="r"/>
            <a:endParaRPr lang="en-US" sz="1400" dirty="0">
              <a:solidFill>
                <a:schemeClr val="tx2"/>
              </a:solidFill>
            </a:endParaRPr>
          </a:p>
        </p:txBody>
      </p:sp>
      <p:sp>
        <p:nvSpPr>
          <p:cNvPr id="7" name="Rectangle 6"/>
          <p:cNvSpPr/>
          <p:nvPr/>
        </p:nvSpPr>
        <p:spPr>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a:defRPr sz="1400" b="1">
                <a:solidFill>
                  <a:srgbClr val="FFFFFF"/>
                </a:solidFill>
              </a:defRPr>
            </a:lvl1pPr>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Lst>
  <p:txStyles>
    <p:titleStyle>
      <a:lvl1pPr algn="l" rtl="0" eaLnBrk="1" latinLnBrk="0" hangingPunct="1">
        <a:spcBef>
          <a:spcPct val="0"/>
        </a:spcBef>
        <a:buNone/>
        <a:defRPr sz="4400" kern="1200">
          <a:solidFill>
            <a:schemeClr val="tx2"/>
          </a:solidFill>
          <a:effectLst>
            <a:outerShdw blurRad="50800" dist="38100" dir="2700000" algn="tl" rotWithShape="0">
              <a:prstClr val="black">
                <a:alpha val="40000"/>
              </a:prstClr>
            </a:outerShdw>
          </a:effectLst>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115.jpeg"/><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22.xml"/><Relationship Id="rId7" Type="http://schemas.openxmlformats.org/officeDocument/2006/relationships/hyperlink" Target="http://developer.amazonwebservices.com/connect/kbcategory.jspa?resultOffset=45&amp;categoryID=101" TargetMode="Externa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45.xml"/><Relationship Id="rId5" Type="http://schemas.openxmlformats.org/officeDocument/2006/relationships/slideLayout" Target="../slideLayouts/slideLayout2.xml"/><Relationship Id="rId4" Type="http://schemas.openxmlformats.org/officeDocument/2006/relationships/tags" Target="../tags/tag23.xml"/></Relationships>
</file>

<file path=ppt/slides/_rels/slide108.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hyperlink" Target="http://developer.amazonwebservices.com/connect/entryCreate!default.jspa?categoryID=114&amp;entryTypeID=2" TargetMode="External"/><Relationship Id="rId5" Type="http://schemas.openxmlformats.org/officeDocument/2006/relationships/notesSlide" Target="../notesSlides/notesSlide46.xml"/><Relationship Id="rId4"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1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notesSlide" Target="../notesSlides/notesSlide47.xml"/><Relationship Id="rId5" Type="http://schemas.openxmlformats.org/officeDocument/2006/relationships/slideLayout" Target="../slideLayouts/slideLayout3.xml"/><Relationship Id="rId4" Type="http://schemas.openxmlformats.org/officeDocument/2006/relationships/tags" Target="../tags/tag30.xml"/></Relationships>
</file>

<file path=ppt/slides/_rels/slide11.xml.rels><?xml version="1.0" encoding="UTF-8" standalone="yes"?>
<Relationships xmlns="http://schemas.openxmlformats.org/package/2006/relationships"><Relationship Id="rId8" Type="http://schemas.openxmlformats.org/officeDocument/2006/relationships/hyperlink" Target="http://www.eclipse.org/" TargetMode="External"/><Relationship Id="rId3" Type="http://schemas.openxmlformats.org/officeDocument/2006/relationships/tags" Target="../tags/tag6.xml"/><Relationship Id="rId7" Type="http://schemas.openxmlformats.org/officeDocument/2006/relationships/hyperlink" Target="http://www.rdesktop.org/#download" TargetMode="Externa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www.firefox.com/" TargetMode="External"/><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hyperlink" Target="http://aws-bootcamp.s3.amazonaws.com/bootcamp.zip" TargetMode="External"/></Relationships>
</file>

<file path=ppt/slides/_rels/slide110.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hyperlink" Target="http://aws.amazon.com/ec2/instance-types/" TargetMode="External"/><Relationship Id="rId5" Type="http://schemas.openxmlformats.org/officeDocument/2006/relationships/notesSlide" Target="../notesSlides/notesSlide48.xml"/><Relationship Id="rId4"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118.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49.xml"/><Relationship Id="rId5" Type="http://schemas.openxmlformats.org/officeDocument/2006/relationships/slideLayout" Target="../slideLayouts/slideLayout3.xml"/><Relationship Id="rId4" Type="http://schemas.openxmlformats.org/officeDocument/2006/relationships/tags" Target="../tags/tag3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tags" Target="../tags/tag40.xml"/><Relationship Id="rId7" Type="http://schemas.openxmlformats.org/officeDocument/2006/relationships/notesSlide" Target="../notesSlides/notesSlide51.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6.xml"/><Relationship Id="rId5" Type="http://schemas.openxmlformats.org/officeDocument/2006/relationships/tags" Target="../tags/tag42.xml"/><Relationship Id="rId4" Type="http://schemas.openxmlformats.org/officeDocument/2006/relationships/tags" Target="../tags/tag41.xml"/></Relationships>
</file>

<file path=ppt/slides/_rels/slide114.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notesSlide" Target="../notesSlides/notesSlide52.xml"/><Relationship Id="rId4"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tags" Target="../tags/tag48.xml"/><Relationship Id="rId7" Type="http://schemas.openxmlformats.org/officeDocument/2006/relationships/notesSlide" Target="../notesSlides/notesSlide53.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6.xml"/><Relationship Id="rId5" Type="http://schemas.openxmlformats.org/officeDocument/2006/relationships/tags" Target="../tags/tag50.xml"/><Relationship Id="rId4" Type="http://schemas.openxmlformats.org/officeDocument/2006/relationships/tags" Target="../tags/tag49.xml"/><Relationship Id="rId9" Type="http://schemas.openxmlformats.org/officeDocument/2006/relationships/image" Target="../media/image122.png"/></Relationships>
</file>

<file path=ppt/slides/_rels/slide116.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123.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54.xml"/><Relationship Id="rId5" Type="http://schemas.openxmlformats.org/officeDocument/2006/relationships/slideLayout" Target="../slideLayouts/slideLayout3.xml"/><Relationship Id="rId4" Type="http://schemas.openxmlformats.org/officeDocument/2006/relationships/tags" Target="../tags/tag54.xml"/></Relationships>
</file>

<file path=ppt/slides/_rels/slide117.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12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55.xml"/><Relationship Id="rId5" Type="http://schemas.openxmlformats.org/officeDocument/2006/relationships/slideLayout" Target="../slideLayouts/slideLayout3.xml"/><Relationship Id="rId4" Type="http://schemas.openxmlformats.org/officeDocument/2006/relationships/tags" Target="../tags/tag58.xml"/></Relationships>
</file>

<file path=ppt/slides/_rels/slide118.xml.rels><?xml version="1.0" encoding="UTF-8" standalone="yes"?>
<Relationships xmlns="http://schemas.openxmlformats.org/package/2006/relationships"><Relationship Id="rId8" Type="http://schemas.openxmlformats.org/officeDocument/2006/relationships/notesSlide" Target="../notesSlides/notesSlide56.xml"/><Relationship Id="rId3" Type="http://schemas.openxmlformats.org/officeDocument/2006/relationships/tags" Target="../tags/tag61.xml"/><Relationship Id="rId7" Type="http://schemas.openxmlformats.org/officeDocument/2006/relationships/slideLayout" Target="../slideLayouts/slideLayout6.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127.jpeg"/><Relationship Id="rId5" Type="http://schemas.openxmlformats.org/officeDocument/2006/relationships/tags" Target="../tags/tag63.xml"/><Relationship Id="rId10" Type="http://schemas.openxmlformats.org/officeDocument/2006/relationships/image" Target="../media/image126.png"/><Relationship Id="rId4" Type="http://schemas.openxmlformats.org/officeDocument/2006/relationships/tags" Target="../tags/tag62.xml"/><Relationship Id="rId9" Type="http://schemas.openxmlformats.org/officeDocument/2006/relationships/image" Target="../media/image125.png"/></Relationships>
</file>

<file path=ppt/slides/_rels/slide119.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notesSlide" Target="../notesSlides/notesSlide57.xml"/><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12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70.xml"/><Relationship Id="rId7" Type="http://schemas.openxmlformats.org/officeDocument/2006/relationships/hyperlink" Target="http://aws.amazon.com/ec2/#pricing" TargetMode="Externa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notesSlide" Target="../notesSlides/notesSlide58.xml"/><Relationship Id="rId5" Type="http://schemas.openxmlformats.org/officeDocument/2006/relationships/slideLayout" Target="../slideLayouts/slideLayout3.xml"/><Relationship Id="rId4" Type="http://schemas.openxmlformats.org/officeDocument/2006/relationships/tags" Target="../tags/tag71.xml"/></Relationships>
</file>

<file path=ppt/slides/_rels/slide121.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128.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59.xml"/><Relationship Id="rId5" Type="http://schemas.openxmlformats.org/officeDocument/2006/relationships/slideLayout" Target="../slideLayouts/slideLayout3.xml"/><Relationship Id="rId4" Type="http://schemas.openxmlformats.org/officeDocument/2006/relationships/tags" Target="../tags/tag75.xml"/></Relationships>
</file>

<file path=ppt/slides/_rels/slide122.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29.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60.xml"/><Relationship Id="rId5" Type="http://schemas.openxmlformats.org/officeDocument/2006/relationships/slideLayout" Target="../slideLayouts/slideLayout3.xml"/><Relationship Id="rId4" Type="http://schemas.openxmlformats.org/officeDocument/2006/relationships/tags" Target="../tags/tag79.xml"/></Relationships>
</file>

<file path=ppt/slides/_rels/slide123.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notesSlide" Target="../notesSlides/notesSlide61.xml"/><Relationship Id="rId4"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27.jpe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62.xml"/><Relationship Id="rId5" Type="http://schemas.openxmlformats.org/officeDocument/2006/relationships/slideLayout" Target="../slideLayouts/slideLayout3.xml"/><Relationship Id="rId4" Type="http://schemas.openxmlformats.org/officeDocument/2006/relationships/tags" Target="../tags/tag86.xml"/></Relationships>
</file>

<file path=ppt/slides/_rels/slide125.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notesSlide" Target="../notesSlides/notesSlide63.xml"/><Relationship Id="rId4"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hyperlink" Target="http://169.254.169.254/latest" TargetMode="External"/><Relationship Id="rId5" Type="http://schemas.openxmlformats.org/officeDocument/2006/relationships/notesSlide" Target="../notesSlides/notesSlide64.xml"/><Relationship Id="rId4"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hyperlink" Target="http://docs.amazonwebservices.com/AWSEC2/2008-12-01/DeveloperGuide/instance-types.html" TargetMode="External"/><Relationship Id="rId5" Type="http://schemas.openxmlformats.org/officeDocument/2006/relationships/hyperlink" Target="http://docs.amazonwebservices.com/AWSEC2/2008-12-01/DeveloperGuide/glossary.html#d0e44459" TargetMode="External"/><Relationship Id="rId4" Type="http://schemas.openxmlformats.org/officeDocument/2006/relationships/notesSlide" Target="../notesSlides/notesSlide65.xml"/></Relationships>
</file>

<file path=ppt/slides/_rels/slide128.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130.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notesSlide" Target="../notesSlides/notesSlide66.xml"/><Relationship Id="rId5" Type="http://schemas.openxmlformats.org/officeDocument/2006/relationships/slideLayout" Target="../slideLayouts/slideLayout3.xml"/><Relationship Id="rId4" Type="http://schemas.openxmlformats.org/officeDocument/2006/relationships/tags" Target="../tags/tag98.xml"/></Relationships>
</file>

<file path=ppt/slides/_rels/slide129.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5" Type="http://schemas.openxmlformats.org/officeDocument/2006/relationships/notesSlide" Target="../notesSlides/notesSlide67.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30.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5" Type="http://schemas.openxmlformats.org/officeDocument/2006/relationships/notesSlide" Target="../notesSlides/notesSlide68.xml"/><Relationship Id="rId4"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notesSlide" Target="../notesSlides/notesSlide72.xml"/><Relationship Id="rId4"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hyperlink" Target="https://console.aws.amazon.com/"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png"/></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137.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notesSlide" Target="../notesSlides/notesSlide79.xml"/><Relationship Id="rId4"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5" Type="http://schemas.openxmlformats.org/officeDocument/2006/relationships/notesSlide" Target="../notesSlides/notesSlide87.xml"/><Relationship Id="rId4"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15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notesSlide" Target="../notesSlides/notesSlide91.xml"/><Relationship Id="rId4"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119.xml"/><Relationship Id="rId7" Type="http://schemas.openxmlformats.org/officeDocument/2006/relationships/notesSlide" Target="../notesSlides/notesSlide9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slideLayout" Target="../slideLayouts/slideLayout7.xml"/><Relationship Id="rId5" Type="http://schemas.openxmlformats.org/officeDocument/2006/relationships/tags" Target="../tags/tag121.xml"/><Relationship Id="rId4" Type="http://schemas.openxmlformats.org/officeDocument/2006/relationships/tags" Target="../tags/tag120.xml"/><Relationship Id="rId9" Type="http://schemas.openxmlformats.org/officeDocument/2006/relationships/image" Target="../media/image153.png"/></Relationships>
</file>

<file path=ppt/slides/_rels/slide155.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tags" Target="../tags/tag124.xml"/><Relationship Id="rId7" Type="http://schemas.openxmlformats.org/officeDocument/2006/relationships/notesSlide" Target="../notesSlides/notesSlide93.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Layout" Target="../slideLayouts/slideLayout2.xml"/><Relationship Id="rId5" Type="http://schemas.openxmlformats.org/officeDocument/2006/relationships/tags" Target="../tags/tag126.xml"/><Relationship Id="rId4" Type="http://schemas.openxmlformats.org/officeDocument/2006/relationships/tags" Target="../tags/tag125.xml"/></Relationships>
</file>

<file path=ppt/slides/_rels/slide156.xml.rels><?xml version="1.0" encoding="UTF-8" standalone="yes"?>
<Relationships xmlns="http://schemas.openxmlformats.org/package/2006/relationships"><Relationship Id="rId8" Type="http://schemas.openxmlformats.org/officeDocument/2006/relationships/notesSlide" Target="../notesSlides/notesSlide94.xml"/><Relationship Id="rId3" Type="http://schemas.openxmlformats.org/officeDocument/2006/relationships/tags" Target="../tags/tag129.xml"/><Relationship Id="rId7"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image" Target="../media/image157.png"/><Relationship Id="rId5" Type="http://schemas.openxmlformats.org/officeDocument/2006/relationships/tags" Target="../tags/tag131.xml"/><Relationship Id="rId10" Type="http://schemas.openxmlformats.org/officeDocument/2006/relationships/image" Target="../media/image156.png"/><Relationship Id="rId4" Type="http://schemas.openxmlformats.org/officeDocument/2006/relationships/tags" Target="../tags/tag130.xml"/><Relationship Id="rId9" Type="http://schemas.openxmlformats.org/officeDocument/2006/relationships/image" Target="../media/image155.png"/></Relationships>
</file>

<file path=ppt/slides/_rels/slide157.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notesSlide" Target="../notesSlides/notesSlide95.xml"/><Relationship Id="rId4"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notesSlide" Target="../notesSlides/notesSlide96.xml"/><Relationship Id="rId4"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notesSlide" Target="../notesSlides/notesSlide97.xml"/><Relationship Id="rId4"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notesSlide" Target="../notesSlides/notesSlide98.xml"/><Relationship Id="rId4"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99.xml"/><Relationship Id="rId5" Type="http://schemas.openxmlformats.org/officeDocument/2006/relationships/slideLayout" Target="../slideLayouts/slideLayout3.xml"/><Relationship Id="rId4" Type="http://schemas.openxmlformats.org/officeDocument/2006/relationships/tags" Target="../tags/tag148.xml"/></Relationships>
</file>

<file path=ppt/slides/_rels/slide16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groups.google.com/group/ec2ubuntu/web/raid-0-on-ec2-ebs-volumes-elastic-block-store-using-mdadm?pli=1" TargetMode="External"/><Relationship Id="rId1" Type="http://schemas.openxmlformats.org/officeDocument/2006/relationships/slideLayout" Target="../slideLayouts/slideLayout10.xml"/></Relationships>
</file>

<file path=ppt/slides/_rels/slide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8" Type="http://schemas.openxmlformats.org/officeDocument/2006/relationships/hyperlink" Target="http://aws.amazon.com/publicdatasets/" TargetMode="External"/><Relationship Id="rId3" Type="http://schemas.openxmlformats.org/officeDocument/2006/relationships/tags" Target="../tags/tag151.xml"/><Relationship Id="rId7" Type="http://schemas.openxmlformats.org/officeDocument/2006/relationships/hyperlink" Target="http://calculator.s3.amazonaws.com/calc5.html" TargetMode="Externa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notesSlide" Target="../notesSlides/notesSlide110.xml"/><Relationship Id="rId5" Type="http://schemas.openxmlformats.org/officeDocument/2006/relationships/slideLayout" Target="../slideLayouts/slideLayout2.xml"/><Relationship Id="rId10" Type="http://schemas.openxmlformats.org/officeDocument/2006/relationships/image" Target="../media/image154.jpeg"/><Relationship Id="rId4" Type="http://schemas.openxmlformats.org/officeDocument/2006/relationships/tags" Target="../tags/tag152.xml"/><Relationship Id="rId9" Type="http://schemas.openxmlformats.org/officeDocument/2006/relationships/hyperlink" Target="http://status.aws.amazon.com/" TargetMode="External"/></Relationships>
</file>

<file path=ppt/slides/_rels/slide184.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notesSlide" Target="../notesSlides/notesSlide111.xml"/><Relationship Id="rId4"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tags" Target="../tags/tag158.xml"/><Relationship Id="rId7" Type="http://schemas.openxmlformats.org/officeDocument/2006/relationships/image" Target="../media/image174.jpe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112.xml"/><Relationship Id="rId5" Type="http://schemas.openxmlformats.org/officeDocument/2006/relationships/slideLayout" Target="../slideLayouts/slideLayout3.xml"/><Relationship Id="rId4" Type="http://schemas.openxmlformats.org/officeDocument/2006/relationships/tags" Target="../tags/tag159.xml"/></Relationships>
</file>

<file path=ppt/slides/_rels/slide186.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notesSlide" Target="../notesSlides/notesSlide113.xml"/><Relationship Id="rId4"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hyperlink" Target="http://docs.amazonwebservices.com/AWSEC2/2008-12-01/DeveloperGuide/ami-via-loopback.html" TargetMode="External"/><Relationship Id="rId5" Type="http://schemas.openxmlformats.org/officeDocument/2006/relationships/notesSlide" Target="../notesSlides/notesSlide114.xml"/><Relationship Id="rId4"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tags" Target="../tags/tag168.xml"/><Relationship Id="rId7" Type="http://schemas.openxmlformats.org/officeDocument/2006/relationships/hyperlink" Target="https://s3.amazonaws.com/ec2-downloads/ec2-ami-tools.zip" TargetMode="Externa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hyperlink" Target="https://s3.amazonaws.com/ec2-downloads/ec2-ami-tools.noarch.rpm" TargetMode="External"/><Relationship Id="rId5" Type="http://schemas.openxmlformats.org/officeDocument/2006/relationships/notesSlide" Target="../notesSlides/notesSlide115.xml"/><Relationship Id="rId4"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notesSlide" Target="../notesSlides/notesSlide116.xml"/><Relationship Id="rId4"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notesSlide" Target="../notesSlides/notesSlide117.xml"/><Relationship Id="rId4"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notesSlide" Target="../notesSlides/notesSlide118.xml"/><Relationship Id="rId4"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aws.amazon.com/s3" TargetMode="External"/><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hyperlink" Target="https://jbarr-shared.s3.amazonaws.com/hainan_air_airbus.jpg"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hyperlink" Target="https://jbarr-shared.s3.amazonaws.com/hainan_air_airbus.jpg" TargetMode="Externa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aws.amazon.com/" TargetMode="Externa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178.png"/></Relationships>
</file>

<file path=ppt/slides/_rels/slide2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20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8" Type="http://schemas.openxmlformats.org/officeDocument/2006/relationships/hyperlink" Target="http://developer.amazonwebservices.com/connect/kbcategory.jspa?categoryID=66" TargetMode="External"/><Relationship Id="rId3" Type="http://schemas.openxmlformats.org/officeDocument/2006/relationships/hyperlink" Target="http://s3sync.net/wiki" TargetMode="External"/><Relationship Id="rId7" Type="http://schemas.openxmlformats.org/officeDocument/2006/relationships/hyperlink" Target="http://www.maluke.com/software/s3-backup" TargetMode="External"/><Relationship Id="rId2" Type="http://schemas.openxmlformats.org/officeDocument/2006/relationships/hyperlink" Target="http://developer.amazonwebservices.com/connect/kbcategory.jspa?categoryID=47" TargetMode="External"/><Relationship Id="rId1" Type="http://schemas.openxmlformats.org/officeDocument/2006/relationships/slideLayout" Target="../slideLayouts/slideLayout3.xml"/><Relationship Id="rId6" Type="http://schemas.openxmlformats.org/officeDocument/2006/relationships/hyperlink" Target="http://www.zmanda.com/" TargetMode="External"/><Relationship Id="rId5" Type="http://schemas.openxmlformats.org/officeDocument/2006/relationships/hyperlink" Target="http://www.jungledisk.com/" TargetMode="External"/><Relationship Id="rId4" Type="http://schemas.openxmlformats.org/officeDocument/2006/relationships/hyperlink" Target="http://www.awszone.com/" TargetMode="External"/><Relationship Id="rId9" Type="http://schemas.openxmlformats.org/officeDocument/2006/relationships/image" Target="../media/image96.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tags" Target="../tags/tag180.xml"/><Relationship Id="rId7" Type="http://schemas.openxmlformats.org/officeDocument/2006/relationships/image" Target="../media/image115.jpe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notesSlide" Target="../notesSlides/notesSlide124.xml"/><Relationship Id="rId5" Type="http://schemas.openxmlformats.org/officeDocument/2006/relationships/slideLayout" Target="../slideLayouts/slideLayout3.xml"/><Relationship Id="rId4" Type="http://schemas.openxmlformats.org/officeDocument/2006/relationships/tags" Target="../tags/tag181.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hyperlink" Target="http://www.allthingsdistributed.com/2007/12/eventually_consistent.html" TargetMode="External"/><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hyperlink" Target="http://aws-bootcamp.s3.amazonaws.com/bootcamp.zip" TargetMode="External"/><Relationship Id="rId2" Type="http://schemas.openxmlformats.org/officeDocument/2006/relationships/notesSlide" Target="../notesSlides/notesSlide135.xml"/><Relationship Id="rId1" Type="http://schemas.openxmlformats.org/officeDocument/2006/relationships/slideLayout" Target="../slideLayouts/slideLayout3.xml"/><Relationship Id="rId4" Type="http://schemas.openxmlformats.org/officeDocument/2006/relationships/image" Target="../media/image185.png"/></Relationships>
</file>

<file path=ppt/slides/_rels/slide22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hyperlink" Target="http://www.guidgenerator.com/" TargetMode="External"/><Relationship Id="rId2" Type="http://schemas.openxmlformats.org/officeDocument/2006/relationships/notesSlide" Target="../notesSlides/notesSlide151.xml"/><Relationship Id="rId1" Type="http://schemas.openxmlformats.org/officeDocument/2006/relationships/slideLayout" Target="../slideLayouts/slideLayout6.xml"/><Relationship Id="rId4" Type="http://schemas.openxmlformats.org/officeDocument/2006/relationships/image" Target="../media/image200.png"/></Relationships>
</file>

<file path=ppt/slides/_rels/slide24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24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www.yougetsignal.com/tools/visual-tracert/" TargetMode="External"/><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215.png"/></Relationships>
</file>

<file path=ppt/slides/_rels/slide25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www.yougetsignal.com/tools/visual-tracert/" TargetMode="External"/><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219.png"/></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hyperlink" Target="http://aws.amazon.com/cloudfront/#pricing" TargetMode="External"/><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20.png"/><Relationship Id="rId7" Type="http://schemas.openxmlformats.org/officeDocument/2006/relationships/image" Target="../media/image224.png"/><Relationship Id="rId2" Type="http://schemas.openxmlformats.org/officeDocument/2006/relationships/notesSlide" Target="../notesSlides/notesSlide171.xml"/><Relationship Id="rId1" Type="http://schemas.openxmlformats.org/officeDocument/2006/relationships/slideLayout" Target="../slideLayouts/slideLayout3.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262.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5" Type="http://schemas.openxmlformats.org/officeDocument/2006/relationships/notesSlide" Target="../notesSlides/notesSlide172.xml"/><Relationship Id="rId4"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notesSlide" Target="../notesSlides/notesSlide173.xml"/><Relationship Id="rId4"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tags" Target="../tags/tag190.xml"/><Relationship Id="rId7" Type="http://schemas.openxmlformats.org/officeDocument/2006/relationships/notesSlide" Target="../notesSlides/notesSlide174.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slideLayout" Target="../slideLayouts/slideLayout6.xml"/><Relationship Id="rId5" Type="http://schemas.openxmlformats.org/officeDocument/2006/relationships/tags" Target="../tags/tag192.xml"/><Relationship Id="rId4" Type="http://schemas.openxmlformats.org/officeDocument/2006/relationships/tags" Target="../tags/tag191.xml"/></Relationships>
</file>

<file path=ppt/slides/_rels/slide265.xml.rels><?xml version="1.0" encoding="UTF-8" standalone="yes"?>
<Relationships xmlns="http://schemas.openxmlformats.org/package/2006/relationships"><Relationship Id="rId3" Type="http://schemas.openxmlformats.org/officeDocument/2006/relationships/tags" Target="../tags/tag195.xml"/><Relationship Id="rId7" Type="http://schemas.openxmlformats.org/officeDocument/2006/relationships/image" Target="../media/image227.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notesSlide" Target="../notesSlides/notesSlide175.xml"/><Relationship Id="rId5" Type="http://schemas.openxmlformats.org/officeDocument/2006/relationships/slideLayout" Target="../slideLayouts/slideLayout6.xml"/><Relationship Id="rId4" Type="http://schemas.openxmlformats.org/officeDocument/2006/relationships/tags" Target="../tags/tag196.xml"/></Relationships>
</file>

<file path=ppt/slides/_rels/slide266.xml.rels><?xml version="1.0" encoding="UTF-8" standalone="yes"?>
<Relationships xmlns="http://schemas.openxmlformats.org/package/2006/relationships"><Relationship Id="rId3" Type="http://schemas.openxmlformats.org/officeDocument/2006/relationships/tags" Target="../tags/tag199.xml"/><Relationship Id="rId7" Type="http://schemas.openxmlformats.org/officeDocument/2006/relationships/image" Target="../media/image228.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notesSlide" Target="../notesSlides/notesSlide176.xml"/><Relationship Id="rId5" Type="http://schemas.openxmlformats.org/officeDocument/2006/relationships/slideLayout" Target="../slideLayouts/slideLayout6.xml"/><Relationship Id="rId4" Type="http://schemas.openxmlformats.org/officeDocument/2006/relationships/tags" Target="../tags/tag200.xml"/></Relationships>
</file>

<file path=ppt/slides/_rels/slide267.xml.rels><?xml version="1.0" encoding="UTF-8" standalone="yes"?>
<Relationships xmlns="http://schemas.openxmlformats.org/package/2006/relationships"><Relationship Id="rId3" Type="http://schemas.openxmlformats.org/officeDocument/2006/relationships/tags" Target="../tags/tag203.xml"/><Relationship Id="rId7" Type="http://schemas.openxmlformats.org/officeDocument/2006/relationships/image" Target="../media/image229.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notesSlide" Target="../notesSlides/notesSlide177.xml"/><Relationship Id="rId5" Type="http://schemas.openxmlformats.org/officeDocument/2006/relationships/slideLayout" Target="../slideLayouts/slideLayout6.xml"/><Relationship Id="rId4" Type="http://schemas.openxmlformats.org/officeDocument/2006/relationships/tags" Target="../tags/tag204.xml"/></Relationships>
</file>

<file path=ppt/slides/_rels/slide268.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image" Target="../media/image157.png"/><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image" Target="../media/image156.png"/><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image" Target="../media/image155.png"/><Relationship Id="rId5" Type="http://schemas.openxmlformats.org/officeDocument/2006/relationships/tags" Target="../tags/tag209.xml"/><Relationship Id="rId10" Type="http://schemas.openxmlformats.org/officeDocument/2006/relationships/notesSlide" Target="../notesSlides/notesSlide178.xml"/><Relationship Id="rId4" Type="http://schemas.openxmlformats.org/officeDocument/2006/relationships/tags" Target="../tags/tag208.xml"/><Relationship Id="rId9"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5" Type="http://schemas.openxmlformats.org/officeDocument/2006/relationships/notesSlide" Target="../notesSlides/notesSlide179.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hyperlink" Target="http://www.google.com/imgres?imgurl=http://navigationuncharted.files.wordpress.com/2008/05/google20logo.jpg&amp;imgrefurl=http://navigationuncharted.wordpress.com/2008/05/02/google-platform-part-1/&amp;h=478&amp;w=1197&amp;sz=203&amp;tbnid=ylwf-XkJVe0J::&amp;tbnh=60&amp;tbnw=150&amp;prev=/images?q=google+logo&amp;sa=X&amp;oi=image_result&amp;resnum=2&amp;ct=image&amp;cd=1" TargetMode="External"/><Relationship Id="rId18" Type="http://schemas.openxmlformats.org/officeDocument/2006/relationships/image" Target="../media/image35.png"/><Relationship Id="rId26" Type="http://schemas.openxmlformats.org/officeDocument/2006/relationships/hyperlink" Target="http://www.vmware.com/" TargetMode="External"/><Relationship Id="rId3" Type="http://schemas.openxmlformats.org/officeDocument/2006/relationships/image" Target="../media/image24.jpeg"/><Relationship Id="rId21" Type="http://schemas.openxmlformats.org/officeDocument/2006/relationships/image" Target="../media/image37.jpeg"/><Relationship Id="rId7" Type="http://schemas.openxmlformats.org/officeDocument/2006/relationships/hyperlink" Target="http://www.workday.com/index.php" TargetMode="External"/><Relationship Id="rId12" Type="http://schemas.openxmlformats.org/officeDocument/2006/relationships/image" Target="../media/image32.png"/><Relationship Id="rId17" Type="http://schemas.openxmlformats.org/officeDocument/2006/relationships/hyperlink" Target="http://en.wikipedia.org/wiki/Image:Google_App_Engine_Logo.gif" TargetMode="External"/><Relationship Id="rId25" Type="http://schemas.openxmlformats.org/officeDocument/2006/relationships/image" Target="../media/image40.png"/><Relationship Id="rId2" Type="http://schemas.openxmlformats.org/officeDocument/2006/relationships/image" Target="../media/image23.png"/><Relationship Id="rId16" Type="http://schemas.openxmlformats.org/officeDocument/2006/relationships/image" Target="../media/image34.jpeg"/><Relationship Id="rId20" Type="http://schemas.openxmlformats.org/officeDocument/2006/relationships/hyperlink" Target="http://wiki.apexdevnet.com/index.php/Image:Force_ide_banner.jpg" TargetMode="External"/><Relationship Id="rId29" Type="http://schemas.openxmlformats.org/officeDocument/2006/relationships/hyperlink" Target="http://images.google.com/imgres?imgurl=http://www.agentgroup.unimore.it/pppj08/images/sun_logo.png&amp;imgrefurl=http://www.agentgroup.unimore.it/pppj08/sponsors.html&amp;usg=__0msBP7OqzytyvYUd_Xa3nQ-MvwU=&amp;h=357&amp;w=800&amp;sz=48&amp;hl=en&amp;start=1&amp;sig2=ykyYg55gxuUqsyvU6HMZ2g&amp;um=1&amp;tbnid=N3lBhCGruhrsTM:&amp;tbnh=64&amp;tbnw=143&amp;prev=/images?q=sun+microsystems&amp;hl=en&amp;rls=com.microsoft:en-us&amp;sa=N&amp;um=1&amp;ei=obDKSaObAor0sAPzj4G9Bg" TargetMode="External"/><Relationship Id="rId1" Type="http://schemas.openxmlformats.org/officeDocument/2006/relationships/slideLayout" Target="../slideLayouts/slideLayout3.xml"/><Relationship Id="rId6" Type="http://schemas.openxmlformats.org/officeDocument/2006/relationships/image" Target="../media/image27.png"/><Relationship Id="rId11" Type="http://schemas.openxmlformats.org/officeDocument/2006/relationships/image" Target="../media/image31.png"/><Relationship Id="rId24" Type="http://schemas.openxmlformats.org/officeDocument/2006/relationships/image" Target="../media/image39.png"/><Relationship Id="rId5" Type="http://schemas.openxmlformats.org/officeDocument/2006/relationships/image" Target="../media/image26.png"/><Relationship Id="rId15" Type="http://schemas.openxmlformats.org/officeDocument/2006/relationships/hyperlink" Target="http://www.google.com/imgres?imgurl=http://www.x19spares.co.uk/images/800px-EBay_Logo_svg.png&amp;imgrefurl=http://www.x19spares.co.uk/&amp;h=333&amp;w=800&amp;sz=22&amp;tbnid=5fKqyPgMVSUJ::&amp;tbnh=60&amp;tbnw=143&amp;prev=/images?q=ebay+logo&amp;sa=X&amp;oi=image_result&amp;resnum=1&amp;ct=image&amp;cd=1" TargetMode="External"/><Relationship Id="rId23" Type="http://schemas.openxmlformats.org/officeDocument/2006/relationships/image" Target="../media/image38.png"/><Relationship Id="rId28" Type="http://schemas.openxmlformats.org/officeDocument/2006/relationships/image" Target="../media/image42.jpeg"/><Relationship Id="rId10" Type="http://schemas.openxmlformats.org/officeDocument/2006/relationships/image" Target="../media/image30.png"/><Relationship Id="rId19" Type="http://schemas.openxmlformats.org/officeDocument/2006/relationships/image" Target="../media/image36.jpe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3.jpeg"/><Relationship Id="rId22" Type="http://schemas.openxmlformats.org/officeDocument/2006/relationships/hyperlink" Target="http://www.microsoft.com/" TargetMode="External"/><Relationship Id="rId27" Type="http://schemas.openxmlformats.org/officeDocument/2006/relationships/image" Target="../media/image41.jpeg"/><Relationship Id="rId30" Type="http://schemas.openxmlformats.org/officeDocument/2006/relationships/image" Target="../media/image43.jpeg"/></Relationships>
</file>

<file path=ppt/slides/_rels/slide270.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tags" Target="../tags/tag218.xml"/><Relationship Id="rId7" Type="http://schemas.openxmlformats.org/officeDocument/2006/relationships/notesSlide" Target="../notesSlides/notesSlide180.xml"/><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slideLayout" Target="../slideLayouts/slideLayout6.xml"/><Relationship Id="rId5" Type="http://schemas.openxmlformats.org/officeDocument/2006/relationships/tags" Target="../tags/tag220.xml"/><Relationship Id="rId4" Type="http://schemas.openxmlformats.org/officeDocument/2006/relationships/tags" Target="../tags/tag219.xml"/></Relationships>
</file>

<file path=ppt/slides/_rels/slide271.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notesSlide" Target="../notesSlides/notesSlide181.xml"/><Relationship Id="rId5" Type="http://schemas.openxmlformats.org/officeDocument/2006/relationships/slideLayout" Target="../slideLayouts/slideLayout6.xml"/><Relationship Id="rId4" Type="http://schemas.openxmlformats.org/officeDocument/2006/relationships/tags" Target="../tags/tag224.xml"/></Relationships>
</file>

<file path=ppt/slides/_rels/slide272.xml.rels><?xml version="1.0" encoding="UTF-8" standalone="yes"?>
<Relationships xmlns="http://schemas.openxmlformats.org/package/2006/relationships"><Relationship Id="rId8" Type="http://schemas.openxmlformats.org/officeDocument/2006/relationships/notesSlide" Target="../notesSlides/notesSlide182.xml"/><Relationship Id="rId3" Type="http://schemas.openxmlformats.org/officeDocument/2006/relationships/tags" Target="../tags/tag227.xml"/><Relationship Id="rId7" Type="http://schemas.openxmlformats.org/officeDocument/2006/relationships/slideLayout" Target="../slideLayouts/slideLayout6.xm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tags" Target="../tags/tag230.xml"/><Relationship Id="rId5" Type="http://schemas.openxmlformats.org/officeDocument/2006/relationships/tags" Target="../tags/tag229.xml"/><Relationship Id="rId10" Type="http://schemas.openxmlformats.org/officeDocument/2006/relationships/hyperlink" Target="https://cloudfront.amazonaws.com/doc/2008-06-30/AmazonCloudFrontCommon.xsd" TargetMode="External"/><Relationship Id="rId4" Type="http://schemas.openxmlformats.org/officeDocument/2006/relationships/tags" Target="../tags/tag228.xml"/><Relationship Id="rId9" Type="http://schemas.openxmlformats.org/officeDocument/2006/relationships/hyperlink" Target="http://en.wikipedia.org/wiki/Representational_State_Transfer" TargetMode="External"/></Relationships>
</file>

<file path=ppt/slides/_rels/slide273.xml.rels><?xml version="1.0" encoding="UTF-8" standalone="yes"?>
<Relationships xmlns="http://schemas.openxmlformats.org/package/2006/relationships"><Relationship Id="rId3" Type="http://schemas.openxmlformats.org/officeDocument/2006/relationships/tags" Target="../tags/tag233.xml"/><Relationship Id="rId7" Type="http://schemas.openxmlformats.org/officeDocument/2006/relationships/hyperlink" Target="http://developer.amazonwebservices.com/connect/entry.jspa?externalID=1424" TargetMode="External"/><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notesSlide" Target="../notesSlides/notesSlide183.xml"/><Relationship Id="rId5" Type="http://schemas.openxmlformats.org/officeDocument/2006/relationships/slideLayout" Target="../slideLayouts/slideLayout6.xml"/><Relationship Id="rId4" Type="http://schemas.openxmlformats.org/officeDocument/2006/relationships/tags" Target="../tags/tag234.xml"/></Relationships>
</file>

<file path=ppt/slides/_rels/slide274.xml.rels><?xml version="1.0" encoding="UTF-8" standalone="yes"?>
<Relationships xmlns="http://schemas.openxmlformats.org/package/2006/relationships"><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notesSlide" Target="../notesSlides/notesSlide184.xml"/><Relationship Id="rId4"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3" Type="http://schemas.openxmlformats.org/officeDocument/2006/relationships/hyperlink" Target="http://aws.amazon.com/sqs" TargetMode="External"/><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www.rackspace.com/index.php" TargetMode="External"/><Relationship Id="rId13" Type="http://schemas.openxmlformats.org/officeDocument/2006/relationships/image" Target="../media/image46.png"/><Relationship Id="rId3" Type="http://schemas.openxmlformats.org/officeDocument/2006/relationships/hyperlink" Target="http://www.microsoft.com/azure/default.mspx" TargetMode="External"/><Relationship Id="rId7" Type="http://schemas.openxmlformats.org/officeDocument/2006/relationships/hyperlink" Target="http://www.joyent.com/" TargetMode="External"/><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9.xml"/><Relationship Id="rId16"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hyperlink" Target="http://www.gogrid.com/" TargetMode="External"/><Relationship Id="rId11" Type="http://schemas.openxmlformats.org/officeDocument/2006/relationships/hyperlink" Target="http://www.gogrid.com/index.php" TargetMode="External"/><Relationship Id="rId5" Type="http://schemas.openxmlformats.org/officeDocument/2006/relationships/hyperlink" Target="http://www.ibm.com/ibm/cloud/" TargetMode="External"/><Relationship Id="rId15" Type="http://schemas.openxmlformats.org/officeDocument/2006/relationships/image" Target="../media/image48.jpeg"/><Relationship Id="rId10" Type="http://schemas.openxmlformats.org/officeDocument/2006/relationships/image" Target="../media/image44.png"/><Relationship Id="rId4" Type="http://schemas.openxmlformats.org/officeDocument/2006/relationships/hyperlink" Target="http://code.google.com/appengine/" TargetMode="External"/><Relationship Id="rId9" Type="http://schemas.openxmlformats.org/officeDocument/2006/relationships/hyperlink" Target="http://flexiscale.com/" TargetMode="External"/><Relationship Id="rId14" Type="http://schemas.openxmlformats.org/officeDocument/2006/relationships/image" Target="../media/image47.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notesSlide" Target="../notesSlides/notesSlide10.xml"/><Relationship Id="rId4"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hyperlink" Target="http://queue.amazonaws.com/A23E9WXPHGOG29/queue2" TargetMode="External"/><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image" Target="../media/image246.png"/></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3" Type="http://schemas.openxmlformats.org/officeDocument/2006/relationships/hyperlink" Target="http://status.aws.amazon.com/" TargetMode="External"/><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3" Type="http://schemas.openxmlformats.org/officeDocument/2006/relationships/hyperlink" Target="http://www.sdbexplorer.com/" TargetMode="External"/><Relationship Id="rId2" Type="http://schemas.openxmlformats.org/officeDocument/2006/relationships/notesSlide" Target="../notesSlides/notesSlide225.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32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image" Target="../media/image26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0.xml.rels><?xml version="1.0" encoding="UTF-8" standalone="yes"?>
<Relationships xmlns="http://schemas.openxmlformats.org/package/2006/relationships"><Relationship Id="rId2" Type="http://schemas.openxmlformats.org/officeDocument/2006/relationships/image" Target="../media/image264.jpeg"/><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243.xml"/><Relationship Id="rId1" Type="http://schemas.openxmlformats.org/officeDocument/2006/relationships/slideLayout" Target="../slideLayouts/slideLayout4.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355.xml.rels><?xml version="1.0" encoding="UTF-8" standalone="yes"?>
<Relationships xmlns="http://schemas.openxmlformats.org/package/2006/relationships"><Relationship Id="rId3" Type="http://schemas.openxmlformats.org/officeDocument/2006/relationships/hyperlink" Target="http://encryptionhowto.sourceforge.net/Encryption-HOWTO-4.html" TargetMode="External"/><Relationship Id="rId2" Type="http://schemas.openxmlformats.org/officeDocument/2006/relationships/hyperlink" Target="http://en.wikipedia.org/wiki/List_of_cryptographic_file_systems" TargetMode="Externa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image" Target="../media/image269.jpeg"/><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244.xml"/><Relationship Id="rId1" Type="http://schemas.openxmlformats.org/officeDocument/2006/relationships/slideLayout" Target="../slideLayouts/slideLayout4.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358.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6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272.emf"/><Relationship Id="rId4" Type="http://schemas.openxmlformats.org/officeDocument/2006/relationships/oleObject" Target="../embeddings/oleObject2.bin"/></Relationships>
</file>

<file path=ppt/slides/_rels/slide363.xml.rels><?xml version="1.0" encoding="UTF-8" standalone="yes"?>
<Relationships xmlns="http://schemas.openxmlformats.org/package/2006/relationships"><Relationship Id="rId3" Type="http://schemas.openxmlformats.org/officeDocument/2006/relationships/notesSlide" Target="../notesSlides/notesSlide247.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273.emf"/><Relationship Id="rId4" Type="http://schemas.openxmlformats.org/officeDocument/2006/relationships/oleObject" Target="../embeddings/oleObject3.bin"/></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274.emf"/></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1.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2" Type="http://schemas.openxmlformats.org/officeDocument/2006/relationships/image" Target="../media/image278.emf"/><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2" Type="http://schemas.openxmlformats.org/officeDocument/2006/relationships/image" Target="../media/image279.emf"/><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2" Type="http://schemas.openxmlformats.org/officeDocument/2006/relationships/image" Target="../media/image280.emf"/><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image" Target="../media/image281.emf"/><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2" Type="http://schemas.openxmlformats.org/officeDocument/2006/relationships/image" Target="../media/image282.emf"/><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g"/><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2" Type="http://schemas.openxmlformats.org/officeDocument/2006/relationships/image" Target="../media/image283.emf"/><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5" Type="http://schemas.openxmlformats.org/officeDocument/2006/relationships/notesSlide" Target="../notesSlides/notesSlide248.xml"/><Relationship Id="rId4" Type="http://schemas.openxmlformats.org/officeDocument/2006/relationships/slideLayout" Target="../slideLayouts/slideLayout1.xml"/></Relationships>
</file>

<file path=ppt/slides/_rels/slide39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243.xml"/><Relationship Id="rId7" Type="http://schemas.openxmlformats.org/officeDocument/2006/relationships/notesSlide" Target="../notesSlides/notesSlide249.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slideLayout" Target="../slideLayouts/slideLayout7.xml"/><Relationship Id="rId5" Type="http://schemas.openxmlformats.org/officeDocument/2006/relationships/tags" Target="../tags/tag245.xml"/><Relationship Id="rId4" Type="http://schemas.openxmlformats.org/officeDocument/2006/relationships/tags" Target="../tags/tag244.xml"/><Relationship Id="rId9" Type="http://schemas.openxmlformats.org/officeDocument/2006/relationships/image" Target="../media/image153.png"/></Relationships>
</file>

<file path=ppt/slides/_rels/slide395.xml.rels><?xml version="1.0" encoding="UTF-8" standalone="yes"?>
<Relationships xmlns="http://schemas.openxmlformats.org/package/2006/relationships"><Relationship Id="rId8" Type="http://schemas.openxmlformats.org/officeDocument/2006/relationships/notesSlide" Target="../notesSlides/notesSlide250.xml"/><Relationship Id="rId3" Type="http://schemas.openxmlformats.org/officeDocument/2006/relationships/tags" Target="../tags/tag248.xml"/><Relationship Id="rId7" Type="http://schemas.openxmlformats.org/officeDocument/2006/relationships/slideLayout" Target="../slideLayouts/slideLayout7.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5" Type="http://schemas.openxmlformats.org/officeDocument/2006/relationships/tags" Target="../tags/tag250.xml"/><Relationship Id="rId10" Type="http://schemas.openxmlformats.org/officeDocument/2006/relationships/image" Target="../media/image285.png"/><Relationship Id="rId4" Type="http://schemas.openxmlformats.org/officeDocument/2006/relationships/tags" Target="../tags/tag249.xml"/><Relationship Id="rId9" Type="http://schemas.openxmlformats.org/officeDocument/2006/relationships/image" Target="../media/image284.png"/></Relationships>
</file>

<file path=ppt/slides/_rels/slide396.xml.rels><?xml version="1.0" encoding="UTF-8" standalone="yes"?>
<Relationships xmlns="http://schemas.openxmlformats.org/package/2006/relationships"><Relationship Id="rId3" Type="http://schemas.openxmlformats.org/officeDocument/2006/relationships/tags" Target="../tags/tag254.xml"/><Relationship Id="rId7" Type="http://schemas.openxmlformats.org/officeDocument/2006/relationships/image" Target="../media/image286.pn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notesSlide" Target="../notesSlides/notesSlide251.xml"/><Relationship Id="rId5" Type="http://schemas.openxmlformats.org/officeDocument/2006/relationships/slideLayout" Target="../slideLayouts/slideLayout7.xml"/><Relationship Id="rId4" Type="http://schemas.openxmlformats.org/officeDocument/2006/relationships/tags" Target="../tags/tag255.xml"/></Relationships>
</file>

<file path=ppt/slides/_rels/slide397.xml.rels><?xml version="1.0" encoding="UTF-8" standalone="yes"?>
<Relationships xmlns="http://schemas.openxmlformats.org/package/2006/relationships"><Relationship Id="rId3" Type="http://schemas.openxmlformats.org/officeDocument/2006/relationships/tags" Target="../tags/tag258.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287.png"/><Relationship Id="rId5" Type="http://schemas.openxmlformats.org/officeDocument/2006/relationships/notesSlide" Target="../notesSlides/notesSlide252.xml"/><Relationship Id="rId4" Type="http://schemas.openxmlformats.org/officeDocument/2006/relationships/slideLayout" Target="../slideLayouts/slideLayout6.xml"/></Relationships>
</file>

<file path=ppt/slides/_rels/slide398.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 Id="rId5" Type="http://schemas.openxmlformats.org/officeDocument/2006/relationships/notesSlide" Target="../notesSlides/notesSlide253.xml"/><Relationship Id="rId4"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tags" Target="../tags/tag264.xml"/><Relationship Id="rId2" Type="http://schemas.openxmlformats.org/officeDocument/2006/relationships/tags" Target="../tags/tag263.xml"/><Relationship Id="rId1" Type="http://schemas.openxmlformats.org/officeDocument/2006/relationships/tags" Target="../tags/tag262.xml"/><Relationship Id="rId5" Type="http://schemas.openxmlformats.org/officeDocument/2006/relationships/notesSlide" Target="../notesSlides/notesSlide254.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9.emf"/><Relationship Id="rId4" Type="http://schemas.openxmlformats.org/officeDocument/2006/relationships/image" Target="../media/image58.emf"/></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1.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4.jpeg"/><Relationship Id="rId1" Type="http://schemas.openxmlformats.org/officeDocument/2006/relationships/slideLayout" Target="../slideLayouts/slideLayout5.xml"/><Relationship Id="rId4" Type="http://schemas.openxmlformats.org/officeDocument/2006/relationships/image" Target="../media/image56.jpeg"/></Relationships>
</file>

<file path=ppt/slides/_rels/slide5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70.emf"/></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73.wmf"/></Relationships>
</file>

<file path=ppt/slides/_rels/slide61.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6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jpeg"/><Relationship Id="rId7"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78.jpeg"/><Relationship Id="rId5" Type="http://schemas.openxmlformats.org/officeDocument/2006/relationships/image" Target="../media/image82.jpeg"/><Relationship Id="rId4" Type="http://schemas.openxmlformats.org/officeDocument/2006/relationships/image" Target="../media/image81.jpeg"/><Relationship Id="rId9" Type="http://schemas.openxmlformats.org/officeDocument/2006/relationships/image" Target="../media/image8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30.xml"/><Relationship Id="rId4"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developer.amazonwebservices.com/connect/entry.jspa?externalID=1639&amp;categoryID=112"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www.jollat.com/"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www.service-cloud.com/"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www.rightscale.com/"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www.scalr.net/"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http://reductivelabs.com/projects/puppet/" TargetMode="External"/><Relationship Id="rId2" Type="http://schemas.openxmlformats.org/officeDocument/2006/relationships/hyperlink" Target="http://developer.amazonwebservices.com/connect/kbcategory.jspa?categoryID=101&amp;resultOffset=0&amp;sortField=9&amp;sortOrder=0&amp;filterEntryTypeID=-1" TargetMode="External"/><Relationship Id="rId1" Type="http://schemas.openxmlformats.org/officeDocument/2006/relationships/slideLayout" Target="../slideLayouts/slideLayout3.xml"/><Relationship Id="rId5" Type="http://schemas.openxmlformats.org/officeDocument/2006/relationships/image" Target="../media/image102.jpeg"/><Relationship Id="rId4" Type="http://schemas.openxmlformats.org/officeDocument/2006/relationships/hyperlink" Target="http://www.rpath.com/corp/products/what-is-rbuilder-4.html" TargetMode="External"/></Relationships>
</file>

<file path=ppt/slides/_rels/slide9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hyperlink" Target="https://console.aws.amazon.com/"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custDataLst>
              <p:tags r:id="rId2"/>
            </p:custDataLst>
          </p:nvPr>
        </p:nvSpPr>
        <p:spPr/>
        <p:txBody>
          <a:bodyPr/>
          <a:lstStyle/>
          <a:p>
            <a:r>
              <a:rPr lang="en-US" dirty="0" smtClean="0"/>
              <a:t>Amazon web Services (Aws)</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custDataLst>
              <p:tags r:id="rId3"/>
            </p:custDataLst>
          </p:nvPr>
        </p:nvSpPr>
        <p:spPr/>
        <p:txBody>
          <a:bodyPr/>
          <a:lstStyle/>
          <a:p>
            <a:r>
              <a:rPr lang="en-US" dirty="0" smtClean="0"/>
              <a:t>AWS </a:t>
            </a:r>
            <a:r>
              <a:rPr lang="en-US" dirty="0" err="1" smtClean="0"/>
              <a:t>Bootcamp</a:t>
            </a:r>
            <a:endParaRPr lang="en-US" dirty="0"/>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tock_000007348375Medium.jpg"/>
          <p:cNvPicPr>
            <a:picLocks noChangeAspect="1"/>
          </p:cNvPicPr>
          <p:nvPr/>
        </p:nvPicPr>
        <p:blipFill>
          <a:blip r:embed="rId2"/>
          <a:stretch>
            <a:fillRect/>
          </a:stretch>
        </p:blipFill>
        <p:spPr>
          <a:xfrm>
            <a:off x="1143000" y="0"/>
            <a:ext cx="6807200" cy="5105400"/>
          </a:xfrm>
          <a:prstGeom prst="rect">
            <a:avLst/>
          </a:prstGeom>
        </p:spPr>
      </p:pic>
      <p:sp>
        <p:nvSpPr>
          <p:cNvPr id="8" name="Text Placeholder 7"/>
          <p:cNvSpPr>
            <a:spLocks noGrp="1"/>
          </p:cNvSpPr>
          <p:nvPr>
            <p:ph type="body" idx="1"/>
          </p:nvPr>
        </p:nvSpPr>
        <p:spPr>
          <a:xfrm>
            <a:off x="722313" y="4191000"/>
            <a:ext cx="7772400" cy="2578100"/>
          </a:xfrm>
        </p:spPr>
        <p:txBody>
          <a:bodyPr/>
          <a:lstStyle/>
          <a:p>
            <a:pPr algn="ctr"/>
            <a:r>
              <a:rPr lang="en-US" sz="3600" dirty="0" smtClean="0"/>
              <a:t>Questions so Far? </a:t>
            </a:r>
          </a:p>
          <a:p>
            <a:pPr algn="ctr"/>
            <a:r>
              <a:rPr lang="en-US" sz="3600" dirty="0" smtClean="0"/>
              <a:t>Special Requests?</a:t>
            </a:r>
          </a:p>
          <a:p>
            <a:pPr algn="ctr"/>
            <a:r>
              <a:rPr lang="en-US" sz="3600" dirty="0" smtClean="0"/>
              <a:t>Too Fast?</a:t>
            </a:r>
          </a:p>
          <a:p>
            <a:pPr algn="ctr"/>
            <a:r>
              <a:rPr lang="en-US" sz="3600" dirty="0" smtClean="0"/>
              <a:t>Too Slow?</a:t>
            </a:r>
            <a:endParaRPr lang="en-US" sz="3600" dirty="0"/>
          </a:p>
        </p:txBody>
      </p:sp>
    </p:spTree>
    <p:extLst>
      <p:ext uri="{BB962C8B-B14F-4D97-AF65-F5344CB8AC3E}">
        <p14:creationId xmlns:p14="http://schemas.microsoft.com/office/powerpoint/2010/main" val="192234210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Console</a:t>
            </a:r>
            <a:endParaRPr lang="en-US" dirty="0"/>
          </a:p>
        </p:txBody>
      </p:sp>
      <p:sp>
        <p:nvSpPr>
          <p:cNvPr id="4" name="Content Placeholder 3"/>
          <p:cNvSpPr>
            <a:spLocks noGrp="1"/>
          </p:cNvSpPr>
          <p:nvPr>
            <p:ph sz="half" idx="1"/>
          </p:nvPr>
        </p:nvSpPr>
        <p:spPr/>
        <p:txBody>
          <a:bodyPr/>
          <a:lstStyle/>
          <a:p>
            <a:r>
              <a:rPr lang="en-US" dirty="0" smtClean="0"/>
              <a:t>Create a new security group</a:t>
            </a:r>
          </a:p>
          <a:p>
            <a:r>
              <a:rPr lang="en-US" dirty="0" smtClean="0"/>
              <a:t>Enter a name as shown (‘web’ or something like that)</a:t>
            </a:r>
          </a:p>
          <a:p>
            <a:r>
              <a:rPr lang="en-US" dirty="0" smtClean="0"/>
              <a:t>Press ‘Continue’</a:t>
            </a:r>
            <a:endParaRPr lang="en-US" dirty="0"/>
          </a:p>
        </p:txBody>
      </p:sp>
      <p:pic>
        <p:nvPicPr>
          <p:cNvPr id="14340" name="Picture 4"/>
          <p:cNvPicPr>
            <a:picLocks noGrp="1" noChangeAspect="1" noChangeArrowheads="1"/>
          </p:cNvPicPr>
          <p:nvPr>
            <p:ph sz="half" idx="2"/>
          </p:nvPr>
        </p:nvPicPr>
        <p:blipFill>
          <a:blip r:embed="rId3"/>
          <a:srcRect/>
          <a:stretch>
            <a:fillRect/>
          </a:stretch>
        </p:blipFill>
        <p:spPr bwMode="auto">
          <a:xfrm>
            <a:off x="4648200" y="1600200"/>
            <a:ext cx="4038600" cy="1216850"/>
          </a:xfrm>
          <a:prstGeom prst="rect">
            <a:avLst/>
          </a:prstGeom>
          <a:noFill/>
          <a:ln w="9525">
            <a:noFill/>
            <a:miter lim="800000"/>
            <a:headEnd/>
            <a:tailEnd/>
          </a:ln>
          <a:effectLst/>
        </p:spPr>
      </p:pic>
      <p:pic>
        <p:nvPicPr>
          <p:cNvPr id="14341" name="Picture 5"/>
          <p:cNvPicPr>
            <a:picLocks noChangeAspect="1" noChangeArrowheads="1"/>
          </p:cNvPicPr>
          <p:nvPr/>
        </p:nvPicPr>
        <p:blipFill>
          <a:blip r:embed="rId4"/>
          <a:srcRect/>
          <a:stretch>
            <a:fillRect/>
          </a:stretch>
        </p:blipFill>
        <p:spPr bwMode="auto">
          <a:xfrm>
            <a:off x="4672844" y="2819400"/>
            <a:ext cx="4166356" cy="1828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Console</a:t>
            </a:r>
            <a:endParaRPr lang="en-US" dirty="0"/>
          </a:p>
        </p:txBody>
      </p:sp>
      <p:sp>
        <p:nvSpPr>
          <p:cNvPr id="4" name="Content Placeholder 3"/>
          <p:cNvSpPr>
            <a:spLocks noGrp="1"/>
          </p:cNvSpPr>
          <p:nvPr>
            <p:ph sz="half" idx="1"/>
          </p:nvPr>
        </p:nvSpPr>
        <p:spPr>
          <a:xfrm>
            <a:off x="457200" y="1600200"/>
            <a:ext cx="3200400" cy="4525963"/>
          </a:xfrm>
        </p:spPr>
        <p:txBody>
          <a:bodyPr/>
          <a:lstStyle/>
          <a:p>
            <a:r>
              <a:rPr lang="en-US" dirty="0" smtClean="0"/>
              <a:t>Launch with the web security group</a:t>
            </a:r>
            <a:endParaRPr lang="en-US" dirty="0"/>
          </a:p>
        </p:txBody>
      </p:sp>
      <p:sp>
        <p:nvSpPr>
          <p:cNvPr id="6" name="Content Placeholder 5"/>
          <p:cNvSpPr>
            <a:spLocks noGrp="1"/>
          </p:cNvSpPr>
          <p:nvPr>
            <p:ph sz="half" idx="2"/>
          </p:nvPr>
        </p:nvSpPr>
        <p:spPr/>
        <p:txBody>
          <a:bodyPr/>
          <a:lstStyle/>
          <a:p>
            <a:endParaRPr lang="en-US"/>
          </a:p>
        </p:txBody>
      </p:sp>
      <p:pic>
        <p:nvPicPr>
          <p:cNvPr id="15362" name="Picture 2"/>
          <p:cNvPicPr>
            <a:picLocks noChangeAspect="1" noChangeArrowheads="1"/>
          </p:cNvPicPr>
          <p:nvPr/>
        </p:nvPicPr>
        <p:blipFill>
          <a:blip r:embed="rId3"/>
          <a:srcRect/>
          <a:stretch>
            <a:fillRect/>
          </a:stretch>
        </p:blipFill>
        <p:spPr bwMode="auto">
          <a:xfrm>
            <a:off x="3886200" y="1524000"/>
            <a:ext cx="4862513" cy="33004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Console</a:t>
            </a:r>
            <a:endParaRPr lang="en-US" dirty="0"/>
          </a:p>
        </p:txBody>
      </p:sp>
      <p:sp>
        <p:nvSpPr>
          <p:cNvPr id="6" name="Content Placeholder 5"/>
          <p:cNvSpPr>
            <a:spLocks noGrp="1"/>
          </p:cNvSpPr>
          <p:nvPr>
            <p:ph sz="half" idx="1"/>
          </p:nvPr>
        </p:nvSpPr>
        <p:spPr>
          <a:xfrm>
            <a:off x="457200" y="1600200"/>
            <a:ext cx="2362200" cy="4525963"/>
          </a:xfrm>
        </p:spPr>
        <p:txBody>
          <a:bodyPr/>
          <a:lstStyle/>
          <a:p>
            <a:r>
              <a:rPr lang="en-US" dirty="0" smtClean="0"/>
              <a:t>Go to the ‘Instances’ option</a:t>
            </a:r>
          </a:p>
          <a:p>
            <a:r>
              <a:rPr lang="en-US" dirty="0" smtClean="0"/>
              <a:t>Notice your instance running</a:t>
            </a:r>
          </a:p>
        </p:txBody>
      </p:sp>
      <p:sp>
        <p:nvSpPr>
          <p:cNvPr id="7" name="Content Placeholder 6"/>
          <p:cNvSpPr>
            <a:spLocks noGrp="1"/>
          </p:cNvSpPr>
          <p:nvPr>
            <p:ph sz="half" idx="2"/>
          </p:nvPr>
        </p:nvSpPr>
        <p:spPr/>
        <p:txBody>
          <a:bodyPr/>
          <a:lstStyle/>
          <a:p>
            <a:endParaRPr lang="en-US"/>
          </a:p>
        </p:txBody>
      </p:sp>
      <p:pic>
        <p:nvPicPr>
          <p:cNvPr id="16386" name="Picture 2"/>
          <p:cNvPicPr>
            <a:picLocks noChangeAspect="1" noChangeArrowheads="1"/>
          </p:cNvPicPr>
          <p:nvPr/>
        </p:nvPicPr>
        <p:blipFill>
          <a:blip r:embed="rId3"/>
          <a:srcRect/>
          <a:stretch>
            <a:fillRect/>
          </a:stretch>
        </p:blipFill>
        <p:spPr bwMode="auto">
          <a:xfrm>
            <a:off x="2971800" y="1600200"/>
            <a:ext cx="5829300" cy="1812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Console</a:t>
            </a:r>
            <a:endParaRPr lang="en-US" dirty="0"/>
          </a:p>
        </p:txBody>
      </p:sp>
      <p:sp>
        <p:nvSpPr>
          <p:cNvPr id="5" name="Content Placeholder 4"/>
          <p:cNvSpPr>
            <a:spLocks noGrp="1"/>
          </p:cNvSpPr>
          <p:nvPr>
            <p:ph sz="quarter" idx="13"/>
          </p:nvPr>
        </p:nvSpPr>
        <p:spPr>
          <a:xfrm>
            <a:off x="612648" y="1600200"/>
            <a:ext cx="3197352" cy="4495800"/>
          </a:xfrm>
        </p:spPr>
        <p:txBody>
          <a:bodyPr/>
          <a:lstStyle/>
          <a:p>
            <a:r>
              <a:rPr lang="en-US" dirty="0" smtClean="0"/>
              <a:t>Select and notice the ‘Launch Time’</a:t>
            </a:r>
            <a:endParaRPr lang="en-US" dirty="0"/>
          </a:p>
        </p:txBody>
      </p:sp>
      <p:pic>
        <p:nvPicPr>
          <p:cNvPr id="17410" name="Picture 2"/>
          <p:cNvPicPr>
            <a:picLocks noChangeAspect="1" noChangeArrowheads="1"/>
          </p:cNvPicPr>
          <p:nvPr/>
        </p:nvPicPr>
        <p:blipFill>
          <a:blip r:embed="rId4"/>
          <a:srcRect/>
          <a:stretch>
            <a:fillRect/>
          </a:stretch>
        </p:blipFill>
        <p:spPr bwMode="auto">
          <a:xfrm>
            <a:off x="3810000" y="1524000"/>
            <a:ext cx="4960937" cy="3711575"/>
          </a:xfrm>
          <a:prstGeom prst="rect">
            <a:avLst/>
          </a:prstGeom>
          <a:noFill/>
          <a:ln w="9525">
            <a:noFill/>
            <a:miter lim="800000"/>
            <a:headEnd/>
            <a:tailEnd/>
          </a:ln>
          <a:effectLst/>
        </p:spPr>
      </p:pic>
      <p:pic>
        <p:nvPicPr>
          <p:cNvPr id="7" name="Picture 6" descr="check_list.jpg"/>
          <p:cNvPicPr>
            <a:picLocks noChangeAspect="1"/>
          </p:cNvPicPr>
          <p:nvPr>
            <p:custDataLst>
              <p:tags r:id="rId1"/>
            </p:custDataLst>
          </p:nvPr>
        </p:nvPicPr>
        <p:blipFill>
          <a:blip r:embed="rId5" cstate="print"/>
          <a:stretch>
            <a:fillRect/>
          </a:stretch>
        </p:blipFill>
        <p:spPr>
          <a:xfrm>
            <a:off x="2514600" y="2514600"/>
            <a:ext cx="1219200" cy="812082"/>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Console</a:t>
            </a:r>
            <a:endParaRPr lang="en-US" dirty="0"/>
          </a:p>
        </p:txBody>
      </p:sp>
      <p:sp>
        <p:nvSpPr>
          <p:cNvPr id="3" name="Text Placeholder 2"/>
          <p:cNvSpPr>
            <a:spLocks noGrp="1"/>
          </p:cNvSpPr>
          <p:nvPr>
            <p:ph type="body" idx="1"/>
          </p:nvPr>
        </p:nvSpPr>
        <p:spPr/>
        <p:txBody>
          <a:bodyPr/>
          <a:lstStyle/>
          <a:p>
            <a:r>
              <a:rPr lang="en-US" dirty="0" smtClean="0"/>
              <a:t>Repeat for the following</a:t>
            </a:r>
          </a:p>
          <a:p>
            <a:pPr lvl="1"/>
            <a:r>
              <a:rPr lang="en-US" dirty="0" smtClean="0"/>
              <a:t>Search for ‘Windows’ and launch</a:t>
            </a:r>
          </a:p>
          <a:p>
            <a:pPr lvl="1"/>
            <a:r>
              <a:rPr lang="en-US" dirty="0" smtClean="0"/>
              <a:t>Search for ‘</a:t>
            </a:r>
            <a:r>
              <a:rPr lang="en-US" b="1" dirty="0" err="1" smtClean="0"/>
              <a:t>ami-eXXXXXX</a:t>
            </a:r>
            <a:r>
              <a:rPr lang="en-US" dirty="0" smtClean="0"/>
              <a:t>’ and launch it</a:t>
            </a:r>
          </a:p>
          <a:p>
            <a:pPr lvl="1"/>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EC2 : CONCEPTS</a:t>
            </a:r>
            <a:endParaRPr lang="en-GB" dirty="0"/>
          </a:p>
        </p:txBody>
      </p:sp>
      <p:sp>
        <p:nvSpPr>
          <p:cNvPr id="5" name="Subtitle 4"/>
          <p:cNvSpPr>
            <a:spLocks noGrp="1"/>
          </p:cNvSpPr>
          <p:nvPr>
            <p:ph type="subTitle" idx="1"/>
          </p:nvPr>
        </p:nvSpPr>
        <p:spPr/>
        <p:txBody>
          <a:bodyPr/>
          <a:lstStyle/>
          <a:p>
            <a:r>
              <a:rPr lang="en-US" dirty="0" smtClean="0"/>
              <a:t>THEORY</a:t>
            </a:r>
            <a:endParaRPr lang="en-GB" dirty="0"/>
          </a:p>
        </p:txBody>
      </p:sp>
    </p:spTree>
    <p:extLst>
      <p:ext uri="{BB962C8B-B14F-4D97-AF65-F5344CB8AC3E}">
        <p14:creationId xmlns:p14="http://schemas.microsoft.com/office/powerpoint/2010/main" val="34396750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AWS EC2 Life Cycle Management</a:t>
            </a:r>
            <a:endParaRPr lang="en-US" dirty="0"/>
          </a:p>
        </p:txBody>
      </p:sp>
      <p:sp>
        <p:nvSpPr>
          <p:cNvPr id="3" name="Text Placeholder 2"/>
          <p:cNvSpPr>
            <a:spLocks noGrp="1"/>
          </p:cNvSpPr>
          <p:nvPr>
            <p:ph type="body" idx="1"/>
            <p:custDataLst>
              <p:tags r:id="rId3"/>
            </p:custDataLst>
          </p:nvPr>
        </p:nvSpPr>
        <p:spPr/>
        <p:txBody>
          <a:bodyPr/>
          <a:lstStyle/>
          <a:p>
            <a:pPr marL="514350" indent="-514350">
              <a:buFont typeface="+mj-lt"/>
              <a:buAutoNum type="arabicPeriod"/>
            </a:pPr>
            <a:r>
              <a:rPr lang="en-US" b="1" dirty="0" smtClean="0"/>
              <a:t>Find an AMI</a:t>
            </a:r>
          </a:p>
          <a:p>
            <a:pPr marL="514350" indent="-514350">
              <a:buFont typeface="+mj-lt"/>
              <a:buAutoNum type="arabicPeriod"/>
            </a:pPr>
            <a:r>
              <a:rPr lang="en-US" b="1" dirty="0" smtClean="0"/>
              <a:t>Launches an instance based on that AMI</a:t>
            </a:r>
          </a:p>
          <a:p>
            <a:pPr marL="514350" indent="-514350">
              <a:buFont typeface="+mj-lt"/>
              <a:buAutoNum type="arabicPeriod"/>
            </a:pPr>
            <a:r>
              <a:rPr lang="en-US" dirty="0" smtClean="0"/>
              <a:t>Modify the instance (i.e. install software)</a:t>
            </a:r>
          </a:p>
          <a:p>
            <a:pPr marL="514350" indent="-514350">
              <a:buFont typeface="+mj-lt"/>
              <a:buAutoNum type="arabicPeriod"/>
            </a:pPr>
            <a:r>
              <a:rPr lang="en-US" dirty="0" smtClean="0"/>
              <a:t>Use instance (i.e. compute data)</a:t>
            </a:r>
          </a:p>
          <a:p>
            <a:pPr marL="514350" indent="-514350">
              <a:buFont typeface="+mj-lt"/>
              <a:buAutoNum type="arabicPeriod"/>
            </a:pPr>
            <a:r>
              <a:rPr lang="en-US" dirty="0" smtClean="0"/>
              <a:t>Save and publish a new AMI</a:t>
            </a:r>
          </a:p>
          <a:p>
            <a:pPr marL="514350" indent="-514350">
              <a:buFont typeface="+mj-lt"/>
              <a:buAutoNum type="arabicPeriod"/>
            </a:pPr>
            <a:r>
              <a:rPr lang="en-US" dirty="0" smtClean="0"/>
              <a:t>Launch an instance based on new AMI</a:t>
            </a:r>
          </a:p>
          <a:p>
            <a:pPr marL="514350" indent="-514350">
              <a:buFont typeface="+mj-lt"/>
              <a:buAutoNum type="arabicPeriod"/>
            </a:pPr>
            <a:r>
              <a:rPr lang="en-US" dirty="0" smtClean="0"/>
              <a:t>Cycle repeats…</a:t>
            </a:r>
          </a:p>
          <a:p>
            <a:endParaRPr lang="en-US" dirty="0"/>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Find an Amazon Machine Image</a:t>
            </a:r>
            <a:endParaRPr lang="en-US" dirty="0"/>
          </a:p>
        </p:txBody>
      </p:sp>
      <p:sp>
        <p:nvSpPr>
          <p:cNvPr id="3" name="Text Placeholder 2"/>
          <p:cNvSpPr>
            <a:spLocks noGrp="1"/>
          </p:cNvSpPr>
          <p:nvPr>
            <p:ph type="body" idx="1"/>
            <p:custDataLst>
              <p:tags r:id="rId3"/>
            </p:custDataLst>
          </p:nvPr>
        </p:nvSpPr>
        <p:spPr/>
        <p:txBody>
          <a:bodyPr/>
          <a:lstStyle/>
          <a:p>
            <a:r>
              <a:rPr lang="en-US" dirty="0" smtClean="0"/>
              <a:t>Amazon-registered community AMIs</a:t>
            </a:r>
          </a:p>
          <a:p>
            <a:pPr lvl="1"/>
            <a:r>
              <a:rPr lang="en-US" dirty="0" smtClean="0">
                <a:hlinkClick r:id="rId7"/>
              </a:rPr>
              <a:t>http://developer.amazonwebservices.com/connect/kbcategory.jspa?resultOffset=45&amp;categoryID=101</a:t>
            </a:r>
            <a:endParaRPr lang="en-US" dirty="0" smtClean="0"/>
          </a:p>
          <a:p>
            <a:endParaRPr lang="en-US" dirty="0"/>
          </a:p>
        </p:txBody>
      </p:sp>
      <p:pic>
        <p:nvPicPr>
          <p:cNvPr id="13314" name="Picture 2"/>
          <p:cNvPicPr>
            <a:picLocks noChangeAspect="1" noChangeArrowheads="1"/>
          </p:cNvPicPr>
          <p:nvPr>
            <p:custDataLst>
              <p:tags r:id="rId4"/>
            </p:custDataLst>
          </p:nvPr>
        </p:nvPicPr>
        <p:blipFill>
          <a:blip r:embed="rId8"/>
          <a:srcRect/>
          <a:stretch>
            <a:fillRect/>
          </a:stretch>
        </p:blipFill>
        <p:spPr bwMode="auto">
          <a:xfrm>
            <a:off x="1660525" y="3068217"/>
            <a:ext cx="5197475" cy="3256383"/>
          </a:xfrm>
          <a:prstGeom prst="rect">
            <a:avLst/>
          </a:prstGeom>
          <a:noFill/>
          <a:ln w="9525">
            <a:noFill/>
            <a:miter lim="800000"/>
            <a:headEnd/>
            <a:tailEnd/>
          </a:ln>
          <a:effectLst/>
        </p:spPr>
      </p:pic>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Find an Amazon Machine Image</a:t>
            </a:r>
            <a:endParaRPr lang="en-US" dirty="0"/>
          </a:p>
        </p:txBody>
      </p:sp>
      <p:sp>
        <p:nvSpPr>
          <p:cNvPr id="3" name="Text Placeholder 2"/>
          <p:cNvSpPr>
            <a:spLocks noGrp="1"/>
          </p:cNvSpPr>
          <p:nvPr>
            <p:ph sz="quarter" idx="13"/>
            <p:custDataLst>
              <p:tags r:id="rId3"/>
            </p:custDataLst>
          </p:nvPr>
        </p:nvSpPr>
        <p:spPr/>
        <p:txBody>
          <a:bodyPr>
            <a:normAutofit fontScale="77500" lnSpcReduction="20000"/>
          </a:bodyPr>
          <a:lstStyle/>
          <a:p>
            <a:r>
              <a:rPr lang="en-US" dirty="0" smtClean="0"/>
              <a:t>‘Private’</a:t>
            </a:r>
          </a:p>
          <a:p>
            <a:pPr lvl="1"/>
            <a:r>
              <a:rPr lang="en-US" dirty="0" smtClean="0"/>
              <a:t>Images that you create and are only visible to you (via API, tools and/or consoles)</a:t>
            </a:r>
          </a:p>
          <a:p>
            <a:r>
              <a:rPr lang="en-US" dirty="0" smtClean="0"/>
              <a:t>‘Shared’</a:t>
            </a:r>
          </a:p>
          <a:p>
            <a:pPr lvl="1"/>
            <a:r>
              <a:rPr lang="en-US" dirty="0" smtClean="0"/>
              <a:t>Images for which you have launch permissions; typically someone gives you an id (i.e. ami-cecb2fa7)</a:t>
            </a:r>
          </a:p>
          <a:p>
            <a:r>
              <a:rPr lang="en-US" dirty="0" smtClean="0"/>
              <a:t>‘Public’</a:t>
            </a:r>
          </a:p>
          <a:p>
            <a:pPr lvl="1"/>
            <a:r>
              <a:rPr lang="en-US" dirty="0" smtClean="0"/>
              <a:t>Submit via </a:t>
            </a:r>
            <a:r>
              <a:rPr lang="en-US" dirty="0" smtClean="0">
                <a:hlinkClick r:id="rId6"/>
              </a:rPr>
              <a:t>http://developer.amazonwebservices.com/connect/entryCreate!default.jspa?categoryID=114&amp;entryTypeID=2</a:t>
            </a:r>
            <a:endParaRPr lang="en-US" dirty="0" smtClean="0"/>
          </a:p>
          <a:p>
            <a:pPr lvl="1"/>
            <a:r>
              <a:rPr lang="en-US" dirty="0" smtClean="0"/>
              <a:t>Choose ‘AMI’ as the document type</a:t>
            </a:r>
          </a:p>
          <a:p>
            <a:r>
              <a:rPr lang="en-US" dirty="0" smtClean="0"/>
              <a:t>‘Paid’</a:t>
            </a:r>
          </a:p>
          <a:p>
            <a:pPr lvl="1"/>
            <a:r>
              <a:rPr lang="en-US" dirty="0" smtClean="0"/>
              <a:t>Available via a contract from a service provider – payment is typically done via Amazon Dev/FlexPay</a:t>
            </a:r>
          </a:p>
        </p:txBody>
      </p:sp>
    </p:spTree>
    <p:custDataLst>
      <p:tags r:id="rId1"/>
    </p:custData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Find an Amazon Machine Image</a:t>
            </a:r>
            <a:endParaRPr lang="en-US" dirty="0"/>
          </a:p>
        </p:txBody>
      </p:sp>
      <p:sp>
        <p:nvSpPr>
          <p:cNvPr id="5" name="Content Placeholder 4"/>
          <p:cNvSpPr>
            <a:spLocks noGrp="1"/>
          </p:cNvSpPr>
          <p:nvPr>
            <p:ph sz="quarter" idx="13"/>
            <p:custDataLst>
              <p:tags r:id="rId3"/>
            </p:custDataLst>
          </p:nvPr>
        </p:nvSpPr>
        <p:spPr/>
        <p:txBody>
          <a:bodyPr/>
          <a:lstStyle/>
          <a:p>
            <a:r>
              <a:rPr lang="en-US" dirty="0" smtClean="0"/>
              <a:t>Search is somewhat primitive at this point; basic keywords in the manifest</a:t>
            </a:r>
          </a:p>
          <a:p>
            <a:endParaRPr lang="en-US" dirty="0" smtClean="0"/>
          </a:p>
          <a:p>
            <a:endParaRPr lang="en-US" dirty="0"/>
          </a:p>
        </p:txBody>
      </p:sp>
      <p:pic>
        <p:nvPicPr>
          <p:cNvPr id="15363" name="Picture 3"/>
          <p:cNvPicPr>
            <a:picLocks noChangeAspect="1" noChangeArrowheads="1"/>
          </p:cNvPicPr>
          <p:nvPr>
            <p:custDataLst>
              <p:tags r:id="rId4"/>
            </p:custDataLst>
          </p:nvPr>
        </p:nvPicPr>
        <p:blipFill>
          <a:blip r:embed="rId7"/>
          <a:srcRect/>
          <a:stretch>
            <a:fillRect/>
          </a:stretch>
        </p:blipFill>
        <p:spPr bwMode="auto">
          <a:xfrm>
            <a:off x="1965325" y="2895600"/>
            <a:ext cx="5197475" cy="2057400"/>
          </a:xfrm>
          <a:prstGeom prst="rect">
            <a:avLst/>
          </a:prstGeom>
          <a:noFill/>
          <a:ln w="9525">
            <a:noFill/>
            <a:miter lim="800000"/>
            <a:headEnd/>
            <a:tailEnd/>
          </a:ln>
          <a:effectLst/>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smtClean="0"/>
              <a:t>Verify Preqrequisites</a:t>
            </a:r>
            <a:endParaRPr lang="en-US" dirty="0"/>
          </a:p>
        </p:txBody>
      </p:sp>
      <p:sp>
        <p:nvSpPr>
          <p:cNvPr id="3" name="Text Placeholder 2"/>
          <p:cNvSpPr>
            <a:spLocks noGrp="1"/>
          </p:cNvSpPr>
          <p:nvPr>
            <p:ph type="body" idx="1"/>
            <p:custDataLst>
              <p:tags r:id="rId3"/>
            </p:custDataLst>
          </p:nvPr>
        </p:nvSpPr>
        <p:spPr/>
        <p:txBody>
          <a:bodyPr>
            <a:normAutofit fontScale="62500" lnSpcReduction="20000"/>
          </a:bodyPr>
          <a:lstStyle/>
          <a:p>
            <a:r>
              <a:rPr lang="en-US" b="1" dirty="0" smtClean="0"/>
              <a:t>Download Firefox and Elastic Fox</a:t>
            </a:r>
          </a:p>
          <a:p>
            <a:pPr lvl="1"/>
            <a:r>
              <a:rPr lang="en-US" dirty="0" smtClean="0"/>
              <a:t>Firefox</a:t>
            </a:r>
          </a:p>
          <a:p>
            <a:pPr lvl="2"/>
            <a:r>
              <a:rPr lang="en-US" dirty="0" smtClean="0">
                <a:hlinkClick r:id="rId6"/>
              </a:rPr>
              <a:t>http://www.firefox.com</a:t>
            </a:r>
            <a:endParaRPr lang="en-US" dirty="0" smtClean="0"/>
          </a:p>
          <a:p>
            <a:pPr lvl="1"/>
            <a:r>
              <a:rPr lang="en-US" dirty="0" smtClean="0"/>
              <a:t>S3 browser</a:t>
            </a:r>
          </a:p>
          <a:p>
            <a:pPr lvl="2"/>
            <a:r>
              <a:rPr lang="en-US" dirty="0" smtClean="0"/>
              <a:t>Search ‘Amazon S3 organizer’</a:t>
            </a:r>
          </a:p>
          <a:p>
            <a:r>
              <a:rPr lang="en-US" b="1" dirty="0" smtClean="0"/>
              <a:t>Download SSH client </a:t>
            </a:r>
            <a:r>
              <a:rPr lang="en-US" dirty="0" smtClean="0"/>
              <a:t>(only for Windows users)</a:t>
            </a:r>
          </a:p>
          <a:p>
            <a:pPr lvl="1"/>
            <a:r>
              <a:rPr lang="en-US" dirty="0" smtClean="0"/>
              <a:t>Search ‘putty.exe’ (download puttygen.exe and putty.exe)</a:t>
            </a:r>
          </a:p>
          <a:p>
            <a:r>
              <a:rPr lang="en-US" b="1" dirty="0" smtClean="0"/>
              <a:t>Download a RDP client </a:t>
            </a:r>
            <a:r>
              <a:rPr lang="en-US" dirty="0" smtClean="0"/>
              <a:t>(Linux and Mac users)</a:t>
            </a:r>
          </a:p>
          <a:p>
            <a:pPr lvl="1"/>
            <a:r>
              <a:rPr lang="en-US" dirty="0" smtClean="0">
                <a:hlinkClick r:id="rId7"/>
              </a:rPr>
              <a:t>http://www.rdesktop.org/#download</a:t>
            </a:r>
            <a:r>
              <a:rPr lang="en-US" dirty="0" smtClean="0"/>
              <a:t> (Linux)</a:t>
            </a:r>
          </a:p>
          <a:p>
            <a:pPr lvl="1"/>
            <a:r>
              <a:rPr lang="en-US" dirty="0" smtClean="0"/>
              <a:t>Search ‘RDP Mac’</a:t>
            </a:r>
          </a:p>
          <a:p>
            <a:pPr lvl="2"/>
            <a:r>
              <a:rPr lang="en-US" dirty="0" smtClean="0"/>
              <a:t>http://www.microsoft.com/downloads/details.aspx?FamilyID=6573f9f1-8ae1-4da9-ab5c-f8457ecdaf2d&amp;displaylang=en</a:t>
            </a:r>
          </a:p>
          <a:p>
            <a:r>
              <a:rPr lang="en-US" b="1" dirty="0" smtClean="0"/>
              <a:t>Download </a:t>
            </a:r>
            <a:r>
              <a:rPr lang="en-US" b="1" dirty="0" smtClean="0">
                <a:solidFill>
                  <a:srgbClr val="FFFF00"/>
                </a:solidFill>
              </a:rPr>
              <a:t>Java EE</a:t>
            </a:r>
            <a:r>
              <a:rPr lang="en-US" b="1" dirty="0" smtClean="0"/>
              <a:t> capable Eclipse</a:t>
            </a:r>
          </a:p>
          <a:p>
            <a:pPr lvl="1"/>
            <a:r>
              <a:rPr lang="en-US" dirty="0" smtClean="0">
                <a:hlinkClick r:id="rId8"/>
              </a:rPr>
              <a:t>www.eclipse.org</a:t>
            </a:r>
            <a:r>
              <a:rPr lang="en-US" dirty="0" smtClean="0"/>
              <a:t> (Eclipse IDE for Java EE Developers)</a:t>
            </a:r>
          </a:p>
          <a:p>
            <a:r>
              <a:rPr lang="en-US" b="1" dirty="0" smtClean="0"/>
              <a:t>Download support files</a:t>
            </a:r>
          </a:p>
          <a:p>
            <a:pPr lvl="1"/>
            <a:r>
              <a:rPr lang="en-US" b="1" dirty="0" smtClean="0">
                <a:hlinkClick r:id="rId9"/>
              </a:rPr>
              <a:t>http://aws-bootcamp.s3.amazonaws.com/bootcamp.zip</a:t>
            </a:r>
            <a:endParaRPr lang="en-US" b="1" dirty="0" smtClean="0"/>
          </a:p>
          <a:p>
            <a:pPr lvl="1"/>
            <a:endParaRPr lang="en-US" b="1" dirty="0" smtClean="0"/>
          </a:p>
          <a:p>
            <a:endParaRPr lang="en-US" dirty="0"/>
          </a:p>
        </p:txBody>
      </p:sp>
    </p:spTree>
    <p:custDataLst>
      <p:tags r:id="rId1"/>
    </p:custData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Find an Amazon Machine Image</a:t>
            </a:r>
            <a:endParaRPr lang="en-US" dirty="0"/>
          </a:p>
        </p:txBody>
      </p:sp>
      <p:sp>
        <p:nvSpPr>
          <p:cNvPr id="6" name="Content Placeholder 5"/>
          <p:cNvSpPr>
            <a:spLocks noGrp="1"/>
          </p:cNvSpPr>
          <p:nvPr>
            <p:ph sz="quarter" idx="13"/>
            <p:custDataLst>
              <p:tags r:id="rId3"/>
            </p:custDataLst>
          </p:nvPr>
        </p:nvSpPr>
        <p:spPr/>
        <p:txBody>
          <a:bodyPr/>
          <a:lstStyle/>
          <a:p>
            <a:r>
              <a:rPr lang="en-US" dirty="0" smtClean="0"/>
              <a:t>Factors in choosing which AMI to use</a:t>
            </a:r>
          </a:p>
          <a:p>
            <a:r>
              <a:rPr lang="en-US" dirty="0" smtClean="0"/>
              <a:t>Architecture</a:t>
            </a:r>
          </a:p>
          <a:p>
            <a:pPr lvl="1"/>
            <a:r>
              <a:rPr lang="en-US" dirty="0" smtClean="0"/>
              <a:t>See </a:t>
            </a:r>
            <a:r>
              <a:rPr lang="en-US" dirty="0" smtClean="0">
                <a:hlinkClick r:id="rId6"/>
              </a:rPr>
              <a:t>http://aws.amazon.com/ec2/instance-types/</a:t>
            </a:r>
            <a:endParaRPr lang="en-US" dirty="0" smtClean="0"/>
          </a:p>
          <a:p>
            <a:pPr lvl="1"/>
            <a:r>
              <a:rPr lang="en-US" dirty="0" smtClean="0"/>
              <a:t>64-bit AMI needs to be run on 64-bit instance type</a:t>
            </a:r>
          </a:p>
          <a:p>
            <a:pPr lvl="2"/>
            <a:r>
              <a:rPr lang="en-US" dirty="0" smtClean="0"/>
              <a:t>Default is small-instance which is 32-bit</a:t>
            </a:r>
          </a:p>
          <a:p>
            <a:r>
              <a:rPr lang="en-US" dirty="0" smtClean="0"/>
              <a:t>Windows </a:t>
            </a:r>
          </a:p>
          <a:p>
            <a:pPr lvl="1"/>
            <a:r>
              <a:rPr lang="en-US" dirty="0" smtClean="0"/>
              <a:t>With and without Authentication Services</a:t>
            </a:r>
          </a:p>
          <a:p>
            <a:pPr lvl="1"/>
            <a:r>
              <a:rPr lang="en-US" dirty="0" smtClean="0"/>
              <a:t>12.5 cents/hour versus 25 cents/hour</a:t>
            </a:r>
            <a:endParaRPr lang="en-US" dirty="0"/>
          </a:p>
        </p:txBody>
      </p:sp>
    </p:spTree>
    <p:custDataLst>
      <p:tags r:id="rId1"/>
    </p:custData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Windows Authentication Services</a:t>
            </a:r>
            <a:endParaRPr lang="en-US" dirty="0"/>
          </a:p>
        </p:txBody>
      </p:sp>
      <p:sp>
        <p:nvSpPr>
          <p:cNvPr id="3" name="Content Placeholder 2"/>
          <p:cNvSpPr>
            <a:spLocks noGrp="1"/>
          </p:cNvSpPr>
          <p:nvPr>
            <p:ph sz="quarter" idx="13"/>
            <p:custDataLst>
              <p:tags r:id="rId3"/>
            </p:custDataLst>
          </p:nvPr>
        </p:nvSpPr>
        <p:spPr>
          <a:xfrm>
            <a:off x="612648" y="3200400"/>
            <a:ext cx="8153400" cy="2895600"/>
          </a:xfrm>
        </p:spPr>
        <p:txBody>
          <a:bodyPr>
            <a:normAutofit fontScale="92500" lnSpcReduction="20000"/>
          </a:bodyPr>
          <a:lstStyle/>
          <a:p>
            <a:r>
              <a:rPr lang="en-US" dirty="0" smtClean="0"/>
              <a:t>If you need more than 5 concurrent users (i.e. Windows Accounts) or if you are using LDAP, Kerberos, RADIUS, or other credential services</a:t>
            </a:r>
          </a:p>
          <a:p>
            <a:pPr lvl="1"/>
            <a:r>
              <a:rPr lang="en-US" dirty="0" smtClean="0"/>
              <a:t>Microsoft Exchange Server</a:t>
            </a:r>
          </a:p>
          <a:p>
            <a:pPr lvl="1"/>
            <a:r>
              <a:rPr lang="en-US" dirty="0" smtClean="0"/>
              <a:t>Microsoft SharePoint® Server, or other applications that require end-user authentication.</a:t>
            </a:r>
          </a:p>
          <a:p>
            <a:r>
              <a:rPr lang="en-US" dirty="0" smtClean="0"/>
              <a:t>Using IIS as a public web server does not require Authentication Services</a:t>
            </a:r>
          </a:p>
          <a:p>
            <a:endParaRPr lang="en-US" dirty="0"/>
          </a:p>
        </p:txBody>
      </p:sp>
      <p:pic>
        <p:nvPicPr>
          <p:cNvPr id="4" name="Picture 2"/>
          <p:cNvPicPr>
            <a:picLocks noChangeAspect="1" noChangeArrowheads="1"/>
          </p:cNvPicPr>
          <p:nvPr>
            <p:custDataLst>
              <p:tags r:id="rId4"/>
            </p:custDataLst>
          </p:nvPr>
        </p:nvPicPr>
        <p:blipFill>
          <a:blip r:embed="rId7"/>
          <a:srcRect/>
          <a:stretch>
            <a:fillRect/>
          </a:stretch>
        </p:blipFill>
        <p:spPr bwMode="auto">
          <a:xfrm>
            <a:off x="1995487" y="1668463"/>
            <a:ext cx="5395913" cy="1531937"/>
          </a:xfrm>
          <a:prstGeom prst="rect">
            <a:avLst/>
          </a:prstGeom>
          <a:noFill/>
          <a:ln w="9525">
            <a:noFill/>
            <a:miter lim="800000"/>
            <a:headEnd/>
            <a:tailEnd/>
          </a:ln>
          <a:effectLst/>
        </p:spPr>
      </p:pic>
    </p:spTree>
    <p:custDataLst>
      <p:tags r:id="rId1"/>
    </p:custData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AMI Updates</a:t>
            </a:r>
            <a:endParaRPr lang="en-US" dirty="0"/>
          </a:p>
        </p:txBody>
      </p:sp>
      <p:sp>
        <p:nvSpPr>
          <p:cNvPr id="3" name="Content Placeholder 2"/>
          <p:cNvSpPr>
            <a:spLocks noGrp="1"/>
          </p:cNvSpPr>
          <p:nvPr>
            <p:ph sz="half" idx="1"/>
          </p:nvPr>
        </p:nvSpPr>
        <p:spPr/>
        <p:txBody>
          <a:bodyPr/>
          <a:lstStyle/>
          <a:p>
            <a:r>
              <a:rPr lang="en-US" dirty="0" smtClean="0"/>
              <a:t>Updates are announced on the user forums</a:t>
            </a:r>
          </a:p>
          <a:p>
            <a:endParaRPr lang="en-US" dirty="0"/>
          </a:p>
        </p:txBody>
      </p:sp>
      <p:sp>
        <p:nvSpPr>
          <p:cNvPr id="6" name="Content Placeholder 5"/>
          <p:cNvSpPr>
            <a:spLocks noGrp="1"/>
          </p:cNvSpPr>
          <p:nvPr>
            <p:ph sz="half" idx="2"/>
          </p:nvPr>
        </p:nvSpPr>
        <p:spPr/>
        <p:txBody>
          <a:bodyPr/>
          <a:lstStyle/>
          <a:p>
            <a:endParaRPr lang="en-US" dirty="0"/>
          </a:p>
        </p:txBody>
      </p:sp>
      <p:pic>
        <p:nvPicPr>
          <p:cNvPr id="6147" name="Picture 3"/>
          <p:cNvPicPr>
            <a:picLocks noChangeAspect="1" noChangeArrowheads="1"/>
          </p:cNvPicPr>
          <p:nvPr/>
        </p:nvPicPr>
        <p:blipFill>
          <a:blip r:embed="rId3"/>
          <a:srcRect/>
          <a:stretch>
            <a:fillRect/>
          </a:stretch>
        </p:blipFill>
        <p:spPr bwMode="auto">
          <a:xfrm>
            <a:off x="4800600" y="1676400"/>
            <a:ext cx="2789237" cy="1570037"/>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Launch an Instance</a:t>
            </a:r>
            <a:endParaRPr lang="en-US" dirty="0"/>
          </a:p>
        </p:txBody>
      </p:sp>
      <p:sp>
        <p:nvSpPr>
          <p:cNvPr id="5" name="Content Placeholder 4"/>
          <p:cNvSpPr>
            <a:spLocks noGrp="1"/>
          </p:cNvSpPr>
          <p:nvPr>
            <p:ph sz="half" idx="1"/>
            <p:custDataLst>
              <p:tags r:id="rId3"/>
            </p:custDataLst>
          </p:nvPr>
        </p:nvSpPr>
        <p:spPr/>
        <p:txBody>
          <a:bodyPr>
            <a:normAutofit fontScale="85000" lnSpcReduction="20000"/>
          </a:bodyPr>
          <a:lstStyle/>
          <a:p>
            <a:r>
              <a:rPr lang="en-US" b="1" dirty="0" smtClean="0"/>
              <a:t>Default choices are most likely not suitable</a:t>
            </a:r>
          </a:p>
          <a:p>
            <a:r>
              <a:rPr lang="en-US" dirty="0" smtClean="0"/>
              <a:t>Choices to make</a:t>
            </a:r>
          </a:p>
          <a:p>
            <a:pPr lvl="1"/>
            <a:r>
              <a:rPr lang="en-US" dirty="0" smtClean="0"/>
              <a:t>Key-Pair</a:t>
            </a:r>
          </a:p>
          <a:p>
            <a:pPr lvl="1"/>
            <a:r>
              <a:rPr lang="en-US" dirty="0" smtClean="0"/>
              <a:t>Availability Zone</a:t>
            </a:r>
          </a:p>
          <a:p>
            <a:pPr lvl="1"/>
            <a:r>
              <a:rPr lang="en-US" dirty="0" smtClean="0"/>
              <a:t>Number of instances to launch</a:t>
            </a:r>
          </a:p>
          <a:p>
            <a:pPr lvl="1"/>
            <a:r>
              <a:rPr lang="en-US" dirty="0" smtClean="0"/>
              <a:t>Security Group</a:t>
            </a:r>
          </a:p>
          <a:p>
            <a:pPr lvl="2"/>
            <a:r>
              <a:rPr lang="en-US" dirty="0" smtClean="0"/>
              <a:t>more on this later</a:t>
            </a:r>
          </a:p>
          <a:p>
            <a:pPr lvl="1"/>
            <a:r>
              <a:rPr lang="en-US" dirty="0" smtClean="0"/>
              <a:t>Launch metadata</a:t>
            </a:r>
          </a:p>
          <a:p>
            <a:pPr lvl="2"/>
            <a:r>
              <a:rPr lang="en-US" dirty="0" smtClean="0"/>
              <a:t>more on this later</a:t>
            </a:r>
          </a:p>
          <a:p>
            <a:pPr lvl="1"/>
            <a:r>
              <a:rPr lang="en-US" i="1" dirty="0" smtClean="0"/>
              <a:t>Alternate kernels and ramdisks</a:t>
            </a:r>
          </a:p>
        </p:txBody>
      </p:sp>
      <p:sp>
        <p:nvSpPr>
          <p:cNvPr id="7" name="Content Placeholder 6"/>
          <p:cNvSpPr>
            <a:spLocks noGrp="1"/>
          </p:cNvSpPr>
          <p:nvPr>
            <p:ph sz="half" idx="2"/>
            <p:custDataLst>
              <p:tags r:id="rId4"/>
            </p:custDataLst>
          </p:nvPr>
        </p:nvSpPr>
        <p:spPr/>
        <p:txBody>
          <a:bodyPr>
            <a:normAutofit fontScale="85000" lnSpcReduction="20000"/>
          </a:bodyPr>
          <a:lstStyle/>
          <a:p>
            <a:endParaRPr lang="en-US" dirty="0"/>
          </a:p>
        </p:txBody>
      </p:sp>
      <p:pic>
        <p:nvPicPr>
          <p:cNvPr id="17410" name="Picture 2"/>
          <p:cNvPicPr>
            <a:picLocks noChangeAspect="1" noChangeArrowheads="1"/>
          </p:cNvPicPr>
          <p:nvPr>
            <p:custDataLst>
              <p:tags r:id="rId5"/>
            </p:custDataLst>
          </p:nvPr>
        </p:nvPicPr>
        <p:blipFill>
          <a:blip r:embed="rId8"/>
          <a:srcRect/>
          <a:stretch>
            <a:fillRect/>
          </a:stretch>
        </p:blipFill>
        <p:spPr bwMode="auto">
          <a:xfrm>
            <a:off x="4648200" y="1600200"/>
            <a:ext cx="4284676" cy="1654175"/>
          </a:xfrm>
          <a:prstGeom prst="rect">
            <a:avLst/>
          </a:prstGeom>
          <a:noFill/>
          <a:ln w="9525">
            <a:noFill/>
            <a:miter lim="800000"/>
            <a:headEnd/>
            <a:tailEnd/>
          </a:ln>
          <a:effectLst/>
        </p:spPr>
      </p:pic>
    </p:spTree>
    <p:custDataLst>
      <p:tags r:id="rId1"/>
    </p:custData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Launch an Instance – Key Pairs</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Key pairs are X.509 certificates</a:t>
            </a:r>
          </a:p>
          <a:p>
            <a:pPr lvl="1"/>
            <a:r>
              <a:rPr lang="en-US" dirty="0" smtClean="0"/>
              <a:t>Amazon keeps the public certificate</a:t>
            </a:r>
          </a:p>
          <a:p>
            <a:pPr lvl="1"/>
            <a:r>
              <a:rPr lang="en-US" dirty="0" smtClean="0"/>
              <a:t>You keep the secret</a:t>
            </a:r>
          </a:p>
          <a:p>
            <a:r>
              <a:rPr lang="en-US" dirty="0" smtClean="0"/>
              <a:t>Same type as your credential certificates, but different purpose</a:t>
            </a:r>
          </a:p>
          <a:p>
            <a:r>
              <a:rPr lang="en-US" dirty="0" smtClean="0"/>
              <a:t>If no key pair is specified, your instance will still run, but you will not be able to access it (i.e. via RDP or SSH)</a:t>
            </a:r>
          </a:p>
        </p:txBody>
      </p:sp>
    </p:spTree>
    <p:custDataLst>
      <p:tags r:id="rId1"/>
    </p:custData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Launch an Instance – Key Pairs</a:t>
            </a:r>
            <a:endParaRPr lang="en-US" dirty="0"/>
          </a:p>
        </p:txBody>
      </p:sp>
      <p:sp>
        <p:nvSpPr>
          <p:cNvPr id="3" name="Content Placeholder 2"/>
          <p:cNvSpPr>
            <a:spLocks noGrp="1"/>
          </p:cNvSpPr>
          <p:nvPr>
            <p:ph sz="half" idx="1"/>
            <p:custDataLst>
              <p:tags r:id="rId3"/>
            </p:custDataLst>
          </p:nvPr>
        </p:nvSpPr>
        <p:spPr/>
        <p:txBody>
          <a:bodyPr>
            <a:normAutofit fontScale="92500" lnSpcReduction="10000"/>
          </a:bodyPr>
          <a:lstStyle/>
          <a:p>
            <a:r>
              <a:rPr lang="en-US" dirty="0" smtClean="0"/>
              <a:t>You can have as many key pairs as you would like</a:t>
            </a:r>
          </a:p>
          <a:p>
            <a:r>
              <a:rPr lang="en-US" dirty="0" smtClean="0"/>
              <a:t>When you create a key pair, you have to save the private key; this is your only chance</a:t>
            </a:r>
          </a:p>
          <a:p>
            <a:r>
              <a:rPr lang="en-US" dirty="0" smtClean="0"/>
              <a:t>These private keys must be carried between machines</a:t>
            </a:r>
          </a:p>
          <a:p>
            <a:r>
              <a:rPr lang="en-US" dirty="0" smtClean="0"/>
              <a:t>Easy to lose private keys*</a:t>
            </a:r>
          </a:p>
        </p:txBody>
      </p:sp>
      <p:pic>
        <p:nvPicPr>
          <p:cNvPr id="18435" name="Picture 3"/>
          <p:cNvPicPr>
            <a:picLocks noChangeAspect="1" noChangeArrowheads="1"/>
          </p:cNvPicPr>
          <p:nvPr>
            <p:custDataLst>
              <p:tags r:id="rId4"/>
            </p:custDataLst>
          </p:nvPr>
        </p:nvPicPr>
        <p:blipFill>
          <a:blip r:embed="rId8"/>
          <a:srcRect/>
          <a:stretch>
            <a:fillRect/>
          </a:stretch>
        </p:blipFill>
        <p:spPr bwMode="auto">
          <a:xfrm>
            <a:off x="4609796" y="1600200"/>
            <a:ext cx="3238804" cy="2491218"/>
          </a:xfrm>
          <a:prstGeom prst="rect">
            <a:avLst/>
          </a:prstGeom>
          <a:noFill/>
          <a:ln w="9525">
            <a:noFill/>
            <a:miter lim="800000"/>
            <a:headEnd/>
            <a:tailEnd/>
          </a:ln>
          <a:effectLst/>
        </p:spPr>
      </p:pic>
      <p:pic>
        <p:nvPicPr>
          <p:cNvPr id="18437" name="Picture 5"/>
          <p:cNvPicPr>
            <a:picLocks noGrp="1" noChangeAspect="1" noChangeArrowheads="1"/>
          </p:cNvPicPr>
          <p:nvPr>
            <p:ph sz="half" idx="2"/>
            <p:custDataLst>
              <p:tags r:id="rId5"/>
            </p:custDataLst>
          </p:nvPr>
        </p:nvPicPr>
        <p:blipFill>
          <a:blip r:embed="rId9"/>
          <a:srcRect/>
          <a:stretch>
            <a:fillRect/>
          </a:stretch>
        </p:blipFill>
        <p:spPr bwMode="auto">
          <a:xfrm>
            <a:off x="5105400" y="3871912"/>
            <a:ext cx="3681248" cy="2224087"/>
          </a:xfrm>
          <a:prstGeom prst="rect">
            <a:avLst/>
          </a:prstGeom>
          <a:noFill/>
          <a:ln w="9525">
            <a:noFill/>
            <a:miter lim="800000"/>
            <a:headEnd/>
            <a:tailEnd/>
          </a:ln>
          <a:effectLst/>
        </p:spPr>
      </p:pic>
    </p:spTree>
    <p:custDataLst>
      <p:tags r:id="rId1"/>
    </p:custData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Launch Instance – Regions and Availability Zones</a:t>
            </a:r>
            <a:endParaRPr lang="en-US" dirty="0"/>
          </a:p>
        </p:txBody>
      </p:sp>
      <p:sp>
        <p:nvSpPr>
          <p:cNvPr id="5" name="Content Placeholder 4"/>
          <p:cNvSpPr>
            <a:spLocks noGrp="1"/>
          </p:cNvSpPr>
          <p:nvPr>
            <p:ph sz="quarter" idx="13"/>
            <p:custDataLst>
              <p:tags r:id="rId3"/>
            </p:custDataLst>
          </p:nvPr>
        </p:nvSpPr>
        <p:spPr/>
        <p:txBody>
          <a:bodyPr/>
          <a:lstStyle/>
          <a:p>
            <a:endParaRPr lang="en-US"/>
          </a:p>
        </p:txBody>
      </p:sp>
      <p:pic>
        <p:nvPicPr>
          <p:cNvPr id="139266" name="Picture 2"/>
          <p:cNvPicPr>
            <a:picLocks noChangeAspect="1" noChangeArrowheads="1"/>
          </p:cNvPicPr>
          <p:nvPr>
            <p:custDataLst>
              <p:tags r:id="rId4"/>
            </p:custDataLst>
          </p:nvPr>
        </p:nvPicPr>
        <p:blipFill>
          <a:blip r:embed="rId7"/>
          <a:srcRect/>
          <a:stretch>
            <a:fillRect/>
          </a:stretch>
        </p:blipFill>
        <p:spPr bwMode="auto">
          <a:xfrm>
            <a:off x="342900" y="1600200"/>
            <a:ext cx="8458200" cy="4991100"/>
          </a:xfrm>
          <a:prstGeom prst="rect">
            <a:avLst/>
          </a:prstGeom>
          <a:noFill/>
          <a:ln w="9525">
            <a:noFill/>
            <a:miter lim="800000"/>
            <a:headEnd/>
            <a:tailEnd/>
          </a:ln>
          <a:effectLst/>
        </p:spPr>
      </p:pic>
    </p:spTree>
    <p:custDataLst>
      <p:tags r:id="rId1"/>
    </p:custData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p:txBody>
          <a:bodyPr>
            <a:normAutofit/>
          </a:bodyPr>
          <a:lstStyle/>
          <a:p>
            <a:r>
              <a:rPr lang="en-US" dirty="0" smtClean="0"/>
              <a:t>Launch Instance – Regions</a:t>
            </a:r>
            <a:endParaRPr lang="en-US" dirty="0"/>
          </a:p>
        </p:txBody>
      </p:sp>
      <p:sp>
        <p:nvSpPr>
          <p:cNvPr id="7" name="Content Placeholder 6"/>
          <p:cNvSpPr>
            <a:spLocks noGrp="1"/>
          </p:cNvSpPr>
          <p:nvPr>
            <p:ph sz="quarter" idx="13"/>
            <p:custDataLst>
              <p:tags r:id="rId3"/>
            </p:custDataLst>
          </p:nvPr>
        </p:nvSpPr>
        <p:spPr/>
        <p:txBody>
          <a:bodyPr>
            <a:normAutofit lnSpcReduction="10000"/>
          </a:bodyPr>
          <a:lstStyle/>
          <a:p>
            <a:r>
              <a:rPr lang="en-US" dirty="0" smtClean="0"/>
              <a:t>2 AWS Regions</a:t>
            </a:r>
          </a:p>
          <a:p>
            <a:pPr lvl="1"/>
            <a:r>
              <a:rPr lang="en-US" dirty="0" smtClean="0"/>
              <a:t>European Union</a:t>
            </a:r>
          </a:p>
          <a:p>
            <a:pPr lvl="1"/>
            <a:r>
              <a:rPr lang="en-US" dirty="0" smtClean="0"/>
              <a:t>United State</a:t>
            </a:r>
          </a:p>
          <a:p>
            <a:r>
              <a:rPr lang="en-US" dirty="0" smtClean="0"/>
              <a:t>Regions are completely isolated – gives you maximum failure independence and stability</a:t>
            </a:r>
          </a:p>
          <a:p>
            <a:r>
              <a:rPr lang="en-US" dirty="0" smtClean="0"/>
              <a:t>Choosing EU versus USA gives you better locality with your customers</a:t>
            </a:r>
          </a:p>
          <a:p>
            <a:r>
              <a:rPr lang="en-US" dirty="0" smtClean="0"/>
              <a:t>Change URL endpoint work with a region</a:t>
            </a:r>
          </a:p>
          <a:p>
            <a:pPr lvl="1"/>
            <a:r>
              <a:rPr lang="en-US" dirty="0" smtClean="0"/>
              <a:t>Change EC2_URL for command-line</a:t>
            </a:r>
          </a:p>
          <a:p>
            <a:pPr lvl="1"/>
            <a:r>
              <a:rPr lang="en-US" dirty="0" smtClean="0"/>
              <a:t>Alter URL for API</a:t>
            </a:r>
          </a:p>
          <a:p>
            <a:endParaRPr lang="en-US" dirty="0"/>
          </a:p>
        </p:txBody>
      </p:sp>
      <p:pic>
        <p:nvPicPr>
          <p:cNvPr id="19458" name="Picture 2"/>
          <p:cNvPicPr>
            <a:picLocks noChangeAspect="1" noChangeArrowheads="1"/>
          </p:cNvPicPr>
          <p:nvPr>
            <p:custDataLst>
              <p:tags r:id="rId4"/>
            </p:custDataLst>
          </p:nvPr>
        </p:nvPicPr>
        <p:blipFill>
          <a:blip r:embed="rId7"/>
          <a:srcRect/>
          <a:stretch>
            <a:fillRect/>
          </a:stretch>
        </p:blipFill>
        <p:spPr bwMode="auto">
          <a:xfrm>
            <a:off x="3733800" y="1676400"/>
            <a:ext cx="4313237" cy="1249363"/>
          </a:xfrm>
          <a:prstGeom prst="rect">
            <a:avLst/>
          </a:prstGeom>
          <a:noFill/>
          <a:ln w="9525">
            <a:noFill/>
            <a:miter lim="800000"/>
            <a:headEnd/>
            <a:tailEnd/>
          </a:ln>
          <a:effectLst/>
        </p:spPr>
      </p:pic>
    </p:spTree>
    <p:custDataLst>
      <p:tags r:id="rId1"/>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p:txBody>
          <a:bodyPr>
            <a:normAutofit/>
          </a:bodyPr>
          <a:lstStyle/>
          <a:p>
            <a:r>
              <a:rPr lang="en-US" dirty="0" smtClean="0"/>
              <a:t>Launch Instance – Availability Zones</a:t>
            </a:r>
            <a:endParaRPr lang="en-US" dirty="0"/>
          </a:p>
        </p:txBody>
      </p:sp>
      <p:sp>
        <p:nvSpPr>
          <p:cNvPr id="7" name="Content Placeholder 6"/>
          <p:cNvSpPr>
            <a:spLocks noGrp="1"/>
          </p:cNvSpPr>
          <p:nvPr>
            <p:ph sz="half" idx="1"/>
            <p:custDataLst>
              <p:tags r:id="rId3"/>
            </p:custDataLst>
          </p:nvPr>
        </p:nvSpPr>
        <p:spPr/>
        <p:txBody>
          <a:bodyPr>
            <a:normAutofit fontScale="70000" lnSpcReduction="20000"/>
          </a:bodyPr>
          <a:lstStyle/>
          <a:p>
            <a:r>
              <a:rPr lang="en-US" dirty="0" smtClean="0"/>
              <a:t>Availability Zones provide some isolation within a region while still optimizing network latency</a:t>
            </a:r>
          </a:p>
          <a:p>
            <a:r>
              <a:rPr lang="en-US" dirty="0" smtClean="0"/>
              <a:t>Availability Zones are not the same across accounts</a:t>
            </a:r>
          </a:p>
          <a:p>
            <a:pPr lvl="1"/>
            <a:r>
              <a:rPr lang="en-US" dirty="0" smtClean="0"/>
              <a:t>us-east-1a for account A is not necessarily the same as us-east-1a for account B</a:t>
            </a:r>
          </a:p>
          <a:p>
            <a:pPr lvl="1"/>
            <a:r>
              <a:rPr lang="en-US" dirty="0" smtClean="0"/>
              <a:t>Zone assignments are mapped independently for each account. </a:t>
            </a:r>
          </a:p>
          <a:p>
            <a:r>
              <a:rPr lang="en-US" dirty="0" smtClean="0"/>
              <a:t>Best practice is to let Amazon pick for you </a:t>
            </a:r>
          </a:p>
          <a:p>
            <a:pPr lvl="1"/>
            <a:r>
              <a:rPr lang="en-US" dirty="0" smtClean="0"/>
              <a:t>Always a good idea to monitor the distribution</a:t>
            </a:r>
          </a:p>
          <a:p>
            <a:r>
              <a:rPr lang="en-US" dirty="0" smtClean="0"/>
              <a:t>Instance Availability Zone and EBS must be synchronized</a:t>
            </a:r>
          </a:p>
          <a:p>
            <a:endParaRPr lang="en-US" dirty="0" smtClean="0"/>
          </a:p>
          <a:p>
            <a:endParaRPr lang="en-US" dirty="0"/>
          </a:p>
        </p:txBody>
      </p:sp>
      <p:pic>
        <p:nvPicPr>
          <p:cNvPr id="19459" name="Picture 3"/>
          <p:cNvPicPr>
            <a:picLocks noGrp="1" noChangeAspect="1" noChangeArrowheads="1"/>
          </p:cNvPicPr>
          <p:nvPr>
            <p:ph sz="half" idx="2"/>
            <p:custDataLst>
              <p:tags r:id="rId4"/>
            </p:custDataLst>
          </p:nvPr>
        </p:nvPicPr>
        <p:blipFill>
          <a:blip r:embed="rId9"/>
          <a:srcRect/>
          <a:stretch>
            <a:fillRect/>
          </a:stretch>
        </p:blipFill>
        <p:spPr bwMode="auto">
          <a:xfrm>
            <a:off x="4495801" y="1600200"/>
            <a:ext cx="4038600" cy="1535273"/>
          </a:xfrm>
          <a:prstGeom prst="rect">
            <a:avLst/>
          </a:prstGeom>
          <a:noFill/>
          <a:ln w="9525">
            <a:noFill/>
            <a:miter lim="800000"/>
            <a:headEnd/>
            <a:tailEnd/>
          </a:ln>
          <a:effectLst/>
        </p:spPr>
      </p:pic>
      <p:pic>
        <p:nvPicPr>
          <p:cNvPr id="140291" name="Picture 3"/>
          <p:cNvPicPr>
            <a:picLocks noChangeAspect="1" noChangeArrowheads="1"/>
          </p:cNvPicPr>
          <p:nvPr>
            <p:custDataLst>
              <p:tags r:id="rId5"/>
            </p:custDataLst>
          </p:nvPr>
        </p:nvPicPr>
        <p:blipFill>
          <a:blip r:embed="rId10"/>
          <a:srcRect/>
          <a:stretch>
            <a:fillRect/>
          </a:stretch>
        </p:blipFill>
        <p:spPr bwMode="auto">
          <a:xfrm>
            <a:off x="4495801" y="3581400"/>
            <a:ext cx="4191000" cy="805155"/>
          </a:xfrm>
          <a:prstGeom prst="rect">
            <a:avLst/>
          </a:prstGeom>
          <a:noFill/>
          <a:ln w="9525">
            <a:noFill/>
            <a:miter lim="800000"/>
            <a:headEnd/>
            <a:tailEnd/>
          </a:ln>
          <a:effectLst/>
        </p:spPr>
      </p:pic>
      <p:pic>
        <p:nvPicPr>
          <p:cNvPr id="6" name="Picture 5" descr="check_list.jpg"/>
          <p:cNvPicPr>
            <a:picLocks noChangeAspect="1"/>
          </p:cNvPicPr>
          <p:nvPr>
            <p:custDataLst>
              <p:tags r:id="rId6"/>
            </p:custDataLst>
          </p:nvPr>
        </p:nvPicPr>
        <p:blipFill>
          <a:blip r:embed="rId11" cstate="print"/>
          <a:stretch>
            <a:fillRect/>
          </a:stretch>
        </p:blipFill>
        <p:spPr>
          <a:xfrm>
            <a:off x="0" y="4191000"/>
            <a:ext cx="762000" cy="507551"/>
          </a:xfrm>
          <a:prstGeom prst="rect">
            <a:avLst/>
          </a:prstGeom>
        </p:spPr>
      </p:pic>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Launch Instance – Regions and Zones</a:t>
            </a:r>
            <a:endParaRPr lang="en-US" dirty="0"/>
          </a:p>
        </p:txBody>
      </p:sp>
      <p:graphicFrame>
        <p:nvGraphicFramePr>
          <p:cNvPr id="6" name="Content Placeholder 5"/>
          <p:cNvGraphicFramePr>
            <a:graphicFrameLocks noGrp="1"/>
          </p:cNvGraphicFramePr>
          <p:nvPr>
            <p:ph sz="quarter" idx="13"/>
            <p:custDataLst>
              <p:tags r:id="rId3"/>
            </p:custDataLst>
          </p:nvPr>
        </p:nvGraphicFramePr>
        <p:xfrm>
          <a:off x="612775" y="1671320"/>
          <a:ext cx="8153400" cy="4348480"/>
        </p:xfrm>
        <a:graphic>
          <a:graphicData uri="http://schemas.openxmlformats.org/drawingml/2006/table">
            <a:tbl>
              <a:tblPr bandRow="1">
                <a:tableStyleId>{B301B821-A1FF-4177-AEE7-76D212191A09}</a:tableStyleId>
              </a:tblPr>
              <a:tblGrid>
                <a:gridCol w="1673225"/>
                <a:gridCol w="2209800"/>
                <a:gridCol w="4270375"/>
              </a:tblGrid>
              <a:tr h="533400">
                <a:tc>
                  <a:txBody>
                    <a:bodyPr/>
                    <a:lstStyle/>
                    <a:p>
                      <a:r>
                        <a:rPr lang="en-US" sz="1400" dirty="0"/>
                        <a:t>AMIs</a:t>
                      </a:r>
                    </a:p>
                  </a:txBody>
                  <a:tcPr anchor="ctr"/>
                </a:tc>
                <a:tc>
                  <a:txBody>
                    <a:bodyPr/>
                    <a:lstStyle/>
                    <a:p>
                      <a:r>
                        <a:rPr lang="en-US" sz="1400" dirty="0"/>
                        <a:t>Regional</a:t>
                      </a:r>
                    </a:p>
                  </a:txBody>
                  <a:tcPr anchor="ctr"/>
                </a:tc>
                <a:tc>
                  <a:txBody>
                    <a:bodyPr/>
                    <a:lstStyle/>
                    <a:p>
                      <a:r>
                        <a:rPr lang="en-US" sz="1400" dirty="0"/>
                        <a:t>AMIs are tied to the region where its files are located within Amazon S3.</a:t>
                      </a:r>
                    </a:p>
                  </a:txBody>
                  <a:tcPr anchor="ctr"/>
                </a:tc>
              </a:tr>
              <a:tr h="370840">
                <a:tc>
                  <a:txBody>
                    <a:bodyPr/>
                    <a:lstStyle/>
                    <a:p>
                      <a:r>
                        <a:rPr lang="en-US" sz="1400"/>
                        <a:t>Security Groups</a:t>
                      </a:r>
                    </a:p>
                  </a:txBody>
                  <a:tcPr anchor="ctr"/>
                </a:tc>
                <a:tc>
                  <a:txBody>
                    <a:bodyPr/>
                    <a:lstStyle/>
                    <a:p>
                      <a:r>
                        <a:rPr lang="en-US" sz="1400" dirty="0"/>
                        <a:t>Regional</a:t>
                      </a:r>
                    </a:p>
                  </a:txBody>
                  <a:tcPr anchor="ctr"/>
                </a:tc>
                <a:tc>
                  <a:txBody>
                    <a:bodyPr/>
                    <a:lstStyle/>
                    <a:p>
                      <a:r>
                        <a:rPr lang="en-US" sz="1400" dirty="0"/>
                        <a:t>Security groups are not copied across regions. Instances within the region cannot communicate with instances outside the region using group-based firewall rules. Traffic from instances in another region is seen as WAN bandwidth.</a:t>
                      </a:r>
                    </a:p>
                  </a:txBody>
                  <a:tcPr anchor="ctr"/>
                </a:tc>
              </a:tr>
              <a:tr h="370840">
                <a:tc>
                  <a:txBody>
                    <a:bodyPr/>
                    <a:lstStyle/>
                    <a:p>
                      <a:r>
                        <a:rPr lang="en-US" sz="1400"/>
                        <a:t>SSH Key Pairs </a:t>
                      </a:r>
                    </a:p>
                  </a:txBody>
                  <a:tcPr anchor="ctr"/>
                </a:tc>
                <a:tc>
                  <a:txBody>
                    <a:bodyPr/>
                    <a:lstStyle/>
                    <a:p>
                      <a:r>
                        <a:rPr lang="en-US" sz="1400"/>
                        <a:t>Regional</a:t>
                      </a:r>
                    </a:p>
                  </a:txBody>
                  <a:tcPr anchor="ctr"/>
                </a:tc>
                <a:tc>
                  <a:txBody>
                    <a:bodyPr/>
                    <a:lstStyle/>
                    <a:p>
                      <a:r>
                        <a:rPr lang="en-US" sz="1400" dirty="0"/>
                        <a:t>Key pairs (to connect to instances) are region-specific.</a:t>
                      </a:r>
                    </a:p>
                  </a:txBody>
                  <a:tcPr anchor="ctr"/>
                </a:tc>
              </a:tr>
              <a:tr h="370840">
                <a:tc>
                  <a:txBody>
                    <a:bodyPr/>
                    <a:lstStyle/>
                    <a:p>
                      <a:r>
                        <a:rPr lang="en-US" sz="1400"/>
                        <a:t>User-Supplied Identifiers </a:t>
                      </a:r>
                    </a:p>
                  </a:txBody>
                  <a:tcPr anchor="ctr"/>
                </a:tc>
                <a:tc>
                  <a:txBody>
                    <a:bodyPr/>
                    <a:lstStyle/>
                    <a:p>
                      <a:r>
                        <a:rPr lang="en-US" sz="1400"/>
                        <a:t>Regional</a:t>
                      </a:r>
                    </a:p>
                  </a:txBody>
                  <a:tcPr anchor="ctr"/>
                </a:tc>
                <a:tc>
                  <a:txBody>
                    <a:bodyPr/>
                    <a:lstStyle/>
                    <a:p>
                      <a:r>
                        <a:rPr lang="en-US" sz="1400" dirty="0"/>
                        <a:t>Includes security group names, SSH key pair names, and so on. Although you can create the same names in multiple regions, they have no relationship to each other.</a:t>
                      </a:r>
                    </a:p>
                  </a:txBody>
                  <a:tcPr anchor="ctr"/>
                </a:tc>
              </a:tr>
              <a:tr h="370840">
                <a:tc>
                  <a:txBody>
                    <a:bodyPr/>
                    <a:lstStyle/>
                    <a:p>
                      <a:r>
                        <a:rPr lang="en-US" sz="1400"/>
                        <a:t>Elastic IP Addresses</a:t>
                      </a:r>
                    </a:p>
                  </a:txBody>
                  <a:tcPr anchor="ctr"/>
                </a:tc>
                <a:tc>
                  <a:txBody>
                    <a:bodyPr/>
                    <a:lstStyle/>
                    <a:p>
                      <a:r>
                        <a:rPr lang="en-US" sz="1400" dirty="0"/>
                        <a:t>Regional</a:t>
                      </a:r>
                    </a:p>
                  </a:txBody>
                  <a:tcPr anchor="ctr"/>
                </a:tc>
                <a:tc>
                  <a:txBody>
                    <a:bodyPr/>
                    <a:lstStyle/>
                    <a:p>
                      <a:r>
                        <a:rPr lang="en-US" sz="1400" dirty="0"/>
                        <a:t>Elastic IP addresses are tied to a region and cannot be mapped across regions.</a:t>
                      </a:r>
                    </a:p>
                  </a:txBody>
                  <a:tcPr anchor="ctr"/>
                </a:tc>
              </a:tr>
              <a:tr h="370840">
                <a:tc>
                  <a:txBody>
                    <a:bodyPr/>
                    <a:lstStyle/>
                    <a:p>
                      <a:r>
                        <a:rPr lang="en-US" sz="1400"/>
                        <a:t>EBS Volumes </a:t>
                      </a:r>
                    </a:p>
                  </a:txBody>
                  <a:tcPr anchor="ctr"/>
                </a:tc>
                <a:tc>
                  <a:txBody>
                    <a:bodyPr/>
                    <a:lstStyle/>
                    <a:p>
                      <a:r>
                        <a:rPr lang="en-US" sz="1400"/>
                        <a:t>Availability Zone</a:t>
                      </a:r>
                    </a:p>
                  </a:txBody>
                  <a:tcPr anchor="ctr"/>
                </a:tc>
                <a:tc>
                  <a:txBody>
                    <a:bodyPr/>
                    <a:lstStyle/>
                    <a:p>
                      <a:r>
                        <a:rPr lang="en-US" sz="1400" dirty="0"/>
                        <a:t>An Amazon EBS volume must be located within the same Availability Zone as the instance to which it attaches.</a:t>
                      </a:r>
                    </a:p>
                  </a:txBody>
                  <a:tcPr anchor="ctr"/>
                </a:tc>
              </a:tr>
              <a:tr h="370840">
                <a:tc>
                  <a:txBody>
                    <a:bodyPr/>
                    <a:lstStyle/>
                    <a:p>
                      <a:r>
                        <a:rPr lang="en-US" sz="1400"/>
                        <a:t>EBS Snapshots </a:t>
                      </a:r>
                    </a:p>
                  </a:txBody>
                  <a:tcPr anchor="ctr"/>
                </a:tc>
                <a:tc>
                  <a:txBody>
                    <a:bodyPr/>
                    <a:lstStyle/>
                    <a:p>
                      <a:r>
                        <a:rPr lang="en-US" sz="1400"/>
                        <a:t>Regional</a:t>
                      </a:r>
                    </a:p>
                  </a:txBody>
                  <a:tcPr anchor="ctr"/>
                </a:tc>
                <a:tc>
                  <a:txBody>
                    <a:bodyPr/>
                    <a:lstStyle/>
                    <a:p>
                      <a:r>
                        <a:rPr lang="en-US" sz="1400" dirty="0"/>
                        <a:t>Snapshots are tied to regions and can only be used for volumes within the same region.</a:t>
                      </a:r>
                    </a:p>
                  </a:txBody>
                  <a:tcPr anchor="ctr"/>
                </a:tc>
              </a:tr>
            </a:tbl>
          </a:graphicData>
        </a:graphic>
      </p:graphicFrame>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8" name="AutoShape 10"/>
          <p:cNvSpPr>
            <a:spLocks noChangeArrowheads="1"/>
          </p:cNvSpPr>
          <p:nvPr/>
        </p:nvSpPr>
        <p:spPr bwMode="auto">
          <a:xfrm>
            <a:off x="0" y="1295400"/>
            <a:ext cx="2514600" cy="990600"/>
          </a:xfrm>
          <a:prstGeom prst="cloudCallout">
            <a:avLst>
              <a:gd name="adj1" fmla="val 19319"/>
              <a:gd name="adj2" fmla="val -14102"/>
            </a:avLst>
          </a:prstGeom>
          <a:solidFill>
            <a:schemeClr val="tx2"/>
          </a:solidFill>
          <a:ln w="9525">
            <a:noFill/>
            <a:round/>
            <a:headEnd/>
            <a:tailEnd/>
          </a:ln>
          <a:effectLst/>
        </p:spPr>
        <p:txBody>
          <a:bodyPr anchor="ctr"/>
          <a:lstStyle/>
          <a:p>
            <a:endParaRPr lang="en-US"/>
          </a:p>
        </p:txBody>
      </p:sp>
      <p:sp>
        <p:nvSpPr>
          <p:cNvPr id="227330" name="Rectangle 2"/>
          <p:cNvSpPr>
            <a:spLocks noGrp="1" noChangeArrowheads="1"/>
          </p:cNvSpPr>
          <p:nvPr>
            <p:ph type="title"/>
          </p:nvPr>
        </p:nvSpPr>
        <p:spPr bwMode="auto">
          <a:xfrm>
            <a:off x="228600" y="381000"/>
            <a:ext cx="8229600" cy="1143000"/>
          </a:xfrm>
          <a:noFill/>
          <a:ln>
            <a:miter lim="800000"/>
            <a:headEnd/>
            <a:tailEnd/>
          </a:ln>
        </p:spPr>
        <p:txBody>
          <a:bodyPr vert="horz" wrap="square" lIns="91440" tIns="45720" rIns="91440" bIns="45720" numCol="1" anchor="t" anchorCtr="0" compatLnSpc="1">
            <a:prstTxWarp prst="textNoShape">
              <a:avLst/>
            </a:prstTxWarp>
          </a:bodyPr>
          <a:lstStyle/>
          <a:p>
            <a:r>
              <a:rPr lang="en-US" sz="2800"/>
              <a:t>What is Cloud Computing?</a:t>
            </a:r>
          </a:p>
        </p:txBody>
      </p:sp>
      <p:pic>
        <p:nvPicPr>
          <p:cNvPr id="227334" name="Picture 6" descr="question-mark1a"/>
          <p:cNvPicPr>
            <a:picLocks noChangeAspect="1" noChangeArrowheads="1"/>
          </p:cNvPicPr>
          <p:nvPr/>
        </p:nvPicPr>
        <p:blipFill>
          <a:blip r:embed="rId3" cstate="print"/>
          <a:srcRect/>
          <a:stretch>
            <a:fillRect/>
          </a:stretch>
        </p:blipFill>
        <p:spPr bwMode="auto">
          <a:xfrm>
            <a:off x="6477000" y="2844800"/>
            <a:ext cx="2609850" cy="3479800"/>
          </a:xfrm>
          <a:prstGeom prst="rect">
            <a:avLst/>
          </a:prstGeom>
          <a:noFill/>
        </p:spPr>
      </p:pic>
      <p:sp>
        <p:nvSpPr>
          <p:cNvPr id="227337" name="Text Box 9"/>
          <p:cNvSpPr txBox="1">
            <a:spLocks noChangeArrowheads="1"/>
          </p:cNvSpPr>
          <p:nvPr/>
        </p:nvSpPr>
        <p:spPr bwMode="auto">
          <a:xfrm>
            <a:off x="457200" y="1447800"/>
            <a:ext cx="1828800" cy="830997"/>
          </a:xfrm>
          <a:prstGeom prst="rect">
            <a:avLst/>
          </a:prstGeom>
          <a:noFill/>
          <a:ln w="9525" algn="ctr">
            <a:noFill/>
            <a:miter lim="800000"/>
            <a:headEnd/>
            <a:tailEnd/>
          </a:ln>
          <a:effectLst/>
        </p:spPr>
        <p:txBody>
          <a:bodyPr wrap="square">
            <a:spAutoFit/>
          </a:bodyPr>
          <a:lstStyle/>
          <a:p>
            <a:r>
              <a:rPr lang="en-US" sz="1600" u="none" dirty="0">
                <a:solidFill>
                  <a:schemeClr val="bg2"/>
                </a:solidFill>
              </a:rPr>
              <a:t>No less influential </a:t>
            </a:r>
          </a:p>
          <a:p>
            <a:r>
              <a:rPr lang="en-US" sz="1600" u="none" dirty="0">
                <a:solidFill>
                  <a:schemeClr val="bg2"/>
                </a:solidFill>
              </a:rPr>
              <a:t>than e-business</a:t>
            </a:r>
          </a:p>
          <a:p>
            <a:endParaRPr lang="en-US" sz="1600" u="none" dirty="0">
              <a:solidFill>
                <a:schemeClr val="tx1"/>
              </a:solidFill>
            </a:endParaRPr>
          </a:p>
        </p:txBody>
      </p:sp>
      <p:sp>
        <p:nvSpPr>
          <p:cNvPr id="227339" name="AutoShape 11"/>
          <p:cNvSpPr>
            <a:spLocks noChangeArrowheads="1"/>
          </p:cNvSpPr>
          <p:nvPr/>
        </p:nvSpPr>
        <p:spPr bwMode="auto">
          <a:xfrm>
            <a:off x="6096000" y="914400"/>
            <a:ext cx="3048000" cy="1676400"/>
          </a:xfrm>
          <a:prstGeom prst="cloudCallout">
            <a:avLst>
              <a:gd name="adj1" fmla="val -41977"/>
              <a:gd name="adj2" fmla="val 10606"/>
            </a:avLst>
          </a:prstGeom>
          <a:solidFill>
            <a:schemeClr val="tx2"/>
          </a:solidFill>
          <a:ln w="9525">
            <a:noFill/>
            <a:round/>
            <a:headEnd/>
            <a:tailEnd/>
          </a:ln>
          <a:effectLst/>
        </p:spPr>
        <p:txBody>
          <a:bodyPr anchor="ctr"/>
          <a:lstStyle/>
          <a:p>
            <a:endParaRPr lang="en-US"/>
          </a:p>
        </p:txBody>
      </p:sp>
      <p:sp>
        <p:nvSpPr>
          <p:cNvPr id="227340" name="Text Box 12"/>
          <p:cNvSpPr txBox="1">
            <a:spLocks noChangeArrowheads="1"/>
          </p:cNvSpPr>
          <p:nvPr/>
        </p:nvSpPr>
        <p:spPr bwMode="auto">
          <a:xfrm>
            <a:off x="6324600" y="1143000"/>
            <a:ext cx="2819400" cy="1077218"/>
          </a:xfrm>
          <a:prstGeom prst="rect">
            <a:avLst/>
          </a:prstGeom>
          <a:noFill/>
          <a:ln w="9525" algn="ctr">
            <a:noFill/>
            <a:miter lim="800000"/>
            <a:headEnd/>
            <a:tailEnd/>
          </a:ln>
          <a:effectLst/>
        </p:spPr>
        <p:txBody>
          <a:bodyPr>
            <a:spAutoFit/>
          </a:bodyPr>
          <a:lstStyle/>
          <a:p>
            <a:r>
              <a:rPr lang="en-US" sz="1600" u="none" dirty="0">
                <a:solidFill>
                  <a:schemeClr val="bg2"/>
                </a:solidFill>
              </a:rPr>
              <a:t>58% say cloud computing will cause a radical shift in IT and 47% say they are already using it or actively researching it.</a:t>
            </a:r>
          </a:p>
        </p:txBody>
      </p:sp>
      <p:sp>
        <p:nvSpPr>
          <p:cNvPr id="227341" name="AutoShape 13"/>
          <p:cNvSpPr>
            <a:spLocks noChangeArrowheads="1"/>
          </p:cNvSpPr>
          <p:nvPr/>
        </p:nvSpPr>
        <p:spPr bwMode="auto">
          <a:xfrm>
            <a:off x="2667000" y="990600"/>
            <a:ext cx="3124200" cy="2209800"/>
          </a:xfrm>
          <a:prstGeom prst="cloudCallout">
            <a:avLst>
              <a:gd name="adj1" fmla="val 24898"/>
              <a:gd name="adj2" fmla="val -4597"/>
            </a:avLst>
          </a:prstGeom>
          <a:solidFill>
            <a:schemeClr val="tx2"/>
          </a:solidFill>
          <a:ln w="9525">
            <a:noFill/>
            <a:round/>
            <a:headEnd/>
            <a:tailEnd/>
          </a:ln>
          <a:effectLst/>
        </p:spPr>
        <p:txBody>
          <a:bodyPr anchor="ctr"/>
          <a:lstStyle/>
          <a:p>
            <a:endParaRPr lang="en-US"/>
          </a:p>
        </p:txBody>
      </p:sp>
      <p:sp>
        <p:nvSpPr>
          <p:cNvPr id="227342" name="Text Box 14"/>
          <p:cNvSpPr txBox="1">
            <a:spLocks noChangeArrowheads="1"/>
          </p:cNvSpPr>
          <p:nvPr/>
        </p:nvSpPr>
        <p:spPr bwMode="auto">
          <a:xfrm>
            <a:off x="2819400" y="1295400"/>
            <a:ext cx="2819400" cy="1600438"/>
          </a:xfrm>
          <a:prstGeom prst="rect">
            <a:avLst/>
          </a:prstGeom>
          <a:noFill/>
          <a:ln w="9525" algn="ctr">
            <a:noFill/>
            <a:miter lim="800000"/>
            <a:headEnd/>
            <a:tailEnd/>
          </a:ln>
          <a:effectLst/>
        </p:spPr>
        <p:txBody>
          <a:bodyPr>
            <a:spAutoFit/>
          </a:bodyPr>
          <a:lstStyle/>
          <a:p>
            <a:r>
              <a:rPr lang="en-US" sz="1600" u="none" dirty="0">
                <a:solidFill>
                  <a:schemeClr val="bg2"/>
                </a:solidFill>
              </a:rPr>
              <a:t>    The current US economy woes will only drive more enterprises to consider and adopt cloud offerings. Spending on IT cloud services will hit </a:t>
            </a:r>
            <a:r>
              <a:rPr lang="en-US" sz="1600" u="none" dirty="0" smtClean="0">
                <a:solidFill>
                  <a:schemeClr val="bg2"/>
                </a:solidFill>
              </a:rPr>
              <a:t>$112 </a:t>
            </a:r>
            <a:r>
              <a:rPr lang="en-US" sz="1600" u="none" dirty="0" err="1">
                <a:solidFill>
                  <a:schemeClr val="bg2"/>
                </a:solidFill>
              </a:rPr>
              <a:t>bn</a:t>
            </a:r>
            <a:r>
              <a:rPr lang="en-US" sz="1600" u="none" dirty="0">
                <a:solidFill>
                  <a:schemeClr val="bg2"/>
                </a:solidFill>
              </a:rPr>
              <a:t> </a:t>
            </a:r>
          </a:p>
          <a:p>
            <a:r>
              <a:rPr lang="en-US" sz="1600" u="none" dirty="0">
                <a:solidFill>
                  <a:schemeClr val="bg2"/>
                </a:solidFill>
              </a:rPr>
              <a:t>by </a:t>
            </a:r>
            <a:r>
              <a:rPr lang="en-US" sz="1600" u="none" dirty="0" smtClean="0">
                <a:solidFill>
                  <a:schemeClr val="bg2"/>
                </a:solidFill>
              </a:rPr>
              <a:t>2017</a:t>
            </a:r>
            <a:endParaRPr lang="en-US" sz="1600" u="none" dirty="0">
              <a:solidFill>
                <a:schemeClr val="tx1"/>
              </a:solidFill>
            </a:endParaRPr>
          </a:p>
        </p:txBody>
      </p:sp>
      <p:pic>
        <p:nvPicPr>
          <p:cNvPr id="227343" name="Picture 15" descr="gartner logo"/>
          <p:cNvPicPr>
            <a:picLocks noChangeAspect="1" noChangeArrowheads="1"/>
          </p:cNvPicPr>
          <p:nvPr/>
        </p:nvPicPr>
        <p:blipFill>
          <a:blip r:embed="rId4" cstate="print"/>
          <a:srcRect/>
          <a:stretch>
            <a:fillRect/>
          </a:stretch>
        </p:blipFill>
        <p:spPr bwMode="auto">
          <a:xfrm>
            <a:off x="533400" y="2060575"/>
            <a:ext cx="1543050" cy="377825"/>
          </a:xfrm>
          <a:prstGeom prst="rect">
            <a:avLst/>
          </a:prstGeom>
          <a:noFill/>
          <a:ln w="9525">
            <a:solidFill>
              <a:schemeClr val="tx1"/>
            </a:solidFill>
            <a:miter lim="800000"/>
            <a:headEnd/>
            <a:tailEnd/>
          </a:ln>
        </p:spPr>
      </p:pic>
      <p:pic>
        <p:nvPicPr>
          <p:cNvPr id="227345" name="Picture 17" descr="idc_logo_big"/>
          <p:cNvPicPr>
            <a:picLocks noChangeAspect="1" noChangeArrowheads="1"/>
          </p:cNvPicPr>
          <p:nvPr/>
        </p:nvPicPr>
        <p:blipFill>
          <a:blip r:embed="rId5" cstate="print"/>
          <a:srcRect/>
          <a:stretch>
            <a:fillRect/>
          </a:stretch>
        </p:blipFill>
        <p:spPr bwMode="auto">
          <a:xfrm>
            <a:off x="3581400" y="2895600"/>
            <a:ext cx="1200150" cy="457200"/>
          </a:xfrm>
          <a:prstGeom prst="rect">
            <a:avLst/>
          </a:prstGeom>
          <a:noFill/>
          <a:ln w="9525">
            <a:solidFill>
              <a:schemeClr val="tx1"/>
            </a:solidFill>
            <a:miter lim="800000"/>
            <a:headEnd/>
            <a:tailEnd/>
          </a:ln>
        </p:spPr>
      </p:pic>
      <p:pic>
        <p:nvPicPr>
          <p:cNvPr id="227346" name="Picture 18" descr="cio-logo_180x109"/>
          <p:cNvPicPr>
            <a:picLocks noChangeAspect="1" noChangeArrowheads="1"/>
          </p:cNvPicPr>
          <p:nvPr/>
        </p:nvPicPr>
        <p:blipFill>
          <a:blip r:embed="rId6" cstate="print"/>
          <a:srcRect/>
          <a:stretch>
            <a:fillRect/>
          </a:stretch>
        </p:blipFill>
        <p:spPr bwMode="auto">
          <a:xfrm>
            <a:off x="7162800" y="2362200"/>
            <a:ext cx="990600" cy="381000"/>
          </a:xfrm>
          <a:prstGeom prst="rect">
            <a:avLst/>
          </a:prstGeom>
          <a:noFill/>
        </p:spPr>
      </p:pic>
      <p:sp>
        <p:nvSpPr>
          <p:cNvPr id="227347" name="Rectangle 19"/>
          <p:cNvSpPr>
            <a:spLocks noChangeArrowheads="1"/>
          </p:cNvSpPr>
          <p:nvPr/>
        </p:nvSpPr>
        <p:spPr bwMode="auto">
          <a:xfrm>
            <a:off x="228600" y="3048000"/>
            <a:ext cx="6324600" cy="2767013"/>
          </a:xfrm>
          <a:prstGeom prst="rect">
            <a:avLst/>
          </a:prstGeom>
          <a:noFill/>
          <a:ln w="9525" algn="ctr">
            <a:noFill/>
            <a:miter lim="800000"/>
            <a:headEnd/>
            <a:tailEnd/>
          </a:ln>
          <a:effectLst/>
        </p:spPr>
        <p:txBody>
          <a:bodyPr>
            <a:spAutoFit/>
          </a:bodyPr>
          <a:lstStyle/>
          <a:p>
            <a:pPr algn="l"/>
            <a:r>
              <a:rPr lang="en-US" sz="1800" u="none">
                <a:solidFill>
                  <a:schemeClr val="tx1"/>
                </a:solidFill>
                <a:latin typeface="Calibri" pitchFamily="34" charset="0"/>
              </a:rPr>
              <a:t>Cloud Computing :</a:t>
            </a:r>
          </a:p>
          <a:p>
            <a:pPr algn="l"/>
            <a:r>
              <a:rPr lang="en-US" sz="1800" b="0" u="none">
                <a:latin typeface="Calibri" pitchFamily="34" charset="0"/>
              </a:rPr>
              <a:t>Cloud computing is the use of massively scaled offsite IT resources assembled virtually, accessed over the internet, used on demand in real-time or near real-time on a pay per use or subscription basis, where the workloads are shared among multiple customers. </a:t>
            </a:r>
          </a:p>
          <a:p>
            <a:pPr algn="l"/>
            <a:endParaRPr lang="en-US" sz="1800" b="0">
              <a:latin typeface="Calibri" pitchFamily="34" charset="0"/>
            </a:endParaRPr>
          </a:p>
          <a:p>
            <a:pPr algn="l">
              <a:lnSpc>
                <a:spcPct val="95000"/>
              </a:lnSpc>
            </a:pPr>
            <a:r>
              <a:rPr lang="en-US" sz="1800" u="none">
                <a:solidFill>
                  <a:schemeClr val="tx1"/>
                </a:solidFill>
                <a:latin typeface="Calibri" pitchFamily="34" charset="0"/>
                <a:sym typeface="Tahoma" pitchFamily="34" charset="0"/>
              </a:rPr>
              <a:t>Wikipedia says:</a:t>
            </a:r>
          </a:p>
          <a:p>
            <a:pPr algn="l">
              <a:lnSpc>
                <a:spcPct val="95000"/>
              </a:lnSpc>
            </a:pPr>
            <a:r>
              <a:rPr lang="en-US" sz="1800" b="0" u="none">
                <a:solidFill>
                  <a:schemeClr val="tx2"/>
                </a:solidFill>
                <a:latin typeface="Calibri" pitchFamily="34" charset="0"/>
                <a:sym typeface="Tahoma" pitchFamily="34" charset="0"/>
              </a:rPr>
              <a:t>“</a:t>
            </a:r>
            <a:r>
              <a:rPr lang="en-US" sz="1800" b="0" u="none">
                <a:latin typeface="Calibri" pitchFamily="34" charset="0"/>
                <a:sym typeface="Tahoma" pitchFamily="34" charset="0"/>
              </a:rPr>
              <a:t>Cloud computing is a style of computing in which dynamically scalable and often virtualized resources are provided as a service over the Internet.”</a:t>
            </a:r>
          </a:p>
        </p:txBody>
      </p:sp>
      <p:sp>
        <p:nvSpPr>
          <p:cNvPr id="8" name="Rectangle 7"/>
          <p:cNvSpPr/>
          <p:nvPr/>
        </p:nvSpPr>
        <p:spPr>
          <a:xfrm>
            <a:off x="1828800" y="6019800"/>
            <a:ext cx="7162800" cy="304800"/>
          </a:xfrm>
          <a:prstGeom prst="rect">
            <a:avLst/>
          </a:prstGeom>
        </p:spPr>
        <p:txBody>
          <a:bodyPr>
            <a:spAutoFit/>
          </a:bodyPr>
          <a:lstStyle/>
          <a:p>
            <a:pPr algn="l">
              <a:lnSpc>
                <a:spcPct val="100000"/>
              </a:lnSpc>
            </a:pPr>
            <a:r>
              <a:rPr lang="en-US" sz="1100" b="0" u="none">
                <a:solidFill>
                  <a:schemeClr val="tx1"/>
                </a:solidFill>
              </a:rPr>
              <a:t>SOURCE: CIO Research</a:t>
            </a:r>
            <a:r>
              <a:rPr lang="en-US" sz="1400" b="0" u="none">
                <a:solidFill>
                  <a:schemeClr val="tx1"/>
                </a:solidFill>
              </a:rPr>
              <a:t>: </a:t>
            </a:r>
            <a:r>
              <a:rPr lang="en-US" sz="1100" b="0" u="none">
                <a:solidFill>
                  <a:schemeClr val="tx1"/>
                </a:solidFill>
              </a:rPr>
              <a:t>http://www.gartner.com/it/page.jsp?id=707508 </a:t>
            </a:r>
          </a:p>
        </p:txBody>
      </p:sp>
    </p:spTree>
    <p:extLst>
      <p:ext uri="{BB962C8B-B14F-4D97-AF65-F5344CB8AC3E}">
        <p14:creationId xmlns:p14="http://schemas.microsoft.com/office/powerpoint/2010/main" val="3263061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Launch Instance – Regions and Zones</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Data Transfer costs to consider</a:t>
            </a:r>
          </a:p>
          <a:p>
            <a:pPr lvl="1"/>
            <a:r>
              <a:rPr lang="en-US" dirty="0" smtClean="0">
                <a:hlinkClick r:id="rId7"/>
              </a:rPr>
              <a:t>http://aws.amazon.com/ec2/#pricing</a:t>
            </a:r>
            <a:endParaRPr lang="en-US" dirty="0" smtClean="0"/>
          </a:p>
          <a:p>
            <a:endParaRPr lang="en-US" dirty="0" smtClean="0"/>
          </a:p>
          <a:p>
            <a:endParaRPr lang="en-US" dirty="0" smtClean="0"/>
          </a:p>
          <a:p>
            <a:pPr lvl="1"/>
            <a:endParaRPr lang="en-US" dirty="0" smtClean="0"/>
          </a:p>
        </p:txBody>
      </p:sp>
      <p:pic>
        <p:nvPicPr>
          <p:cNvPr id="141315" name="Picture 3"/>
          <p:cNvPicPr>
            <a:picLocks noChangeAspect="1" noChangeArrowheads="1"/>
          </p:cNvPicPr>
          <p:nvPr>
            <p:custDataLst>
              <p:tags r:id="rId4"/>
            </p:custDataLst>
          </p:nvPr>
        </p:nvPicPr>
        <p:blipFill>
          <a:blip r:embed="rId8"/>
          <a:srcRect/>
          <a:stretch>
            <a:fillRect/>
          </a:stretch>
        </p:blipFill>
        <p:spPr bwMode="auto">
          <a:xfrm>
            <a:off x="1905000" y="2743200"/>
            <a:ext cx="4684612" cy="3048000"/>
          </a:xfrm>
          <a:prstGeom prst="rect">
            <a:avLst/>
          </a:prstGeom>
          <a:noFill/>
          <a:ln w="9525">
            <a:noFill/>
            <a:miter lim="800000"/>
            <a:headEnd/>
            <a:tailEnd/>
          </a:ln>
          <a:effectLst/>
        </p:spPr>
      </p:pic>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Launch Instances – Regions and Zones</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When data is transferred between regions, charges are incurred</a:t>
            </a:r>
            <a:endParaRPr lang="en-US" dirty="0"/>
          </a:p>
        </p:txBody>
      </p:sp>
      <p:pic>
        <p:nvPicPr>
          <p:cNvPr id="4" name="Picture 3"/>
          <p:cNvPicPr>
            <a:picLocks noChangeAspect="1" noChangeArrowheads="1"/>
          </p:cNvPicPr>
          <p:nvPr>
            <p:custDataLst>
              <p:tags r:id="rId4"/>
            </p:custDataLst>
          </p:nvPr>
        </p:nvPicPr>
        <p:blipFill>
          <a:blip r:embed="rId7"/>
          <a:srcRect/>
          <a:stretch>
            <a:fillRect/>
          </a:stretch>
        </p:blipFill>
        <p:spPr bwMode="auto">
          <a:xfrm>
            <a:off x="1905000" y="2743200"/>
            <a:ext cx="4684612" cy="3048000"/>
          </a:xfrm>
          <a:prstGeom prst="rect">
            <a:avLst/>
          </a:prstGeom>
          <a:noFill/>
          <a:ln w="9525">
            <a:noFill/>
            <a:miter lim="800000"/>
            <a:headEnd/>
            <a:tailEnd/>
          </a:ln>
          <a:effectLst/>
        </p:spPr>
      </p:pic>
    </p:spTree>
    <p:custDataLst>
      <p:tags r:id="rId1"/>
    </p:custData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Launch Instance – Regions and Zones</a:t>
            </a:r>
            <a:endParaRPr lang="en-US" dirty="0"/>
          </a:p>
        </p:txBody>
      </p:sp>
      <p:sp>
        <p:nvSpPr>
          <p:cNvPr id="3" name="Content Placeholder 2"/>
          <p:cNvSpPr>
            <a:spLocks noGrp="1"/>
          </p:cNvSpPr>
          <p:nvPr>
            <p:ph sz="quarter" idx="13"/>
            <p:custDataLst>
              <p:tags r:id="rId3"/>
            </p:custDataLst>
          </p:nvPr>
        </p:nvSpPr>
        <p:spPr/>
        <p:txBody>
          <a:bodyPr>
            <a:normAutofit fontScale="85000" lnSpcReduction="20000"/>
          </a:bodyPr>
          <a:lstStyle/>
          <a:p>
            <a:r>
              <a:rPr lang="en-US" dirty="0" smtClean="0"/>
              <a:t>Data transfer is free between instances in the </a:t>
            </a:r>
            <a:r>
              <a:rPr lang="en-US" b="1" dirty="0" smtClean="0"/>
              <a:t>same </a:t>
            </a:r>
            <a:r>
              <a:rPr lang="en-US" dirty="0" smtClean="0"/>
              <a:t>zone when private IP addresses are used</a:t>
            </a:r>
          </a:p>
          <a:p>
            <a:endParaRPr lang="en-US" dirty="0" smtClean="0"/>
          </a:p>
          <a:p>
            <a:endParaRPr lang="en-US" dirty="0" smtClean="0"/>
          </a:p>
          <a:p>
            <a:endParaRPr lang="en-US" dirty="0" smtClean="0"/>
          </a:p>
          <a:p>
            <a:endParaRPr lang="en-US" dirty="0" smtClean="0"/>
          </a:p>
          <a:p>
            <a:r>
              <a:rPr lang="en-US" dirty="0" smtClean="0"/>
              <a:t>Otherwise, data transfer is $.01/GB and you lose performance</a:t>
            </a:r>
          </a:p>
          <a:p>
            <a:r>
              <a:rPr lang="en-US" dirty="0" smtClean="0"/>
              <a:t>Always use private IP addresses between EC2 instances in the same zone*</a:t>
            </a:r>
          </a:p>
          <a:p>
            <a:r>
              <a:rPr lang="en-US" dirty="0" smtClean="0"/>
              <a:t>Data transfer in/out between instances in different zones in the same region - $.01/GB</a:t>
            </a:r>
          </a:p>
          <a:p>
            <a:endParaRPr lang="en-US" dirty="0" smtClean="0"/>
          </a:p>
          <a:p>
            <a:endParaRPr lang="en-US" dirty="0" smtClean="0"/>
          </a:p>
          <a:p>
            <a:pPr lvl="1"/>
            <a:endParaRPr lang="en-US" dirty="0" smtClean="0"/>
          </a:p>
        </p:txBody>
      </p:sp>
      <p:pic>
        <p:nvPicPr>
          <p:cNvPr id="142339" name="Picture 3"/>
          <p:cNvPicPr>
            <a:picLocks noChangeAspect="1" noChangeArrowheads="1"/>
          </p:cNvPicPr>
          <p:nvPr>
            <p:custDataLst>
              <p:tags r:id="rId4"/>
            </p:custDataLst>
          </p:nvPr>
        </p:nvPicPr>
        <p:blipFill>
          <a:blip r:embed="rId7"/>
          <a:srcRect/>
          <a:stretch>
            <a:fillRect/>
          </a:stretch>
        </p:blipFill>
        <p:spPr bwMode="auto">
          <a:xfrm>
            <a:off x="1524000" y="2362200"/>
            <a:ext cx="5782124" cy="1524000"/>
          </a:xfrm>
          <a:prstGeom prst="rect">
            <a:avLst/>
          </a:prstGeom>
          <a:noFill/>
          <a:ln w="9525">
            <a:noFill/>
            <a:miter lim="800000"/>
            <a:headEnd/>
            <a:tailEnd/>
          </a:ln>
          <a:effectLst/>
        </p:spPr>
      </p:pic>
    </p:spTree>
    <p:custDataLst>
      <p:tags r:id="rId1"/>
    </p:custData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Launch Instances - Addressing Instances</a:t>
            </a:r>
            <a:endParaRPr lang="en-US" dirty="0"/>
          </a:p>
        </p:txBody>
      </p:sp>
      <p:sp>
        <p:nvSpPr>
          <p:cNvPr id="3" name="Text Placeholder 2"/>
          <p:cNvSpPr>
            <a:spLocks noGrp="1"/>
          </p:cNvSpPr>
          <p:nvPr>
            <p:ph type="body" idx="1"/>
            <p:custDataLst>
              <p:tags r:id="rId3"/>
            </p:custDataLst>
          </p:nvPr>
        </p:nvSpPr>
        <p:spPr/>
        <p:txBody>
          <a:bodyPr/>
          <a:lstStyle/>
          <a:p>
            <a:r>
              <a:rPr lang="en-US" dirty="0" smtClean="0"/>
              <a:t>Instances are given a dynamic IP by default</a:t>
            </a:r>
          </a:p>
          <a:p>
            <a:r>
              <a:rPr lang="en-US" dirty="0" smtClean="0"/>
              <a:t>Amazon Elastic IP provides a static IP that you can associate with an instance</a:t>
            </a:r>
          </a:p>
          <a:p>
            <a:r>
              <a:rPr lang="en-US" dirty="0" smtClean="0"/>
              <a:t>Elastic IP addresses incur a charge if they are not associated with an instance</a:t>
            </a:r>
          </a:p>
          <a:p>
            <a:pPr lvl="1"/>
            <a:r>
              <a:rPr lang="en-US" dirty="0" smtClean="0"/>
              <a:t>$0.01 per non-attached Elastic IP address per complete hour*</a:t>
            </a:r>
          </a:p>
          <a:p>
            <a:endParaRPr lang="en-US" dirty="0"/>
          </a:p>
        </p:txBody>
      </p:sp>
    </p:spTree>
    <p:custDataLst>
      <p:tags r:id="rId1"/>
    </p:custData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Launch Instance</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Windows instances will take longer than Linux-based instances</a:t>
            </a:r>
          </a:p>
          <a:p>
            <a:r>
              <a:rPr lang="en-US" dirty="0" smtClean="0"/>
              <a:t>Consoles may report a Windows instance as ‘running’, but it will not be accessible – just have to wait a few more minutes</a:t>
            </a:r>
          </a:p>
          <a:p>
            <a:r>
              <a:rPr lang="en-US" dirty="0" smtClean="0"/>
              <a:t>Once running, use SSH for Linux and RDP for Windows</a:t>
            </a:r>
          </a:p>
          <a:p>
            <a:pPr lvl="1"/>
            <a:r>
              <a:rPr lang="en-US" dirty="0" smtClean="0"/>
              <a:t>More on this later</a:t>
            </a:r>
            <a:endParaRPr lang="en-US" dirty="0"/>
          </a:p>
        </p:txBody>
      </p:sp>
      <p:pic>
        <p:nvPicPr>
          <p:cNvPr id="4" name="Picture 3" descr="check_list.jpg"/>
          <p:cNvPicPr>
            <a:picLocks noChangeAspect="1"/>
          </p:cNvPicPr>
          <p:nvPr>
            <p:custDataLst>
              <p:tags r:id="rId4"/>
            </p:custDataLst>
          </p:nvPr>
        </p:nvPicPr>
        <p:blipFill>
          <a:blip r:embed="rId7" cstate="print"/>
          <a:stretch>
            <a:fillRect/>
          </a:stretch>
        </p:blipFill>
        <p:spPr>
          <a:xfrm>
            <a:off x="4648200" y="3505200"/>
            <a:ext cx="762000" cy="507551"/>
          </a:xfrm>
          <a:prstGeom prst="rect">
            <a:avLst/>
          </a:prstGeom>
        </p:spPr>
      </p:pic>
    </p:spTree>
    <p:custDataLst>
      <p:tags r:id="rId1"/>
    </p:custData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Launch Instance</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Security Group</a:t>
            </a:r>
          </a:p>
          <a:p>
            <a:pPr lvl="1"/>
            <a:r>
              <a:rPr lang="en-US" dirty="0" smtClean="0"/>
              <a:t>‘default’ is created for you, can create as many you would like</a:t>
            </a:r>
          </a:p>
          <a:p>
            <a:pPr lvl="1"/>
            <a:r>
              <a:rPr lang="en-US" dirty="0" smtClean="0"/>
              <a:t>Instances in the same security group have unlimited network access to each other</a:t>
            </a:r>
          </a:p>
          <a:p>
            <a:pPr lvl="1"/>
            <a:r>
              <a:rPr lang="en-US" dirty="0" smtClean="0"/>
              <a:t>Otherwise, it is port-by-port like firewall</a:t>
            </a:r>
          </a:p>
        </p:txBody>
      </p:sp>
    </p:spTree>
    <p:custDataLst>
      <p:tags r:id="rId1"/>
    </p:custData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Launch Instance</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When an instance is launched, meta-data is available</a:t>
            </a:r>
          </a:p>
          <a:p>
            <a:r>
              <a:rPr lang="en-US" dirty="0" smtClean="0"/>
              <a:t>Within the instance, this data is available via </a:t>
            </a:r>
            <a:r>
              <a:rPr lang="en-US" dirty="0" smtClean="0">
                <a:hlinkClick r:id="rId6"/>
              </a:rPr>
              <a:t>http://169.254.169.254/latest</a:t>
            </a:r>
            <a:endParaRPr lang="en-US" dirty="0" smtClean="0"/>
          </a:p>
          <a:p>
            <a:r>
              <a:rPr lang="en-US" b="1" dirty="0" smtClean="0"/>
              <a:t>GET http://169.254.169.254/2008-12-01/meta-data/product-codes</a:t>
            </a:r>
            <a:r>
              <a:rPr lang="en-US" dirty="0" smtClean="0"/>
              <a:t> </a:t>
            </a:r>
          </a:p>
          <a:p>
            <a:pPr lvl="1"/>
            <a:r>
              <a:rPr lang="en-US" dirty="0" smtClean="0"/>
              <a:t>774F4FF8</a:t>
            </a:r>
          </a:p>
          <a:p>
            <a:endParaRPr lang="en-US" dirty="0"/>
          </a:p>
        </p:txBody>
      </p:sp>
    </p:spTree>
    <p:custDataLst>
      <p:tags r:id="rId1"/>
    </p:custData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9"/>
          <p:cNvGraphicFramePr>
            <a:graphicFrameLocks/>
          </p:cNvGraphicFramePr>
          <p:nvPr>
            <p:custDataLst>
              <p:tags r:id="rId2"/>
            </p:custDataLst>
          </p:nvPr>
        </p:nvGraphicFramePr>
        <p:xfrm>
          <a:off x="76200" y="88709"/>
          <a:ext cx="8991600" cy="6680582"/>
        </p:xfrm>
        <a:graphic>
          <a:graphicData uri="http://schemas.openxmlformats.org/drawingml/2006/table">
            <a:tbl>
              <a:tblPr firstRow="1" bandRow="1">
                <a:tableStyleId>{3C2FFA5D-87B4-456A-9821-1D502468CF0F}</a:tableStyleId>
              </a:tblPr>
              <a:tblGrid>
                <a:gridCol w="1990811"/>
                <a:gridCol w="7000789"/>
              </a:tblGrid>
              <a:tr h="277212">
                <a:tc>
                  <a:txBody>
                    <a:bodyPr/>
                    <a:lstStyle/>
                    <a:p>
                      <a:r>
                        <a:rPr lang="en-US" sz="1800" dirty="0"/>
                        <a:t>Data</a:t>
                      </a:r>
                    </a:p>
                  </a:txBody>
                  <a:tcPr marL="19538" marR="19538" marT="9769" marB="9769" anchor="ctr"/>
                </a:tc>
                <a:tc>
                  <a:txBody>
                    <a:bodyPr/>
                    <a:lstStyle/>
                    <a:p>
                      <a:r>
                        <a:rPr lang="en-US" sz="1800" dirty="0"/>
                        <a:t>Description</a:t>
                      </a:r>
                    </a:p>
                  </a:txBody>
                  <a:tcPr marL="19538" marR="19538" marT="9769" marB="9769" anchor="ctr"/>
                </a:tc>
              </a:tr>
              <a:tr h="87142">
                <a:tc>
                  <a:txBody>
                    <a:bodyPr/>
                    <a:lstStyle/>
                    <a:p>
                      <a:r>
                        <a:rPr lang="en-US" sz="1800" dirty="0" err="1"/>
                        <a:t>ami</a:t>
                      </a:r>
                      <a:r>
                        <a:rPr lang="en-US" sz="1800" dirty="0"/>
                        <a:t>-id</a:t>
                      </a:r>
                    </a:p>
                  </a:txBody>
                  <a:tcPr marL="19538" marR="19538" marT="9769" marB="9769" anchor="ctr"/>
                </a:tc>
                <a:tc>
                  <a:txBody>
                    <a:bodyPr/>
                    <a:lstStyle/>
                    <a:p>
                      <a:r>
                        <a:rPr lang="en-US" sz="1800" dirty="0"/>
                        <a:t>The AMI ID used to launch the instance.</a:t>
                      </a:r>
                    </a:p>
                  </a:txBody>
                  <a:tcPr marL="19538" marR="19538" marT="9769" marB="9769" anchor="ctr"/>
                </a:tc>
              </a:tr>
              <a:tr h="263839">
                <a:tc>
                  <a:txBody>
                    <a:bodyPr/>
                    <a:lstStyle/>
                    <a:p>
                      <a:r>
                        <a:rPr lang="en-US" sz="1800" dirty="0" err="1"/>
                        <a:t>ami</a:t>
                      </a:r>
                      <a:r>
                        <a:rPr lang="en-US" sz="1800" dirty="0"/>
                        <a:t>-launch-index</a:t>
                      </a:r>
                    </a:p>
                  </a:txBody>
                  <a:tcPr marL="19538" marR="19538" marT="9769" marB="9769" anchor="ctr"/>
                </a:tc>
                <a:tc>
                  <a:txBody>
                    <a:bodyPr/>
                    <a:lstStyle/>
                    <a:p>
                      <a:r>
                        <a:rPr lang="en-US" sz="1800" dirty="0"/>
                        <a:t>The index of this instance in the </a:t>
                      </a:r>
                      <a:r>
                        <a:rPr lang="en-US" sz="1800" dirty="0">
                          <a:hlinkClick r:id="rId5"/>
                        </a:rPr>
                        <a:t>reservation</a:t>
                      </a:r>
                      <a:r>
                        <a:rPr lang="en-US" sz="1800" dirty="0"/>
                        <a:t> (per AMI).</a:t>
                      </a:r>
                    </a:p>
                  </a:txBody>
                  <a:tcPr marL="19538" marR="19538" marT="9769" marB="9769" anchor="ctr"/>
                </a:tc>
              </a:tr>
              <a:tr h="263839">
                <a:tc>
                  <a:txBody>
                    <a:bodyPr/>
                    <a:lstStyle/>
                    <a:p>
                      <a:r>
                        <a:rPr lang="en-US" sz="1800"/>
                        <a:t>ami-manifest-path</a:t>
                      </a:r>
                    </a:p>
                  </a:txBody>
                  <a:tcPr marL="19538" marR="19538" marT="9769" marB="9769" anchor="ctr"/>
                </a:tc>
                <a:tc>
                  <a:txBody>
                    <a:bodyPr/>
                    <a:lstStyle/>
                    <a:p>
                      <a:r>
                        <a:rPr lang="en-US" sz="1800" dirty="0"/>
                        <a:t>The manifest path of the AMI with which the instance was launched.</a:t>
                      </a:r>
                    </a:p>
                  </a:txBody>
                  <a:tcPr marL="19538" marR="19538" marT="9769" marB="9769" anchor="ctr"/>
                </a:tc>
              </a:tr>
              <a:tr h="263839">
                <a:tc>
                  <a:txBody>
                    <a:bodyPr/>
                    <a:lstStyle/>
                    <a:p>
                      <a:r>
                        <a:rPr lang="en-US" sz="1800"/>
                        <a:t>ancestor-ami-ids</a:t>
                      </a:r>
                    </a:p>
                  </a:txBody>
                  <a:tcPr marL="19538" marR="19538" marT="9769" marB="9769" anchor="ctr"/>
                </a:tc>
                <a:tc>
                  <a:txBody>
                    <a:bodyPr/>
                    <a:lstStyle/>
                    <a:p>
                      <a:r>
                        <a:rPr lang="en-US" sz="1800" dirty="0"/>
                        <a:t>The AMI IDs of any instances that were </a:t>
                      </a:r>
                      <a:r>
                        <a:rPr lang="en-US" sz="1800" dirty="0" err="1"/>
                        <a:t>rebundled</a:t>
                      </a:r>
                      <a:r>
                        <a:rPr lang="en-US" sz="1800" dirty="0"/>
                        <a:t> to create this AMI.</a:t>
                      </a:r>
                    </a:p>
                  </a:txBody>
                  <a:tcPr marL="19538" marR="19538" marT="9769" marB="9769" anchor="ctr"/>
                </a:tc>
              </a:tr>
              <a:tr h="263839">
                <a:tc>
                  <a:txBody>
                    <a:bodyPr/>
                    <a:lstStyle/>
                    <a:p>
                      <a:r>
                        <a:rPr lang="en-US" sz="1800"/>
                        <a:t>block-device-mapping</a:t>
                      </a:r>
                    </a:p>
                  </a:txBody>
                  <a:tcPr marL="19538" marR="19538" marT="9769" marB="9769" anchor="ctr"/>
                </a:tc>
                <a:tc>
                  <a:txBody>
                    <a:bodyPr/>
                    <a:lstStyle/>
                    <a:p>
                      <a:r>
                        <a:rPr lang="en-US" sz="1800" dirty="0"/>
                        <a:t>Defines native device names to use when exposing virtual devices.</a:t>
                      </a:r>
                    </a:p>
                  </a:txBody>
                  <a:tcPr marL="19538" marR="19538" marT="9769" marB="9769" anchor="ctr"/>
                </a:tc>
              </a:tr>
              <a:tr h="248459">
                <a:tc>
                  <a:txBody>
                    <a:bodyPr/>
                    <a:lstStyle/>
                    <a:p>
                      <a:r>
                        <a:rPr lang="en-US" sz="1800" dirty="0"/>
                        <a:t>instance-id</a:t>
                      </a:r>
                    </a:p>
                  </a:txBody>
                  <a:tcPr marL="19538" marR="19538" marT="9769" marB="9769" anchor="ctr"/>
                </a:tc>
                <a:tc>
                  <a:txBody>
                    <a:bodyPr/>
                    <a:lstStyle/>
                    <a:p>
                      <a:r>
                        <a:rPr lang="en-US" sz="1800" dirty="0"/>
                        <a:t>The ID of this instance.</a:t>
                      </a:r>
                    </a:p>
                  </a:txBody>
                  <a:tcPr marL="19538" marR="19538" marT="9769" marB="9769" anchor="ctr"/>
                </a:tc>
              </a:tr>
              <a:tr h="263839">
                <a:tc>
                  <a:txBody>
                    <a:bodyPr/>
                    <a:lstStyle/>
                    <a:p>
                      <a:r>
                        <a:rPr lang="en-US" sz="1800" dirty="0"/>
                        <a:t>instance-type</a:t>
                      </a:r>
                    </a:p>
                  </a:txBody>
                  <a:tcPr marL="19538" marR="19538" marT="9769" marB="9769" anchor="ctr"/>
                </a:tc>
                <a:tc>
                  <a:txBody>
                    <a:bodyPr/>
                    <a:lstStyle/>
                    <a:p>
                      <a:r>
                        <a:rPr lang="en-US" sz="1800" dirty="0"/>
                        <a:t>The type of instance to launch. For more information, see </a:t>
                      </a:r>
                      <a:r>
                        <a:rPr lang="en-US" sz="1800" dirty="0">
                          <a:hlinkClick r:id="rId6" tooltip="Instance Types"/>
                        </a:rPr>
                        <a:t>Instance Types</a:t>
                      </a:r>
                      <a:r>
                        <a:rPr lang="en-US" sz="1800" dirty="0"/>
                        <a:t>.</a:t>
                      </a:r>
                    </a:p>
                  </a:txBody>
                  <a:tcPr marL="19538" marR="19538" marT="9769" marB="9769" anchor="ctr"/>
                </a:tc>
              </a:tr>
              <a:tr h="248459">
                <a:tc>
                  <a:txBody>
                    <a:bodyPr/>
                    <a:lstStyle/>
                    <a:p>
                      <a:r>
                        <a:rPr lang="en-US" sz="1800"/>
                        <a:t>local-hostname</a:t>
                      </a:r>
                    </a:p>
                  </a:txBody>
                  <a:tcPr marL="19538" marR="19538" marT="9769" marB="9769" anchor="ctr"/>
                </a:tc>
                <a:tc>
                  <a:txBody>
                    <a:bodyPr/>
                    <a:lstStyle/>
                    <a:p>
                      <a:r>
                        <a:rPr lang="en-US" sz="1800" dirty="0"/>
                        <a:t>The local hostname of the instance.</a:t>
                      </a:r>
                    </a:p>
                  </a:txBody>
                  <a:tcPr marL="19538" marR="19538" marT="9769" marB="9769" anchor="ctr"/>
                </a:tc>
              </a:tr>
              <a:tr h="478487">
                <a:tc>
                  <a:txBody>
                    <a:bodyPr/>
                    <a:lstStyle/>
                    <a:p>
                      <a:r>
                        <a:rPr lang="en-US" sz="1800"/>
                        <a:t>local-ipv4</a:t>
                      </a:r>
                    </a:p>
                  </a:txBody>
                  <a:tcPr marL="19538" marR="19538" marT="9769" marB="9769" anchor="ctr"/>
                </a:tc>
                <a:tc>
                  <a:txBody>
                    <a:bodyPr/>
                    <a:lstStyle/>
                    <a:p>
                      <a:r>
                        <a:rPr lang="en-US" sz="1800" dirty="0"/>
                        <a:t>Public IP address if launched with direct addressing; private IP address if launched with public addressing.</a:t>
                      </a:r>
                    </a:p>
                  </a:txBody>
                  <a:tcPr marL="19538" marR="19538" marT="9769" marB="9769" anchor="ctr"/>
                </a:tc>
              </a:tr>
              <a:tr h="263839">
                <a:tc>
                  <a:txBody>
                    <a:bodyPr/>
                    <a:lstStyle/>
                    <a:p>
                      <a:r>
                        <a:rPr lang="en-US" sz="1800"/>
                        <a:t>kernel-id</a:t>
                      </a:r>
                    </a:p>
                  </a:txBody>
                  <a:tcPr marL="19538" marR="19538" marT="9769" marB="9769" anchor="ctr"/>
                </a:tc>
                <a:tc>
                  <a:txBody>
                    <a:bodyPr/>
                    <a:lstStyle/>
                    <a:p>
                      <a:r>
                        <a:rPr lang="en-US" sz="1800" dirty="0"/>
                        <a:t>The ID of the kernel launched with this instance, if applicable.</a:t>
                      </a:r>
                    </a:p>
                  </a:txBody>
                  <a:tcPr marL="19538" marR="19538" marT="9769" marB="9769" anchor="ctr"/>
                </a:tc>
              </a:tr>
              <a:tr h="478487">
                <a:tc>
                  <a:txBody>
                    <a:bodyPr/>
                    <a:lstStyle/>
                    <a:p>
                      <a:r>
                        <a:rPr lang="en-US" sz="1800"/>
                        <a:t>placement/availability-zone</a:t>
                      </a:r>
                    </a:p>
                  </a:txBody>
                  <a:tcPr marL="19538" marR="19538" marT="9769" marB="9769" anchor="ctr"/>
                </a:tc>
                <a:tc>
                  <a:txBody>
                    <a:bodyPr/>
                    <a:lstStyle/>
                    <a:p>
                      <a:r>
                        <a:rPr lang="en-US" sz="1800" dirty="0"/>
                        <a:t>The Availability Zone in which the instance launched.</a:t>
                      </a:r>
                    </a:p>
                  </a:txBody>
                  <a:tcPr marL="19538" marR="19538" marT="9769" marB="9769" anchor="ctr"/>
                </a:tc>
              </a:tr>
              <a:tr h="248459">
                <a:tc>
                  <a:txBody>
                    <a:bodyPr/>
                    <a:lstStyle/>
                    <a:p>
                      <a:r>
                        <a:rPr lang="en-US" sz="1800"/>
                        <a:t>product-codes</a:t>
                      </a:r>
                    </a:p>
                  </a:txBody>
                  <a:tcPr marL="19538" marR="19538" marT="9769" marB="9769" anchor="ctr"/>
                </a:tc>
                <a:tc>
                  <a:txBody>
                    <a:bodyPr/>
                    <a:lstStyle/>
                    <a:p>
                      <a:r>
                        <a:rPr lang="en-US" sz="1800" dirty="0"/>
                        <a:t>Product codes associated with this instance. </a:t>
                      </a:r>
                    </a:p>
                  </a:txBody>
                  <a:tcPr marL="19538" marR="19538" marT="9769" marB="9769" anchor="ctr"/>
                </a:tc>
              </a:tr>
              <a:tr h="248459">
                <a:tc>
                  <a:txBody>
                    <a:bodyPr/>
                    <a:lstStyle/>
                    <a:p>
                      <a:r>
                        <a:rPr lang="en-US" sz="1800"/>
                        <a:t>public-hostname</a:t>
                      </a:r>
                    </a:p>
                  </a:txBody>
                  <a:tcPr marL="19538" marR="19538" marT="9769" marB="9769" anchor="ctr"/>
                </a:tc>
                <a:tc>
                  <a:txBody>
                    <a:bodyPr/>
                    <a:lstStyle/>
                    <a:p>
                      <a:r>
                        <a:rPr lang="en-US" sz="1800" dirty="0"/>
                        <a:t>The public hostname of the instance.</a:t>
                      </a:r>
                    </a:p>
                  </a:txBody>
                  <a:tcPr marL="19538" marR="19538" marT="9769" marB="9769" anchor="ctr"/>
                </a:tc>
              </a:tr>
              <a:tr h="248459">
                <a:tc>
                  <a:txBody>
                    <a:bodyPr/>
                    <a:lstStyle/>
                    <a:p>
                      <a:r>
                        <a:rPr lang="en-US" sz="1800"/>
                        <a:t>public-ipv4</a:t>
                      </a:r>
                    </a:p>
                  </a:txBody>
                  <a:tcPr marL="19538" marR="19538" marT="9769" marB="9769" anchor="ctr"/>
                </a:tc>
                <a:tc>
                  <a:txBody>
                    <a:bodyPr/>
                    <a:lstStyle/>
                    <a:p>
                      <a:r>
                        <a:rPr lang="en-US" sz="1800" dirty="0"/>
                        <a:t>The public IP address</a:t>
                      </a:r>
                    </a:p>
                  </a:txBody>
                  <a:tcPr marL="19538" marR="19538" marT="9769" marB="9769" anchor="ctr"/>
                </a:tc>
              </a:tr>
              <a:tr h="263839">
                <a:tc>
                  <a:txBody>
                    <a:bodyPr/>
                    <a:lstStyle/>
                    <a:p>
                      <a:r>
                        <a:rPr lang="en-US" sz="1800"/>
                        <a:t>public-keys/</a:t>
                      </a:r>
                    </a:p>
                  </a:txBody>
                  <a:tcPr marL="19538" marR="19538" marT="9769" marB="9769" anchor="ctr"/>
                </a:tc>
                <a:tc>
                  <a:txBody>
                    <a:bodyPr/>
                    <a:lstStyle/>
                    <a:p>
                      <a:r>
                        <a:rPr lang="en-US" sz="1800" dirty="0"/>
                        <a:t>Public keys. Only available if supplied at instance launch time</a:t>
                      </a:r>
                    </a:p>
                  </a:txBody>
                  <a:tcPr marL="19538" marR="19538" marT="9769" marB="9769" anchor="ctr"/>
                </a:tc>
              </a:tr>
              <a:tr h="263839">
                <a:tc>
                  <a:txBody>
                    <a:bodyPr/>
                    <a:lstStyle/>
                    <a:p>
                      <a:r>
                        <a:rPr lang="en-US" sz="1800"/>
                        <a:t>ramdisk-id</a:t>
                      </a:r>
                    </a:p>
                  </a:txBody>
                  <a:tcPr marL="19538" marR="19538" marT="9769" marB="9769" anchor="ctr"/>
                </a:tc>
                <a:tc>
                  <a:txBody>
                    <a:bodyPr/>
                    <a:lstStyle/>
                    <a:p>
                      <a:r>
                        <a:rPr lang="en-US" sz="1800" dirty="0"/>
                        <a:t>The ID of the RAM disk launched with this instance, if applicable.</a:t>
                      </a:r>
                    </a:p>
                  </a:txBody>
                  <a:tcPr marL="19538" marR="19538" marT="9769" marB="9769" anchor="ctr"/>
                </a:tc>
              </a:tr>
              <a:tr h="248459">
                <a:tc>
                  <a:txBody>
                    <a:bodyPr/>
                    <a:lstStyle/>
                    <a:p>
                      <a:r>
                        <a:rPr lang="en-US" sz="1800"/>
                        <a:t>reservation-id</a:t>
                      </a:r>
                    </a:p>
                  </a:txBody>
                  <a:tcPr marL="19538" marR="19538" marT="9769" marB="9769" anchor="ctr"/>
                </a:tc>
                <a:tc>
                  <a:txBody>
                    <a:bodyPr/>
                    <a:lstStyle/>
                    <a:p>
                      <a:r>
                        <a:rPr lang="en-US" sz="1800" dirty="0"/>
                        <a:t>ID of the reservation.</a:t>
                      </a:r>
                    </a:p>
                  </a:txBody>
                  <a:tcPr marL="19538" marR="19538" marT="9769" marB="9769" anchor="ctr"/>
                </a:tc>
              </a:tr>
              <a:tr h="478487">
                <a:tc>
                  <a:txBody>
                    <a:bodyPr/>
                    <a:lstStyle/>
                    <a:p>
                      <a:r>
                        <a:rPr lang="en-US" sz="1800"/>
                        <a:t>security-groups</a:t>
                      </a:r>
                    </a:p>
                  </a:txBody>
                  <a:tcPr marL="19538" marR="19538" marT="9769" marB="9769" anchor="ctr"/>
                </a:tc>
                <a:tc>
                  <a:txBody>
                    <a:bodyPr/>
                    <a:lstStyle/>
                    <a:p>
                      <a:r>
                        <a:rPr lang="en-US" sz="1800" dirty="0"/>
                        <a:t>Names of the security groups the instance is launched in. Only available if supplied at instance launch time</a:t>
                      </a:r>
                    </a:p>
                  </a:txBody>
                  <a:tcPr marL="19538" marR="19538" marT="9769" marB="9769" anchor="ctr"/>
                </a:tc>
              </a:tr>
            </a:tbl>
          </a:graphicData>
        </a:graphic>
      </p:graphicFrame>
    </p:spTree>
    <p:custDataLst>
      <p:tags r:id="rId1"/>
    </p:custData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Launch Instance</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User-specified data is probably the most interesting</a:t>
            </a:r>
          </a:p>
          <a:p>
            <a:endParaRPr lang="en-US" dirty="0"/>
          </a:p>
        </p:txBody>
      </p:sp>
      <p:pic>
        <p:nvPicPr>
          <p:cNvPr id="161794" name="Picture 2"/>
          <p:cNvPicPr>
            <a:picLocks noChangeAspect="1" noChangeArrowheads="1"/>
          </p:cNvPicPr>
          <p:nvPr>
            <p:custDataLst>
              <p:tags r:id="rId4"/>
            </p:custDataLst>
          </p:nvPr>
        </p:nvPicPr>
        <p:blipFill>
          <a:blip r:embed="rId7"/>
          <a:srcRect/>
          <a:stretch>
            <a:fillRect/>
          </a:stretch>
        </p:blipFill>
        <p:spPr bwMode="auto">
          <a:xfrm>
            <a:off x="1524000" y="2209800"/>
            <a:ext cx="6248400" cy="3886800"/>
          </a:xfrm>
          <a:prstGeom prst="rect">
            <a:avLst/>
          </a:prstGeom>
          <a:noFill/>
          <a:ln w="9525">
            <a:noFill/>
            <a:miter lim="800000"/>
            <a:headEnd/>
            <a:tailEnd/>
          </a:ln>
          <a:effectLst/>
        </p:spPr>
      </p:pic>
    </p:spTree>
    <p:custDataLst>
      <p:tags r:id="rId1"/>
    </p:custData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AWS EC2 Life Cycle Management</a:t>
            </a:r>
            <a:endParaRPr lang="en-US" dirty="0"/>
          </a:p>
        </p:txBody>
      </p:sp>
      <p:sp>
        <p:nvSpPr>
          <p:cNvPr id="3" name="Text Placeholder 2"/>
          <p:cNvSpPr>
            <a:spLocks noGrp="1"/>
          </p:cNvSpPr>
          <p:nvPr>
            <p:ph type="body" idx="1"/>
            <p:custDataLst>
              <p:tags r:id="rId3"/>
            </p:custDataLst>
          </p:nvPr>
        </p:nvSpPr>
        <p:spPr/>
        <p:txBody>
          <a:bodyPr/>
          <a:lstStyle/>
          <a:p>
            <a:pPr marL="514350" indent="-514350">
              <a:buFont typeface="+mj-lt"/>
              <a:buAutoNum type="arabicPeriod"/>
            </a:pPr>
            <a:r>
              <a:rPr lang="en-US" i="1" dirty="0" smtClean="0"/>
              <a:t>Find an AMI</a:t>
            </a:r>
          </a:p>
          <a:p>
            <a:pPr marL="514350" indent="-514350">
              <a:buFont typeface="+mj-lt"/>
              <a:buAutoNum type="arabicPeriod"/>
            </a:pPr>
            <a:r>
              <a:rPr lang="en-US" i="1" dirty="0" smtClean="0"/>
              <a:t>Launches an instance based on that AMI</a:t>
            </a:r>
          </a:p>
          <a:p>
            <a:pPr marL="514350" indent="-514350">
              <a:buFont typeface="+mj-lt"/>
              <a:buAutoNum type="arabicPeriod"/>
            </a:pPr>
            <a:r>
              <a:rPr lang="en-US" b="1" dirty="0" smtClean="0"/>
              <a:t>Modify the instance (i.e. install software)</a:t>
            </a:r>
          </a:p>
          <a:p>
            <a:pPr marL="514350" indent="-514350">
              <a:buFont typeface="+mj-lt"/>
              <a:buAutoNum type="arabicPeriod"/>
            </a:pPr>
            <a:r>
              <a:rPr lang="en-US" b="1" dirty="0" smtClean="0"/>
              <a:t>Use instance (i.e. compute data)</a:t>
            </a:r>
          </a:p>
          <a:p>
            <a:pPr marL="514350" indent="-514350">
              <a:buFont typeface="+mj-lt"/>
              <a:buAutoNum type="arabicPeriod"/>
            </a:pPr>
            <a:r>
              <a:rPr lang="en-US" dirty="0" smtClean="0"/>
              <a:t>Save and publish a new AMI</a:t>
            </a:r>
          </a:p>
          <a:p>
            <a:pPr marL="514350" indent="-514350">
              <a:buFont typeface="+mj-lt"/>
              <a:buAutoNum type="arabicPeriod"/>
            </a:pPr>
            <a:r>
              <a:rPr lang="en-US" dirty="0" smtClean="0"/>
              <a:t>Launch an instance based on new AMI</a:t>
            </a:r>
          </a:p>
          <a:p>
            <a:pPr marL="514350" indent="-514350">
              <a:buFont typeface="+mj-lt"/>
              <a:buAutoNum type="arabicPeriod"/>
            </a:pPr>
            <a:r>
              <a:rPr lang="en-US" dirty="0" smtClean="0"/>
              <a:t>Cycle repeats…</a:t>
            </a:r>
          </a:p>
          <a:p>
            <a:endParaRPr 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bwMode="auto">
          <a:xfrm>
            <a:off x="76200" y="274638"/>
            <a:ext cx="8229600" cy="5635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normAutofit fontScale="90000"/>
          </a:bodyPr>
          <a:lstStyle/>
          <a:p>
            <a:pPr eaLnBrk="1" fontAlgn="auto" hangingPunct="1">
              <a:spcAft>
                <a:spcPts val="0"/>
              </a:spcAft>
              <a:defRPr/>
            </a:pPr>
            <a:r>
              <a:rPr lang="en-US" altLang="en-US" dirty="0"/>
              <a:t>Cloud Computing Definition</a:t>
            </a:r>
          </a:p>
        </p:txBody>
      </p:sp>
      <p:graphicFrame>
        <p:nvGraphicFramePr>
          <p:cNvPr id="4099" name="Object 6"/>
          <p:cNvGraphicFramePr>
            <a:graphicFrameLocks noGrp="1" noChangeAspect="1"/>
          </p:cNvGraphicFramePr>
          <p:nvPr>
            <p:ph idx="4294967295"/>
            <p:extLst>
              <p:ext uri="{D42A27DB-BD31-4B8C-83A1-F6EECF244321}">
                <p14:modId xmlns:p14="http://schemas.microsoft.com/office/powerpoint/2010/main" val="2718975196"/>
              </p:ext>
            </p:extLst>
          </p:nvPr>
        </p:nvGraphicFramePr>
        <p:xfrm>
          <a:off x="5294312" y="1600200"/>
          <a:ext cx="3316288" cy="4800600"/>
        </p:xfrm>
        <a:graphic>
          <a:graphicData uri="http://schemas.openxmlformats.org/presentationml/2006/ole">
            <mc:AlternateContent xmlns:mc="http://schemas.openxmlformats.org/markup-compatibility/2006">
              <mc:Choice xmlns:v="urn:schemas-microsoft-com:vml" Requires="v">
                <p:oleObj spid="_x0000_s1068" name="Visio" r:id="rId4" imgW="6851485" imgH="9916668" progId="Visio.Drawing.11">
                  <p:embed/>
                </p:oleObj>
              </mc:Choice>
              <mc:Fallback>
                <p:oleObj name="Visio" r:id="rId4" imgW="6851485" imgH="9916668"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4312" y="1600200"/>
                        <a:ext cx="3316288" cy="4800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Date Placeholder 3"/>
          <p:cNvSpPr txBox="1">
            <a:spLocks noGrp="1"/>
          </p:cNvSpPr>
          <p:nvPr/>
        </p:nvSpPr>
        <p:spPr bwMode="auto">
          <a:xfrm>
            <a:off x="7677150" y="6719888"/>
            <a:ext cx="1281113"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0" bIns="0" anchor="ct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r"/>
            <a:r>
              <a:rPr lang="en-GB" altLang="en-US" sz="800" u="none">
                <a:solidFill>
                  <a:srgbClr val="000000"/>
                </a:solidFill>
                <a:latin typeface="Arial" charset="0"/>
              </a:rPr>
              <a:t>© 2008 . All rights reserved</a:t>
            </a:r>
            <a:endParaRPr lang="en-US" altLang="en-US" sz="800" u="none">
              <a:solidFill>
                <a:srgbClr val="000000"/>
              </a:solidFill>
              <a:latin typeface="Arial" charset="0"/>
            </a:endParaRPr>
          </a:p>
        </p:txBody>
      </p:sp>
      <p:sp>
        <p:nvSpPr>
          <p:cNvPr id="4101" name="Slide Number Placeholder 4"/>
          <p:cNvSpPr txBox="1">
            <a:spLocks noGrp="1"/>
          </p:cNvSpPr>
          <p:nvPr/>
        </p:nvSpPr>
        <p:spPr bwMode="auto">
          <a:xfrm>
            <a:off x="9013825" y="6719888"/>
            <a:ext cx="130175"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nchor="ct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r"/>
            <a:fld id="{0433CA72-5B85-419B-9AE4-3B79EA50B4A9}" type="slidenum">
              <a:rPr lang="en-US" altLang="en-US" sz="800" b="1" u="none">
                <a:solidFill>
                  <a:srgbClr val="000000"/>
                </a:solidFill>
                <a:latin typeface="Arial" charset="0"/>
              </a:rPr>
              <a:pPr algn="r"/>
              <a:t>13</a:t>
            </a:fld>
            <a:endParaRPr lang="en-US" altLang="en-US" sz="800" b="1" u="none">
              <a:solidFill>
                <a:srgbClr val="000000"/>
              </a:solidFill>
              <a:latin typeface="Arial" charset="0"/>
            </a:endParaRPr>
          </a:p>
        </p:txBody>
      </p:sp>
      <p:sp>
        <p:nvSpPr>
          <p:cNvPr id="4102" name="Rectangle 7"/>
          <p:cNvSpPr>
            <a:spLocks noChangeArrowheads="1"/>
          </p:cNvSpPr>
          <p:nvPr/>
        </p:nvSpPr>
        <p:spPr bwMode="auto">
          <a:xfrm>
            <a:off x="304800" y="1565731"/>
            <a:ext cx="4267200" cy="5139869"/>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r>
              <a:rPr lang="en-US" altLang="ja-JP" sz="1800" b="1" i="1" u="none" dirty="0">
                <a:solidFill>
                  <a:schemeClr val="tx1"/>
                </a:solidFill>
                <a:latin typeface="Arial" charset="0"/>
              </a:rPr>
              <a:t>Cloud computing is a model for enabling convenient, </a:t>
            </a:r>
            <a:r>
              <a:rPr lang="en-US" altLang="ja-JP" sz="1800" b="1" i="1" dirty="0">
                <a:solidFill>
                  <a:schemeClr val="tx1"/>
                </a:solidFill>
                <a:latin typeface="Arial" charset="0"/>
              </a:rPr>
              <a:t>on-demand</a:t>
            </a:r>
            <a:r>
              <a:rPr lang="en-US" altLang="ja-JP" sz="1800" b="1" i="1" u="none" dirty="0">
                <a:solidFill>
                  <a:schemeClr val="tx1"/>
                </a:solidFill>
                <a:latin typeface="Arial" charset="0"/>
              </a:rPr>
              <a:t> network access to a shared pool of configurable computing resources (e.g., networks, servers, storage, applications, and services) that can be </a:t>
            </a:r>
            <a:r>
              <a:rPr lang="en-US" altLang="ja-JP" sz="1800" b="1" i="1" dirty="0">
                <a:solidFill>
                  <a:schemeClr val="tx1"/>
                </a:solidFill>
                <a:latin typeface="Arial" charset="0"/>
              </a:rPr>
              <a:t>rapidly provisioned</a:t>
            </a:r>
            <a:r>
              <a:rPr lang="en-US" altLang="ja-JP" sz="1800" b="1" i="1" u="none" dirty="0">
                <a:solidFill>
                  <a:schemeClr val="tx1"/>
                </a:solidFill>
                <a:latin typeface="Arial" charset="0"/>
              </a:rPr>
              <a:t> and released with minimal management effort or service provider interaction</a:t>
            </a:r>
            <a:r>
              <a:rPr lang="en-US" altLang="ja-JP" sz="1400" dirty="0">
                <a:solidFill>
                  <a:schemeClr val="tx1"/>
                </a:solidFill>
                <a:latin typeface="Arial" charset="0"/>
              </a:rPr>
              <a:t> </a:t>
            </a:r>
            <a:endParaRPr lang="en-US" altLang="en-US" sz="1800" b="1" i="1" u="none" dirty="0">
              <a:solidFill>
                <a:schemeClr val="tx1"/>
              </a:solidFill>
              <a:latin typeface="Arial" charset="0"/>
            </a:endParaRPr>
          </a:p>
          <a:p>
            <a:r>
              <a:rPr lang="en-US" altLang="en-US" sz="1200" b="1" i="1" u="none" dirty="0">
                <a:solidFill>
                  <a:schemeClr val="tx1"/>
                </a:solidFill>
                <a:latin typeface="Arial" charset="0"/>
              </a:rPr>
              <a:t>(NIST-version 15)</a:t>
            </a:r>
          </a:p>
          <a:p>
            <a:endParaRPr lang="en-US" altLang="en-US" sz="1400" b="1" dirty="0">
              <a:solidFill>
                <a:schemeClr val="tx1"/>
              </a:solidFill>
              <a:latin typeface="Arial" charset="0"/>
            </a:endParaRPr>
          </a:p>
          <a:p>
            <a:r>
              <a:rPr lang="en-US" altLang="en-US" sz="2000" b="1" i="1" u="none" dirty="0">
                <a:solidFill>
                  <a:schemeClr val="tx1"/>
                </a:solidFill>
                <a:latin typeface="Arial" charset="0"/>
                <a:sym typeface="Tahoma" pitchFamily="34" charset="0"/>
              </a:rPr>
              <a:t>Wikipedia says:</a:t>
            </a:r>
          </a:p>
          <a:p>
            <a:endParaRPr lang="en-US" altLang="en-US" sz="2000" b="1" i="1" u="none" dirty="0">
              <a:solidFill>
                <a:schemeClr val="tx1"/>
              </a:solidFill>
              <a:latin typeface="Arial" charset="0"/>
              <a:sym typeface="Tahoma" pitchFamily="34" charset="0"/>
            </a:endParaRPr>
          </a:p>
          <a:p>
            <a:pPr algn="l"/>
            <a:r>
              <a:rPr lang="en-US" altLang="en-US" sz="2000" b="1" i="1" u="none" dirty="0">
                <a:solidFill>
                  <a:schemeClr val="tx1"/>
                </a:solidFill>
                <a:latin typeface="Arial" charset="0"/>
                <a:sym typeface="Tahoma" pitchFamily="34" charset="0"/>
              </a:rPr>
              <a:t>“</a:t>
            </a:r>
            <a:r>
              <a:rPr lang="en-US" altLang="en-US" sz="1800" b="1" i="1" u="none" dirty="0">
                <a:solidFill>
                  <a:schemeClr val="tx1"/>
                </a:solidFill>
                <a:latin typeface="Arial" charset="0"/>
                <a:sym typeface="Tahoma" pitchFamily="34" charset="0"/>
              </a:rPr>
              <a:t>Cloud computing is a style of computing in which dynamically scalable and often virtualized resources are provided as a service over the Internet.”</a:t>
            </a:r>
          </a:p>
        </p:txBody>
      </p:sp>
    </p:spTree>
    <p:extLst>
      <p:ext uri="{BB962C8B-B14F-4D97-AF65-F5344CB8AC3E}">
        <p14:creationId xmlns:p14="http://schemas.microsoft.com/office/powerpoint/2010/main" val="1644061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custDataLst>
              <p:tags r:id="rId2"/>
            </p:custDataLst>
          </p:nvPr>
        </p:nvSpPr>
        <p:spPr>
          <a:xfrm>
            <a:off x="2362200" y="2667000"/>
            <a:ext cx="6477000" cy="3200400"/>
          </a:xfrm>
        </p:spPr>
        <p:txBody>
          <a:bodyPr>
            <a:normAutofit/>
          </a:bodyPr>
          <a:lstStyle/>
          <a:p>
            <a:r>
              <a:rPr lang="en-US" dirty="0" smtClean="0"/>
              <a:t>working with Windows instances</a:t>
            </a:r>
            <a:endParaRPr lang="en-US" dirty="0"/>
          </a:p>
        </p:txBody>
      </p:sp>
      <p:sp>
        <p:nvSpPr>
          <p:cNvPr id="5" name="Subtitle 4"/>
          <p:cNvSpPr>
            <a:spLocks noGrp="1"/>
          </p:cNvSpPr>
          <p:nvPr>
            <p:ph type="subTitle" idx="1"/>
            <p:custDataLst>
              <p:tags r:id="rId3"/>
            </p:custDataLst>
          </p:nvPr>
        </p:nvSpPr>
        <p:spPr/>
        <p:txBody>
          <a:bodyPr/>
          <a:lstStyle/>
          <a:p>
            <a:r>
              <a:rPr lang="en-US" dirty="0" smtClean="0"/>
              <a:t>Exercises</a:t>
            </a:r>
            <a:endParaRPr lang="en-US" dirty="0"/>
          </a:p>
        </p:txBody>
      </p:sp>
    </p:spTree>
    <p:custDataLst>
      <p:tags r:id="rId1"/>
    </p:custData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 Windows</a:t>
            </a:r>
            <a:endParaRPr lang="en-US" dirty="0"/>
          </a:p>
        </p:txBody>
      </p:sp>
      <p:sp>
        <p:nvSpPr>
          <p:cNvPr id="3" name="Text Placeholder 2"/>
          <p:cNvSpPr>
            <a:spLocks noGrp="1"/>
          </p:cNvSpPr>
          <p:nvPr>
            <p:ph type="body" idx="1"/>
          </p:nvPr>
        </p:nvSpPr>
        <p:spPr/>
        <p:txBody>
          <a:bodyPr/>
          <a:lstStyle/>
          <a:p>
            <a:r>
              <a:rPr lang="en-US" dirty="0" smtClean="0"/>
              <a:t>Go to your running Windows Instance</a:t>
            </a:r>
          </a:p>
          <a:p>
            <a:r>
              <a:rPr lang="en-US" dirty="0" smtClean="0"/>
              <a:t>Select it and press the </a:t>
            </a:r>
            <a:r>
              <a:rPr lang="en-US" b="1" dirty="0" smtClean="0"/>
              <a:t>Password </a:t>
            </a:r>
            <a:r>
              <a:rPr lang="en-US" dirty="0" smtClean="0"/>
              <a:t>button</a:t>
            </a:r>
          </a:p>
          <a:p>
            <a:r>
              <a:rPr lang="en-US" dirty="0" smtClean="0"/>
              <a:t>Copy in the contents of your private key</a:t>
            </a:r>
          </a:p>
          <a:p>
            <a:r>
              <a:rPr lang="en-US" dirty="0" smtClean="0"/>
              <a:t>Copy the password to notepad</a:t>
            </a:r>
            <a:endParaRPr lang="en-US" dirty="0"/>
          </a:p>
        </p:txBody>
      </p:sp>
    </p:spTree>
    <p:extLst>
      <p:ext uri="{BB962C8B-B14F-4D97-AF65-F5344CB8AC3E}">
        <p14:creationId xmlns:p14="http://schemas.microsoft.com/office/powerpoint/2010/main" val="28070121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Amazon EC2 - Windows</a:t>
            </a:r>
            <a:endParaRPr lang="en-US" dirty="0"/>
          </a:p>
        </p:txBody>
      </p:sp>
      <p:sp>
        <p:nvSpPr>
          <p:cNvPr id="3" name="Content Placeholder 2"/>
          <p:cNvSpPr>
            <a:spLocks noGrp="1"/>
          </p:cNvSpPr>
          <p:nvPr>
            <p:ph sz="quarter" idx="13"/>
          </p:nvPr>
        </p:nvSpPr>
        <p:spPr/>
        <p:txBody>
          <a:bodyPr/>
          <a:lstStyle/>
          <a:p>
            <a:r>
              <a:rPr lang="en-US" dirty="0" smtClean="0"/>
              <a:t>Select your instance and press the </a:t>
            </a:r>
            <a:r>
              <a:rPr lang="en-US" b="1" dirty="0" smtClean="0"/>
              <a:t>Connect </a:t>
            </a:r>
            <a:r>
              <a:rPr lang="en-US" dirty="0" smtClean="0"/>
              <a:t>button</a:t>
            </a:r>
          </a:p>
          <a:p>
            <a:r>
              <a:rPr lang="en-US" dirty="0" smtClean="0"/>
              <a:t>Open the RDP file</a:t>
            </a:r>
          </a:p>
          <a:p>
            <a:r>
              <a:rPr lang="en-US" dirty="0" smtClean="0"/>
              <a:t>Write in the password you were given (cut and paste does not work)</a:t>
            </a:r>
            <a:endParaRPr lang="en-US" dirty="0"/>
          </a:p>
        </p:txBody>
      </p:sp>
    </p:spTree>
    <p:extLst>
      <p:ext uri="{BB962C8B-B14F-4D97-AF65-F5344CB8AC3E}">
        <p14:creationId xmlns:p14="http://schemas.microsoft.com/office/powerpoint/2010/main" val="15304437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 Windows</a:t>
            </a:r>
            <a:endParaRPr lang="en-US" dirty="0"/>
          </a:p>
        </p:txBody>
      </p:sp>
      <p:sp>
        <p:nvSpPr>
          <p:cNvPr id="5" name="Content Placeholder 4"/>
          <p:cNvSpPr>
            <a:spLocks noGrp="1"/>
          </p:cNvSpPr>
          <p:nvPr>
            <p:ph sz="quarter" idx="13"/>
          </p:nvPr>
        </p:nvSpPr>
        <p:spPr/>
        <p:txBody>
          <a:bodyPr/>
          <a:lstStyle/>
          <a:p>
            <a:r>
              <a:rPr lang="en-US" dirty="0" smtClean="0"/>
              <a:t>In the resulting window, choose </a:t>
            </a:r>
            <a:r>
              <a:rPr lang="en-US" b="1" dirty="0" smtClean="0"/>
              <a:t>Disk Management</a:t>
            </a:r>
            <a:endParaRPr lang="en-US" dirty="0" smtClean="0"/>
          </a:p>
          <a:p>
            <a:endParaRPr lang="en-US" dirty="0" smtClean="0"/>
          </a:p>
          <a:p>
            <a:endParaRPr lang="en-US" dirty="0"/>
          </a:p>
        </p:txBody>
      </p:sp>
      <p:pic>
        <p:nvPicPr>
          <p:cNvPr id="14340" name="Picture 4"/>
          <p:cNvPicPr>
            <a:picLocks noChangeAspect="1" noChangeArrowheads="1"/>
          </p:cNvPicPr>
          <p:nvPr/>
        </p:nvPicPr>
        <p:blipFill>
          <a:blip r:embed="rId3"/>
          <a:srcRect/>
          <a:stretch>
            <a:fillRect/>
          </a:stretch>
        </p:blipFill>
        <p:spPr bwMode="auto">
          <a:xfrm>
            <a:off x="2895600" y="2362200"/>
            <a:ext cx="3482975" cy="3254375"/>
          </a:xfrm>
          <a:prstGeom prst="rect">
            <a:avLst/>
          </a:prstGeom>
          <a:noFill/>
          <a:ln w="9525">
            <a:noFill/>
            <a:miter lim="800000"/>
            <a:headEnd/>
            <a:tailEnd/>
          </a:ln>
          <a:effectLst/>
        </p:spPr>
      </p:pic>
    </p:spTree>
    <p:extLst>
      <p:ext uri="{BB962C8B-B14F-4D97-AF65-F5344CB8AC3E}">
        <p14:creationId xmlns:p14="http://schemas.microsoft.com/office/powerpoint/2010/main" val="38167017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custDataLst>
              <p:tags r:id="rId2"/>
            </p:custDataLst>
          </p:nvPr>
        </p:nvSpPr>
        <p:spPr>
          <a:xfrm>
            <a:off x="2362200" y="2667000"/>
            <a:ext cx="6477000" cy="3200400"/>
          </a:xfrm>
        </p:spPr>
        <p:txBody>
          <a:bodyPr>
            <a:normAutofit/>
          </a:bodyPr>
          <a:lstStyle/>
          <a:p>
            <a:r>
              <a:rPr lang="en-US" dirty="0" smtClean="0"/>
              <a:t>working with Linux instances</a:t>
            </a:r>
            <a:endParaRPr lang="en-US" dirty="0"/>
          </a:p>
        </p:txBody>
      </p:sp>
      <p:sp>
        <p:nvSpPr>
          <p:cNvPr id="5" name="Subtitle 4"/>
          <p:cNvSpPr>
            <a:spLocks noGrp="1"/>
          </p:cNvSpPr>
          <p:nvPr>
            <p:ph type="subTitle" idx="1"/>
            <p:custDataLst>
              <p:tags r:id="rId3"/>
            </p:custDataLst>
          </p:nvPr>
        </p:nvSpPr>
        <p:spPr/>
        <p:txBody>
          <a:bodyPr/>
          <a:lstStyle/>
          <a:p>
            <a:r>
              <a:rPr lang="en-US" dirty="0" smtClean="0"/>
              <a:t>Exercises</a:t>
            </a:r>
            <a:endParaRPr lang="en-US" dirty="0"/>
          </a:p>
        </p:txBody>
      </p:sp>
    </p:spTree>
    <p:custDataLst>
      <p:tags r:id="rId1"/>
    </p:custDataLst>
    <p:extLst>
      <p:ext uri="{BB962C8B-B14F-4D97-AF65-F5344CB8AC3E}">
        <p14:creationId xmlns:p14="http://schemas.microsoft.com/office/powerpoint/2010/main" val="192865025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Linux Instance</a:t>
            </a:r>
            <a:endParaRPr lang="en-US" dirty="0"/>
          </a:p>
        </p:txBody>
      </p:sp>
      <p:sp>
        <p:nvSpPr>
          <p:cNvPr id="3" name="Content Placeholder 2"/>
          <p:cNvSpPr>
            <a:spLocks noGrp="1"/>
          </p:cNvSpPr>
          <p:nvPr>
            <p:ph sz="half" idx="1"/>
          </p:nvPr>
        </p:nvSpPr>
        <p:spPr/>
        <p:txBody>
          <a:bodyPr/>
          <a:lstStyle/>
          <a:p>
            <a:r>
              <a:rPr lang="en-US" dirty="0" smtClean="0"/>
              <a:t>Navigate to </a:t>
            </a:r>
            <a:r>
              <a:rPr lang="en-US" dirty="0" smtClean="0">
                <a:hlinkClick r:id="rId3"/>
              </a:rPr>
              <a:t>https://console.aws.amazon.com/</a:t>
            </a:r>
            <a:endParaRPr lang="en-US" dirty="0" smtClean="0"/>
          </a:p>
          <a:p>
            <a:r>
              <a:rPr lang="en-US" dirty="0" smtClean="0"/>
              <a:t>Sign into the Amazon EC2 Console</a:t>
            </a:r>
          </a:p>
          <a:p>
            <a:r>
              <a:rPr lang="en-US" dirty="0" smtClean="0"/>
              <a:t>Click on the </a:t>
            </a:r>
            <a:r>
              <a:rPr lang="en-US" b="1" dirty="0" smtClean="0"/>
              <a:t>AMIs </a:t>
            </a:r>
            <a:r>
              <a:rPr lang="en-US" dirty="0" smtClean="0"/>
              <a:t>option</a:t>
            </a:r>
            <a:endParaRPr lang="en-US" dirty="0"/>
          </a:p>
        </p:txBody>
      </p:sp>
      <p:pic>
        <p:nvPicPr>
          <p:cNvPr id="10243" name="Picture 3"/>
          <p:cNvPicPr>
            <a:picLocks noChangeAspect="1" noChangeArrowheads="1"/>
          </p:cNvPicPr>
          <p:nvPr/>
        </p:nvPicPr>
        <p:blipFill>
          <a:blip r:embed="rId4"/>
          <a:srcRect/>
          <a:stretch>
            <a:fillRect/>
          </a:stretch>
        </p:blipFill>
        <p:spPr bwMode="auto">
          <a:xfrm>
            <a:off x="4648200" y="1600200"/>
            <a:ext cx="3262313" cy="2149475"/>
          </a:xfrm>
          <a:prstGeom prst="rect">
            <a:avLst/>
          </a:prstGeom>
          <a:noFill/>
          <a:ln w="9525">
            <a:noFill/>
            <a:miter lim="800000"/>
            <a:headEnd/>
            <a:tailEnd/>
          </a:ln>
          <a:effectLst/>
        </p:spPr>
      </p:pic>
      <p:pic>
        <p:nvPicPr>
          <p:cNvPr id="10245" name="Picture 5"/>
          <p:cNvPicPr>
            <a:picLocks noGrp="1" noChangeAspect="1" noChangeArrowheads="1"/>
          </p:cNvPicPr>
          <p:nvPr>
            <p:ph sz="half" idx="2"/>
          </p:nvPr>
        </p:nvPicPr>
        <p:blipFill>
          <a:blip r:embed="rId5"/>
          <a:srcRect/>
          <a:stretch>
            <a:fillRect/>
          </a:stretch>
        </p:blipFill>
        <p:spPr bwMode="auto">
          <a:xfrm>
            <a:off x="4648200" y="4038600"/>
            <a:ext cx="1889924" cy="1508891"/>
          </a:xfrm>
          <a:prstGeom prst="rect">
            <a:avLst/>
          </a:prstGeom>
          <a:noFill/>
          <a:ln w="9525">
            <a:noFill/>
            <a:miter lim="800000"/>
            <a:headEnd/>
            <a:tailEnd/>
          </a:ln>
          <a:effectLst/>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Linux Instance</a:t>
            </a:r>
            <a:endParaRPr lang="en-US" dirty="0"/>
          </a:p>
        </p:txBody>
      </p:sp>
      <p:sp>
        <p:nvSpPr>
          <p:cNvPr id="7" name="Content Placeholder 6"/>
          <p:cNvSpPr>
            <a:spLocks noGrp="1"/>
          </p:cNvSpPr>
          <p:nvPr>
            <p:ph sz="half" idx="1"/>
          </p:nvPr>
        </p:nvSpPr>
        <p:spPr/>
        <p:txBody>
          <a:bodyPr>
            <a:normAutofit lnSpcReduction="10000"/>
          </a:bodyPr>
          <a:lstStyle/>
          <a:p>
            <a:r>
              <a:rPr lang="en-US" dirty="0" smtClean="0"/>
              <a:t>Select your instance and choose ‘Connect’</a:t>
            </a:r>
          </a:p>
          <a:p>
            <a:r>
              <a:rPr lang="en-US" dirty="0" smtClean="0"/>
              <a:t>Copy the </a:t>
            </a:r>
            <a:r>
              <a:rPr lang="en-US" dirty="0" err="1" smtClean="0"/>
              <a:t>ssh</a:t>
            </a:r>
            <a:r>
              <a:rPr lang="en-US" dirty="0" smtClean="0"/>
              <a:t> command</a:t>
            </a:r>
          </a:p>
          <a:p>
            <a:r>
              <a:rPr lang="en-US" dirty="0" smtClean="0"/>
              <a:t>Remember, if you are using Windows, you need a .PPK file (puttygen.exe)</a:t>
            </a:r>
          </a:p>
          <a:p>
            <a:r>
              <a:rPr lang="en-US" dirty="0" smtClean="0"/>
              <a:t>Copy and run the command in your terminal window</a:t>
            </a:r>
          </a:p>
        </p:txBody>
      </p:sp>
      <p:pic>
        <p:nvPicPr>
          <p:cNvPr id="9" name="Picture 2"/>
          <p:cNvPicPr>
            <a:picLocks noChangeAspect="1" noChangeArrowheads="1"/>
          </p:cNvPicPr>
          <p:nvPr/>
        </p:nvPicPr>
        <p:blipFill>
          <a:blip r:embed="rId3"/>
          <a:srcRect/>
          <a:stretch>
            <a:fillRect/>
          </a:stretch>
        </p:blipFill>
        <p:spPr bwMode="auto">
          <a:xfrm>
            <a:off x="4647843" y="1600200"/>
            <a:ext cx="4115157" cy="1874683"/>
          </a:xfrm>
          <a:prstGeom prst="rect">
            <a:avLst/>
          </a:prstGeom>
          <a:noFill/>
          <a:ln w="9525">
            <a:noFill/>
            <a:miter lim="800000"/>
            <a:headEnd/>
            <a:tailEnd/>
          </a:ln>
          <a:effectLst/>
        </p:spPr>
      </p:pic>
      <p:pic>
        <p:nvPicPr>
          <p:cNvPr id="18436" name="Picture 4"/>
          <p:cNvPicPr>
            <a:picLocks noChangeAspect="1" noChangeArrowheads="1"/>
          </p:cNvPicPr>
          <p:nvPr/>
        </p:nvPicPr>
        <p:blipFill>
          <a:blip r:embed="rId4"/>
          <a:srcRect/>
          <a:stretch>
            <a:fillRect/>
          </a:stretch>
        </p:blipFill>
        <p:spPr bwMode="auto">
          <a:xfrm>
            <a:off x="4876800" y="3352800"/>
            <a:ext cx="3703637" cy="3086100"/>
          </a:xfrm>
          <a:prstGeom prst="rect">
            <a:avLst/>
          </a:prstGeom>
          <a:noFill/>
          <a:ln w="9525">
            <a:noFill/>
            <a:miter lim="800000"/>
            <a:headEnd/>
            <a:tailEnd/>
          </a:ln>
          <a:effec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‘Hello World’</a:t>
            </a:r>
            <a:endParaRPr lang="en-US" dirty="0"/>
          </a:p>
        </p:txBody>
      </p:sp>
      <p:sp>
        <p:nvSpPr>
          <p:cNvPr id="7" name="Content Placeholder 6"/>
          <p:cNvSpPr>
            <a:spLocks noGrp="1"/>
          </p:cNvSpPr>
          <p:nvPr>
            <p:ph sz="half" idx="1"/>
          </p:nvPr>
        </p:nvSpPr>
        <p:spPr/>
        <p:txBody>
          <a:bodyPr>
            <a:normAutofit/>
          </a:bodyPr>
          <a:lstStyle/>
          <a:p>
            <a:r>
              <a:rPr lang="en-US" dirty="0" smtClean="0"/>
              <a:t>You should SSH-</a:t>
            </a:r>
            <a:r>
              <a:rPr lang="en-US" dirty="0" err="1" smtClean="0"/>
              <a:t>ed</a:t>
            </a:r>
            <a:r>
              <a:rPr lang="en-US" dirty="0" smtClean="0"/>
              <a:t> into your instance</a:t>
            </a:r>
          </a:p>
          <a:p>
            <a:r>
              <a:rPr lang="en-US" dirty="0" smtClean="0"/>
              <a:t>Type ‘</a:t>
            </a:r>
            <a:r>
              <a:rPr lang="en-US" dirty="0" err="1" smtClean="0"/>
              <a:t>cd</a:t>
            </a:r>
            <a:r>
              <a:rPr lang="en-US" dirty="0" smtClean="0"/>
              <a:t> /</a:t>
            </a:r>
            <a:r>
              <a:rPr lang="en-US" dirty="0" err="1" smtClean="0"/>
              <a:t>var</a:t>
            </a:r>
            <a:r>
              <a:rPr lang="en-US" dirty="0" smtClean="0"/>
              <a:t>/www/html’</a:t>
            </a:r>
          </a:p>
          <a:p>
            <a:endParaRPr lang="en-US" dirty="0" smtClean="0"/>
          </a:p>
          <a:p>
            <a:r>
              <a:rPr lang="en-US" dirty="0" smtClean="0"/>
              <a:t>Type ‘vi index.html’</a:t>
            </a:r>
          </a:p>
          <a:p>
            <a:endParaRPr lang="en-US" dirty="0" smtClean="0"/>
          </a:p>
          <a:p>
            <a:endParaRPr lang="en-US" dirty="0" smtClean="0"/>
          </a:p>
          <a:p>
            <a:endParaRPr lang="en-US" dirty="0" smtClean="0"/>
          </a:p>
        </p:txBody>
      </p:sp>
      <p:pic>
        <p:nvPicPr>
          <p:cNvPr id="19458" name="Picture 2"/>
          <p:cNvPicPr>
            <a:picLocks noGrp="1" noChangeAspect="1" noChangeArrowheads="1"/>
          </p:cNvPicPr>
          <p:nvPr>
            <p:ph sz="half" idx="2"/>
          </p:nvPr>
        </p:nvPicPr>
        <p:blipFill>
          <a:blip r:embed="rId3"/>
          <a:srcRect/>
          <a:stretch>
            <a:fillRect/>
          </a:stretch>
        </p:blipFill>
        <p:spPr bwMode="auto">
          <a:xfrm>
            <a:off x="4572000" y="1595673"/>
            <a:ext cx="4038600" cy="1909527"/>
          </a:xfrm>
          <a:prstGeom prst="rect">
            <a:avLst/>
          </a:prstGeom>
          <a:noFill/>
          <a:ln w="9525">
            <a:noFill/>
            <a:miter lim="800000"/>
            <a:headEnd/>
            <a:tailEnd/>
          </a:ln>
          <a:effectLst/>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Linux Instance</a:t>
            </a:r>
            <a:endParaRPr lang="en-US" dirty="0"/>
          </a:p>
        </p:txBody>
      </p:sp>
      <p:sp>
        <p:nvSpPr>
          <p:cNvPr id="7" name="Content Placeholder 6"/>
          <p:cNvSpPr>
            <a:spLocks noGrp="1"/>
          </p:cNvSpPr>
          <p:nvPr>
            <p:ph sz="half" idx="1"/>
          </p:nvPr>
        </p:nvSpPr>
        <p:spPr/>
        <p:txBody>
          <a:bodyPr>
            <a:normAutofit/>
          </a:bodyPr>
          <a:lstStyle/>
          <a:p>
            <a:r>
              <a:rPr lang="en-US" dirty="0" smtClean="0"/>
              <a:t>Type ‘ESC’, ‘I’</a:t>
            </a:r>
          </a:p>
          <a:p>
            <a:r>
              <a:rPr lang="en-US" dirty="0" smtClean="0"/>
              <a:t>Type ‘Hello World’</a:t>
            </a:r>
          </a:p>
          <a:p>
            <a:r>
              <a:rPr lang="en-US" dirty="0" smtClean="0"/>
              <a:t>Type ‘ESC’</a:t>
            </a:r>
          </a:p>
          <a:p>
            <a:r>
              <a:rPr lang="en-US" dirty="0" smtClean="0"/>
              <a:t>Type ‘:’</a:t>
            </a:r>
          </a:p>
          <a:p>
            <a:r>
              <a:rPr lang="en-US" dirty="0" smtClean="0"/>
              <a:t>Type ‘</a:t>
            </a:r>
            <a:r>
              <a:rPr lang="en-US" dirty="0" err="1" smtClean="0"/>
              <a:t>wq</a:t>
            </a:r>
            <a:r>
              <a:rPr lang="en-US" dirty="0" smtClean="0"/>
              <a:t>’</a:t>
            </a:r>
          </a:p>
        </p:txBody>
      </p:sp>
      <p:pic>
        <p:nvPicPr>
          <p:cNvPr id="20483" name="Picture 3"/>
          <p:cNvPicPr>
            <a:picLocks noGrp="1" noChangeAspect="1" noChangeArrowheads="1"/>
          </p:cNvPicPr>
          <p:nvPr>
            <p:ph sz="half" idx="2"/>
          </p:nvPr>
        </p:nvPicPr>
        <p:blipFill>
          <a:blip r:embed="rId3"/>
          <a:srcRect/>
          <a:stretch>
            <a:fillRect/>
          </a:stretch>
        </p:blipFill>
        <p:spPr bwMode="auto">
          <a:xfrm>
            <a:off x="4724400" y="1676400"/>
            <a:ext cx="4038600" cy="2527757"/>
          </a:xfrm>
          <a:prstGeom prst="rect">
            <a:avLst/>
          </a:prstGeom>
          <a:noFill/>
          <a:ln w="9525">
            <a:noFill/>
            <a:miter lim="800000"/>
            <a:headEnd/>
            <a:tailEnd/>
          </a:ln>
          <a:effec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Linux Instance</a:t>
            </a:r>
            <a:endParaRPr lang="en-US" dirty="0"/>
          </a:p>
        </p:txBody>
      </p:sp>
      <p:sp>
        <p:nvSpPr>
          <p:cNvPr id="7" name="Content Placeholder 6"/>
          <p:cNvSpPr>
            <a:spLocks noGrp="1"/>
          </p:cNvSpPr>
          <p:nvPr>
            <p:ph sz="half" idx="1"/>
          </p:nvPr>
        </p:nvSpPr>
        <p:spPr/>
        <p:txBody>
          <a:bodyPr>
            <a:normAutofit/>
          </a:bodyPr>
          <a:lstStyle/>
          <a:p>
            <a:r>
              <a:rPr lang="en-US" dirty="0" smtClean="0"/>
              <a:t>Copy the </a:t>
            </a:r>
            <a:r>
              <a:rPr lang="en-US" b="1" dirty="0" smtClean="0"/>
              <a:t>Public DNS </a:t>
            </a:r>
            <a:r>
              <a:rPr lang="en-US" dirty="0" smtClean="0"/>
              <a:t>value to your clipboard</a:t>
            </a:r>
          </a:p>
          <a:p>
            <a:r>
              <a:rPr lang="en-US" dirty="0" smtClean="0"/>
              <a:t>You should get a timeout error</a:t>
            </a:r>
          </a:p>
          <a:p>
            <a:r>
              <a:rPr lang="en-US" dirty="0" smtClean="0"/>
              <a:t>Select the </a:t>
            </a:r>
            <a:r>
              <a:rPr lang="en-US" b="1" dirty="0" smtClean="0"/>
              <a:t>Security Groups </a:t>
            </a:r>
            <a:r>
              <a:rPr lang="en-US" dirty="0" smtClean="0"/>
              <a:t>option</a:t>
            </a:r>
          </a:p>
          <a:p>
            <a:endParaRPr lang="en-US" dirty="0" smtClean="0"/>
          </a:p>
        </p:txBody>
      </p:sp>
      <p:pic>
        <p:nvPicPr>
          <p:cNvPr id="21506" name="Picture 2"/>
          <p:cNvPicPr>
            <a:picLocks noGrp="1" noChangeAspect="1" noChangeArrowheads="1"/>
          </p:cNvPicPr>
          <p:nvPr>
            <p:ph sz="half" idx="2"/>
          </p:nvPr>
        </p:nvPicPr>
        <p:blipFill>
          <a:blip r:embed="rId3"/>
          <a:srcRect/>
          <a:stretch>
            <a:fillRect/>
          </a:stretch>
        </p:blipFill>
        <p:spPr bwMode="auto">
          <a:xfrm>
            <a:off x="4648200" y="1600200"/>
            <a:ext cx="4038600" cy="1661541"/>
          </a:xfrm>
          <a:prstGeom prst="rect">
            <a:avLst/>
          </a:prstGeom>
          <a:noFill/>
          <a:ln w="9525">
            <a:noFill/>
            <a:miter lim="800000"/>
            <a:headEnd/>
            <a:tailEnd/>
          </a:ln>
          <a:effectLst/>
        </p:spPr>
      </p:pic>
      <p:pic>
        <p:nvPicPr>
          <p:cNvPr id="21507" name="Picture 3"/>
          <p:cNvPicPr>
            <a:picLocks noChangeAspect="1" noChangeArrowheads="1"/>
          </p:cNvPicPr>
          <p:nvPr/>
        </p:nvPicPr>
        <p:blipFill>
          <a:blip r:embed="rId4"/>
          <a:srcRect/>
          <a:stretch>
            <a:fillRect/>
          </a:stretch>
        </p:blipFill>
        <p:spPr bwMode="auto">
          <a:xfrm>
            <a:off x="4648200" y="3505200"/>
            <a:ext cx="4084637" cy="2522537"/>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object 3"/>
          <p:cNvSpPr>
            <a:spLocks noChangeArrowheads="1"/>
          </p:cNvSpPr>
          <p:nvPr/>
        </p:nvSpPr>
        <p:spPr bwMode="auto">
          <a:xfrm>
            <a:off x="0" y="1524000"/>
            <a:ext cx="9144000" cy="5334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 name="object 2"/>
          <p:cNvSpPr txBox="1">
            <a:spLocks noGrp="1"/>
          </p:cNvSpPr>
          <p:nvPr>
            <p:ph type="title"/>
          </p:nvPr>
        </p:nvSpPr>
        <p:spPr>
          <a:prstGeom prst="rect">
            <a:avLst/>
          </a:prstGeom>
        </p:spPr>
        <p:txBody>
          <a:bodyPr lIns="0" tIns="0" rIns="0" bIns="0"/>
          <a:lstStyle/>
          <a:p>
            <a:pPr marL="12700">
              <a:lnSpc>
                <a:spcPts val="1935"/>
              </a:lnSpc>
              <a:spcBef>
                <a:spcPts val="96"/>
              </a:spcBef>
              <a:defRPr/>
            </a:pPr>
            <a:r>
              <a:rPr sz="4000" dirty="0">
                <a:solidFill>
                  <a:schemeClr val="tx2"/>
                </a:solidFill>
                <a:effectLst>
                  <a:outerShdw blurRad="50800" dist="38100" dir="2700000" algn="tl" rotWithShape="0">
                    <a:prstClr val="black">
                      <a:alpha val="40000"/>
                    </a:prstClr>
                  </a:outerShdw>
                </a:effectLst>
                <a:latin typeface="+mj-lt"/>
                <a:ea typeface="+mj-ea"/>
                <a:cs typeface="+mj-cs"/>
              </a:rPr>
              <a:t>Data center</a:t>
            </a:r>
          </a:p>
        </p:txBody>
      </p:sp>
    </p:spTree>
    <p:extLst>
      <p:ext uri="{BB962C8B-B14F-4D97-AF65-F5344CB8AC3E}">
        <p14:creationId xmlns:p14="http://schemas.microsoft.com/office/powerpoint/2010/main" val="12273718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‘Hello World’</a:t>
            </a:r>
            <a:endParaRPr lang="en-US" dirty="0"/>
          </a:p>
        </p:txBody>
      </p:sp>
      <p:sp>
        <p:nvSpPr>
          <p:cNvPr id="5" name="Content Placeholder 4"/>
          <p:cNvSpPr>
            <a:spLocks noGrp="1"/>
          </p:cNvSpPr>
          <p:nvPr>
            <p:ph sz="quarter" idx="13"/>
          </p:nvPr>
        </p:nvSpPr>
        <p:spPr/>
        <p:txBody>
          <a:bodyPr/>
          <a:lstStyle/>
          <a:p>
            <a:r>
              <a:rPr lang="en-US" dirty="0" smtClean="0"/>
              <a:t>Add </a:t>
            </a:r>
            <a:r>
              <a:rPr lang="en-US" b="1" dirty="0" smtClean="0"/>
              <a:t>HTTP </a:t>
            </a:r>
            <a:r>
              <a:rPr lang="en-US" dirty="0" smtClean="0"/>
              <a:t>and press </a:t>
            </a:r>
            <a:r>
              <a:rPr lang="en-US" b="1" dirty="0" smtClean="0"/>
              <a:t>Save</a:t>
            </a:r>
          </a:p>
          <a:p>
            <a:r>
              <a:rPr lang="en-US" dirty="0" smtClean="0"/>
              <a:t>Refresh the browser with your public DNS and you should be able to connect and see Linux Instance</a:t>
            </a:r>
          </a:p>
        </p:txBody>
      </p:sp>
      <p:pic>
        <p:nvPicPr>
          <p:cNvPr id="22530" name="Picture 2"/>
          <p:cNvPicPr>
            <a:picLocks noChangeAspect="1" noChangeArrowheads="1"/>
          </p:cNvPicPr>
          <p:nvPr/>
        </p:nvPicPr>
        <p:blipFill>
          <a:blip r:embed="rId3"/>
          <a:srcRect/>
          <a:stretch>
            <a:fillRect/>
          </a:stretch>
        </p:blipFill>
        <p:spPr bwMode="auto">
          <a:xfrm>
            <a:off x="762000" y="3048000"/>
            <a:ext cx="7620000" cy="2887663"/>
          </a:xfrm>
          <a:prstGeom prst="rect">
            <a:avLst/>
          </a:prstGeom>
          <a:noFill/>
          <a:ln w="9525">
            <a:noFill/>
            <a:miter lim="800000"/>
            <a:headEnd/>
            <a:tailEnd/>
          </a:ln>
          <a:effec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custDataLst>
              <p:tags r:id="rId2"/>
            </p:custDataLst>
          </p:nvPr>
        </p:nvSpPr>
        <p:spPr>
          <a:xfrm>
            <a:off x="2362200" y="2667000"/>
            <a:ext cx="6477000" cy="3200400"/>
          </a:xfrm>
        </p:spPr>
        <p:txBody>
          <a:bodyPr>
            <a:normAutofit/>
          </a:bodyPr>
          <a:lstStyle/>
          <a:p>
            <a:r>
              <a:rPr lang="en-US" dirty="0" smtClean="0"/>
              <a:t>working with Linux instances</a:t>
            </a:r>
            <a:endParaRPr lang="en-US" dirty="0"/>
          </a:p>
        </p:txBody>
      </p:sp>
      <p:sp>
        <p:nvSpPr>
          <p:cNvPr id="5" name="Subtitle 4"/>
          <p:cNvSpPr>
            <a:spLocks noGrp="1"/>
          </p:cNvSpPr>
          <p:nvPr>
            <p:ph type="subTitle" idx="1"/>
            <p:custDataLst>
              <p:tags r:id="rId3"/>
            </p:custDataLst>
          </p:nvPr>
        </p:nvSpPr>
        <p:spPr/>
        <p:txBody>
          <a:bodyPr/>
          <a:lstStyle/>
          <a:p>
            <a:r>
              <a:rPr lang="en-US" dirty="0" smtClean="0"/>
              <a:t>Exercises</a:t>
            </a:r>
            <a:endParaRPr lang="en-US" dirty="0"/>
          </a:p>
        </p:txBody>
      </p:sp>
    </p:spTree>
    <p:custDataLst>
      <p:tags r:id="rId1"/>
    </p:custDataLst>
    <p:extLst>
      <p:ext uri="{BB962C8B-B14F-4D97-AF65-F5344CB8AC3E}">
        <p14:creationId xmlns:p14="http://schemas.microsoft.com/office/powerpoint/2010/main" val="223387445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Management</a:t>
            </a:r>
            <a:endParaRPr lang="en-US" dirty="0"/>
          </a:p>
        </p:txBody>
      </p:sp>
      <p:sp>
        <p:nvSpPr>
          <p:cNvPr id="3" name="Text Placeholder 2"/>
          <p:cNvSpPr>
            <a:spLocks noGrp="1"/>
          </p:cNvSpPr>
          <p:nvPr>
            <p:ph type="body" idx="1"/>
          </p:nvPr>
        </p:nvSpPr>
        <p:spPr/>
        <p:txBody>
          <a:bodyPr/>
          <a:lstStyle/>
          <a:p>
            <a:r>
              <a:rPr lang="en-US" dirty="0" smtClean="0"/>
              <a:t>All AWS users need an Amazon identity</a:t>
            </a:r>
            <a:endParaRPr lang="en-US" dirty="0"/>
          </a:p>
        </p:txBody>
      </p:sp>
      <p:pic>
        <p:nvPicPr>
          <p:cNvPr id="1026" name="Picture 2"/>
          <p:cNvPicPr>
            <a:picLocks noChangeAspect="1" noChangeArrowheads="1"/>
          </p:cNvPicPr>
          <p:nvPr/>
        </p:nvPicPr>
        <p:blipFill>
          <a:blip r:embed="rId3"/>
          <a:srcRect/>
          <a:stretch>
            <a:fillRect/>
          </a:stretch>
        </p:blipFill>
        <p:spPr bwMode="auto">
          <a:xfrm>
            <a:off x="2209800" y="2209800"/>
            <a:ext cx="3924300" cy="1676400"/>
          </a:xfrm>
          <a:prstGeom prst="rect">
            <a:avLst/>
          </a:prstGeom>
          <a:noFill/>
          <a:ln w="9525">
            <a:noFill/>
            <a:miter lim="800000"/>
            <a:headEnd/>
            <a:tailEnd/>
          </a:ln>
          <a:effec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Management</a:t>
            </a:r>
            <a:endParaRPr lang="en-US" dirty="0"/>
          </a:p>
        </p:txBody>
      </p:sp>
      <p:sp>
        <p:nvSpPr>
          <p:cNvPr id="3" name="Text Placeholder 2"/>
          <p:cNvSpPr>
            <a:spLocks noGrp="1"/>
          </p:cNvSpPr>
          <p:nvPr>
            <p:ph type="body" idx="1"/>
          </p:nvPr>
        </p:nvSpPr>
        <p:spPr/>
        <p:txBody>
          <a:bodyPr/>
          <a:lstStyle/>
          <a:p>
            <a:r>
              <a:rPr lang="en-US" dirty="0" smtClean="0"/>
              <a:t>Signing up for web services is a 2-step process</a:t>
            </a:r>
          </a:p>
          <a:p>
            <a:pPr marL="880110" lvl="1" indent="-514350">
              <a:buFont typeface="+mj-lt"/>
              <a:buAutoNum type="arabicPeriod"/>
            </a:pPr>
            <a:r>
              <a:rPr lang="en-US" dirty="0" smtClean="0"/>
              <a:t>Create an Amazon identity</a:t>
            </a:r>
          </a:p>
          <a:p>
            <a:pPr marL="880110" lvl="1" indent="-514350">
              <a:buFont typeface="+mj-lt"/>
              <a:buAutoNum type="arabicPeriod"/>
            </a:pPr>
            <a:r>
              <a:rPr lang="en-US" dirty="0" smtClean="0"/>
              <a:t>Opt into each service you want to use</a:t>
            </a:r>
          </a:p>
        </p:txBody>
      </p:sp>
      <p:pic>
        <p:nvPicPr>
          <p:cNvPr id="2050" name="Picture 2"/>
          <p:cNvPicPr>
            <a:picLocks noChangeAspect="1" noChangeArrowheads="1"/>
          </p:cNvPicPr>
          <p:nvPr/>
        </p:nvPicPr>
        <p:blipFill>
          <a:blip r:embed="rId3"/>
          <a:srcRect/>
          <a:stretch>
            <a:fillRect/>
          </a:stretch>
        </p:blipFill>
        <p:spPr bwMode="auto">
          <a:xfrm>
            <a:off x="228600" y="3124200"/>
            <a:ext cx="4291013" cy="2370137"/>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4724400" y="3352800"/>
            <a:ext cx="3962033" cy="1714500"/>
          </a:xfrm>
          <a:prstGeom prst="rect">
            <a:avLst/>
          </a:prstGeom>
          <a:noFill/>
          <a:ln w="9525">
            <a:noFill/>
            <a:miter lim="800000"/>
            <a:headEnd/>
            <a:tailEnd/>
          </a:ln>
          <a:effectLst/>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Management</a:t>
            </a:r>
            <a:endParaRPr lang="en-US" dirty="0"/>
          </a:p>
        </p:txBody>
      </p:sp>
      <p:sp>
        <p:nvSpPr>
          <p:cNvPr id="3" name="Text Placeholder 2"/>
          <p:cNvSpPr>
            <a:spLocks noGrp="1"/>
          </p:cNvSpPr>
          <p:nvPr>
            <p:ph type="body" idx="1"/>
          </p:nvPr>
        </p:nvSpPr>
        <p:spPr>
          <a:xfrm>
            <a:off x="612648" y="1722120"/>
            <a:ext cx="8153400" cy="4526280"/>
          </a:xfrm>
        </p:spPr>
        <p:txBody>
          <a:bodyPr/>
          <a:lstStyle/>
          <a:p>
            <a:r>
              <a:rPr lang="en-US" dirty="0" smtClean="0"/>
              <a:t>Information you need to diagnose a problem</a:t>
            </a:r>
          </a:p>
          <a:p>
            <a:endParaRPr lang="en-US" dirty="0" smtClean="0"/>
          </a:p>
          <a:p>
            <a:endParaRPr lang="en-US" dirty="0" smtClean="0"/>
          </a:p>
          <a:p>
            <a:endParaRPr lang="en-US" dirty="0" smtClean="0"/>
          </a:p>
          <a:p>
            <a:endParaRPr lang="en-US" dirty="0" smtClean="0"/>
          </a:p>
          <a:p>
            <a:r>
              <a:rPr lang="en-US" dirty="0" smtClean="0"/>
              <a:t>Account Number</a:t>
            </a:r>
          </a:p>
          <a:p>
            <a:pPr lvl="1"/>
            <a:endParaRPr lang="en-US" dirty="0"/>
          </a:p>
        </p:txBody>
      </p:sp>
      <p:pic>
        <p:nvPicPr>
          <p:cNvPr id="3074" name="Picture 2"/>
          <p:cNvPicPr>
            <a:picLocks noChangeAspect="1" noChangeArrowheads="1"/>
          </p:cNvPicPr>
          <p:nvPr/>
        </p:nvPicPr>
        <p:blipFill>
          <a:blip r:embed="rId3"/>
          <a:srcRect/>
          <a:stretch>
            <a:fillRect/>
          </a:stretch>
        </p:blipFill>
        <p:spPr bwMode="auto">
          <a:xfrm>
            <a:off x="2743200" y="2286000"/>
            <a:ext cx="3573463" cy="1935163"/>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2778200" y="4953000"/>
            <a:ext cx="3089200" cy="1295400"/>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Management</a:t>
            </a:r>
            <a:endParaRPr lang="en-US" dirty="0"/>
          </a:p>
        </p:txBody>
      </p:sp>
      <p:sp>
        <p:nvSpPr>
          <p:cNvPr id="3" name="Text Placeholder 2"/>
          <p:cNvSpPr>
            <a:spLocks noGrp="1"/>
          </p:cNvSpPr>
          <p:nvPr>
            <p:ph sz="half" idx="1"/>
          </p:nvPr>
        </p:nvSpPr>
        <p:spPr/>
        <p:txBody>
          <a:bodyPr/>
          <a:lstStyle/>
          <a:p>
            <a:r>
              <a:rPr lang="en-US" dirty="0" smtClean="0"/>
              <a:t>Account Key ID and Secret Access Key</a:t>
            </a:r>
          </a:p>
          <a:p>
            <a:r>
              <a:rPr lang="en-US" dirty="0" smtClean="0"/>
              <a:t>If in doubt, generate a new Secret Access Key</a:t>
            </a:r>
          </a:p>
          <a:p>
            <a:r>
              <a:rPr lang="en-US" dirty="0" smtClean="0"/>
              <a:t>Knowing the Access Key ID on its own cannot really be exploited </a:t>
            </a:r>
            <a:endParaRPr lang="en-US" dirty="0"/>
          </a:p>
        </p:txBody>
      </p:sp>
      <p:sp>
        <p:nvSpPr>
          <p:cNvPr id="5" name="Content Placeholder 4"/>
          <p:cNvSpPr>
            <a:spLocks noGrp="1"/>
          </p:cNvSpPr>
          <p:nvPr>
            <p:ph sz="half" idx="2"/>
          </p:nvPr>
        </p:nvSpPr>
        <p:spPr/>
        <p:txBody>
          <a:bodyPr/>
          <a:lstStyle/>
          <a:p>
            <a:endParaRPr lang="en-US"/>
          </a:p>
        </p:txBody>
      </p:sp>
      <p:pic>
        <p:nvPicPr>
          <p:cNvPr id="4098" name="Picture 2"/>
          <p:cNvPicPr>
            <a:picLocks noChangeAspect="1" noChangeArrowheads="1"/>
          </p:cNvPicPr>
          <p:nvPr/>
        </p:nvPicPr>
        <p:blipFill>
          <a:blip r:embed="rId3"/>
          <a:srcRect/>
          <a:stretch>
            <a:fillRect/>
          </a:stretch>
        </p:blipFill>
        <p:spPr bwMode="auto">
          <a:xfrm>
            <a:off x="4640263" y="1584325"/>
            <a:ext cx="4046537" cy="2911475"/>
          </a:xfrm>
          <a:prstGeom prst="rect">
            <a:avLst/>
          </a:prstGeom>
          <a:noFill/>
          <a:ln w="9525">
            <a:noFill/>
            <a:miter lim="800000"/>
            <a:headEnd/>
            <a:tailEnd/>
          </a:ln>
          <a:effec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Management</a:t>
            </a:r>
            <a:endParaRPr lang="en-US" dirty="0"/>
          </a:p>
        </p:txBody>
      </p:sp>
      <p:sp>
        <p:nvSpPr>
          <p:cNvPr id="5" name="Content Placeholder 4"/>
          <p:cNvSpPr>
            <a:spLocks noGrp="1"/>
          </p:cNvSpPr>
          <p:nvPr>
            <p:ph sz="half" idx="1"/>
          </p:nvPr>
        </p:nvSpPr>
        <p:spPr/>
        <p:txBody>
          <a:bodyPr/>
          <a:lstStyle/>
          <a:p>
            <a:r>
              <a:rPr lang="en-US" dirty="0" smtClean="0"/>
              <a:t>X.509 Certificates</a:t>
            </a:r>
          </a:p>
          <a:p>
            <a:r>
              <a:rPr lang="en-US" dirty="0" smtClean="0"/>
              <a:t>Private keys are easy to lose – need to generate a new X.509 certificate in order to get it</a:t>
            </a:r>
            <a:endParaRPr lang="en-US" dirty="0"/>
          </a:p>
        </p:txBody>
      </p:sp>
      <p:sp>
        <p:nvSpPr>
          <p:cNvPr id="6" name="Content Placeholder 5"/>
          <p:cNvSpPr>
            <a:spLocks noGrp="1"/>
          </p:cNvSpPr>
          <p:nvPr>
            <p:ph sz="half" idx="2"/>
          </p:nvPr>
        </p:nvSpPr>
        <p:spPr/>
        <p:txBody>
          <a:bodyPr/>
          <a:lstStyle/>
          <a:p>
            <a:endParaRPr lang="en-US"/>
          </a:p>
        </p:txBody>
      </p:sp>
      <p:pic>
        <p:nvPicPr>
          <p:cNvPr id="5122" name="Picture 2"/>
          <p:cNvPicPr>
            <a:picLocks noChangeAspect="1" noChangeArrowheads="1"/>
          </p:cNvPicPr>
          <p:nvPr/>
        </p:nvPicPr>
        <p:blipFill>
          <a:blip r:embed="rId3"/>
          <a:srcRect/>
          <a:stretch>
            <a:fillRect/>
          </a:stretch>
        </p:blipFill>
        <p:spPr bwMode="auto">
          <a:xfrm>
            <a:off x="4648200" y="1600200"/>
            <a:ext cx="3665537" cy="2895600"/>
          </a:xfrm>
          <a:prstGeom prst="rect">
            <a:avLst/>
          </a:prstGeom>
          <a:noFill/>
          <a:ln w="9525">
            <a:noFill/>
            <a:miter lim="800000"/>
            <a:headEnd/>
            <a:tailEnd/>
          </a:ln>
          <a:effec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Management</a:t>
            </a:r>
            <a:endParaRPr lang="en-US" dirty="0"/>
          </a:p>
        </p:txBody>
      </p:sp>
      <p:sp>
        <p:nvSpPr>
          <p:cNvPr id="3" name="Content Placeholder 2"/>
          <p:cNvSpPr>
            <a:spLocks noGrp="1"/>
          </p:cNvSpPr>
          <p:nvPr>
            <p:ph sz="half" idx="1"/>
          </p:nvPr>
        </p:nvSpPr>
        <p:spPr/>
        <p:txBody>
          <a:bodyPr/>
          <a:lstStyle/>
          <a:p>
            <a:r>
              <a:rPr lang="en-US" dirty="0" smtClean="0"/>
              <a:t>Usage Reports enable you to see charges to your account</a:t>
            </a:r>
          </a:p>
          <a:p>
            <a:r>
              <a:rPr lang="en-US" dirty="0" smtClean="0"/>
              <a:t>Data can be exported</a:t>
            </a:r>
            <a:endParaRPr lang="en-US" dirty="0"/>
          </a:p>
        </p:txBody>
      </p:sp>
      <p:pic>
        <p:nvPicPr>
          <p:cNvPr id="4098" name="Picture 2"/>
          <p:cNvPicPr>
            <a:picLocks noChangeAspect="1" noChangeArrowheads="1"/>
          </p:cNvPicPr>
          <p:nvPr/>
        </p:nvPicPr>
        <p:blipFill>
          <a:blip r:embed="rId3"/>
          <a:srcRect/>
          <a:stretch>
            <a:fillRect/>
          </a:stretch>
        </p:blipFill>
        <p:spPr bwMode="auto">
          <a:xfrm>
            <a:off x="4648200" y="1577884"/>
            <a:ext cx="3017838" cy="1851116"/>
          </a:xfrm>
          <a:prstGeom prst="rect">
            <a:avLst/>
          </a:prstGeom>
          <a:noFill/>
          <a:ln w="9525">
            <a:noFill/>
            <a:miter lim="800000"/>
            <a:headEnd/>
            <a:tailEnd/>
          </a:ln>
          <a:effectLst/>
        </p:spPr>
      </p:pic>
      <p:pic>
        <p:nvPicPr>
          <p:cNvPr id="4099" name="Picture 3"/>
          <p:cNvPicPr>
            <a:picLocks noGrp="1" noChangeAspect="1" noChangeArrowheads="1"/>
          </p:cNvPicPr>
          <p:nvPr>
            <p:ph sz="half" idx="2"/>
          </p:nvPr>
        </p:nvPicPr>
        <p:blipFill>
          <a:blip r:embed="rId4" cstate="print"/>
          <a:srcRect/>
          <a:stretch>
            <a:fillRect/>
          </a:stretch>
        </p:blipFill>
        <p:spPr bwMode="auto">
          <a:xfrm>
            <a:off x="4648200" y="3581400"/>
            <a:ext cx="3129896" cy="2286000"/>
          </a:xfrm>
          <a:prstGeom prst="rect">
            <a:avLst/>
          </a:prstGeom>
          <a:noFill/>
          <a:ln w="9525">
            <a:noFill/>
            <a:miter lim="800000"/>
            <a:headEnd/>
            <a:tailEnd/>
          </a:ln>
          <a:effec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Management</a:t>
            </a:r>
            <a:endParaRPr lang="en-US" dirty="0"/>
          </a:p>
        </p:txBody>
      </p:sp>
      <p:sp>
        <p:nvSpPr>
          <p:cNvPr id="5" name="Content Placeholder 4"/>
          <p:cNvSpPr>
            <a:spLocks noGrp="1"/>
          </p:cNvSpPr>
          <p:nvPr>
            <p:ph sz="quarter" idx="13"/>
          </p:nvPr>
        </p:nvSpPr>
        <p:spPr/>
        <p:txBody>
          <a:bodyPr/>
          <a:lstStyle/>
          <a:p>
            <a:r>
              <a:rPr lang="en-US" dirty="0" smtClean="0"/>
              <a:t>Developers will mostly use key and secret in their APIs</a:t>
            </a:r>
          </a:p>
          <a:p>
            <a:r>
              <a:rPr lang="en-US" dirty="0" smtClean="0"/>
              <a:t>When using SOAP with WS-Security, they will need their X.509 Certificates as well</a:t>
            </a:r>
          </a:p>
          <a:p>
            <a:r>
              <a:rPr lang="en-US" dirty="0" smtClean="0"/>
              <a:t>Really common question:</a:t>
            </a:r>
          </a:p>
          <a:p>
            <a:pPr lvl="1"/>
            <a:r>
              <a:rPr lang="en-US" dirty="0" smtClean="0"/>
              <a:t>“Can I anonymously use EC2, SQS, SimpleDB?”</a:t>
            </a:r>
          </a:p>
          <a:p>
            <a:pPr lvl="1"/>
            <a:r>
              <a:rPr lang="en-US" dirty="0" smtClean="0"/>
              <a:t>Answer is almost always “No”</a:t>
            </a:r>
          </a:p>
          <a:p>
            <a:pPr lvl="1"/>
            <a:r>
              <a:rPr lang="en-US" dirty="0" smtClean="0"/>
              <a:t>S3 Query API via ACL is the slight exception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custDataLst>
              <p:tags r:id="rId2"/>
            </p:custDataLst>
          </p:nvPr>
        </p:nvSpPr>
        <p:spPr/>
        <p:txBody>
          <a:bodyPr/>
          <a:lstStyle/>
          <a:p>
            <a:r>
              <a:rPr lang="en-US" dirty="0" smtClean="0"/>
              <a:t>Associate an address with an Instance</a:t>
            </a:r>
            <a:endParaRPr lang="en-US" dirty="0"/>
          </a:p>
        </p:txBody>
      </p:sp>
      <p:sp>
        <p:nvSpPr>
          <p:cNvPr id="5" name="Subtitle 4"/>
          <p:cNvSpPr>
            <a:spLocks noGrp="1"/>
          </p:cNvSpPr>
          <p:nvPr>
            <p:ph type="subTitle" idx="1"/>
            <p:custDataLst>
              <p:tags r:id="rId3"/>
            </p:custDataLst>
          </p:nvPr>
        </p:nvSpPr>
        <p:spPr/>
        <p:txBody>
          <a:bodyPr/>
          <a:lstStyle/>
          <a:p>
            <a:r>
              <a:rPr lang="en-US" dirty="0" smtClean="0"/>
              <a:t>Exercise</a:t>
            </a:r>
            <a:endParaRPr lang="en-US" dirty="0"/>
          </a:p>
        </p:txBody>
      </p:sp>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bwMode="auto">
          <a:xfrm>
            <a:off x="-76200" y="427038"/>
            <a:ext cx="9144000" cy="563562"/>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marL="0" indent="0"/>
            <a:r>
              <a:rPr lang="en-US" sz="2600" dirty="0"/>
              <a:t>More clouds are predicted to form—get ready</a:t>
            </a:r>
            <a:br>
              <a:rPr lang="en-US" sz="2600" dirty="0"/>
            </a:br>
            <a:endParaRPr lang="en-US" sz="2600" dirty="0"/>
          </a:p>
        </p:txBody>
      </p:sp>
      <p:sp>
        <p:nvSpPr>
          <p:cNvPr id="501763" name="Title 1"/>
          <p:cNvSpPr>
            <a:spLocks/>
          </p:cNvSpPr>
          <p:nvPr/>
        </p:nvSpPr>
        <p:spPr bwMode="gray">
          <a:xfrm>
            <a:off x="2127250" y="87313"/>
            <a:ext cx="5683250" cy="1017587"/>
          </a:xfrm>
          <a:prstGeom prst="rect">
            <a:avLst/>
          </a:prstGeom>
          <a:noFill/>
          <a:ln w="12700">
            <a:noFill/>
            <a:miter lim="800000"/>
            <a:headEnd/>
            <a:tailEnd/>
          </a:ln>
        </p:spPr>
        <p:txBody>
          <a:bodyPr lIns="90488" tIns="44450" rIns="90488" bIns="44450" anchor="b"/>
          <a:lstStyle/>
          <a:p>
            <a:pPr marL="1255713" indent="-1255713">
              <a:lnSpc>
                <a:spcPct val="100000"/>
              </a:lnSpc>
            </a:pPr>
            <a:endParaRPr lang="en-US" sz="3000" u="none">
              <a:solidFill>
                <a:schemeClr val="tx2"/>
              </a:solidFill>
            </a:endParaRPr>
          </a:p>
        </p:txBody>
      </p:sp>
      <p:graphicFrame>
        <p:nvGraphicFramePr>
          <p:cNvPr id="69721" name="Group 89"/>
          <p:cNvGraphicFramePr>
            <a:graphicFrameLocks noGrp="1"/>
          </p:cNvGraphicFramePr>
          <p:nvPr/>
        </p:nvGraphicFramePr>
        <p:xfrm>
          <a:off x="4648200" y="2711450"/>
          <a:ext cx="3962400" cy="3689351"/>
        </p:xfrm>
        <a:graphic>
          <a:graphicData uri="http://schemas.openxmlformats.org/drawingml/2006/table">
            <a:tbl>
              <a:tblPr/>
              <a:tblGrid>
                <a:gridCol w="3200400"/>
                <a:gridCol w="762000"/>
              </a:tblGrid>
              <a:tr h="479425">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Scalability on demand/flexibility to the business</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50%</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479425">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Reduced hardware infrastructure costs</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38%</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479425">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Reduced IT staffing/administration costs</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35%</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479425">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Access to skills/capabilities we have no interest in developing in-house</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28%</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479425">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Not using or planning to use cloud computing offerings</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19%</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349250">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Capacity - data center</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16%</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319088">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Capacity - storage</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11%</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365125">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Frequent software updates</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10%</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258763">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Other</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5%</a:t>
                      </a: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E7E7E7"/>
                    </a:solidFill>
                  </a:tcPr>
                </a:tc>
              </a:tr>
            </a:tbl>
          </a:graphicData>
        </a:graphic>
      </p:graphicFrame>
      <p:sp>
        <p:nvSpPr>
          <p:cNvPr id="80897" name="Rectangle 1"/>
          <p:cNvSpPr>
            <a:spLocks noChangeArrowheads="1"/>
          </p:cNvSpPr>
          <p:nvPr/>
        </p:nvSpPr>
        <p:spPr bwMode="auto">
          <a:xfrm>
            <a:off x="4581525" y="2014538"/>
            <a:ext cx="3962400" cy="581025"/>
          </a:xfrm>
          <a:prstGeom prst="rect">
            <a:avLst/>
          </a:prstGeom>
          <a:noFill/>
          <a:ln w="12700" cap="flat" cmpd="sng">
            <a:noFill/>
            <a:prstDash val="solid"/>
            <a:miter lim="800000"/>
            <a:headEnd type="none" w="sm" len="sm"/>
            <a:tailEnd type="none" w="sm" len="sm"/>
          </a:ln>
          <a:effectLst>
            <a:prstShdw prst="shdw17" dist="17961" dir="2700000">
              <a:schemeClr val="accent1">
                <a:gamma/>
                <a:shade val="60000"/>
                <a:invGamma/>
              </a:schemeClr>
            </a:prstShdw>
          </a:effectLst>
        </p:spPr>
        <p:txBody>
          <a:bodyPr anchor="ctr">
            <a:spAutoFit/>
          </a:bodyPr>
          <a:lstStyle/>
          <a:p>
            <a:pPr algn="l">
              <a:lnSpc>
                <a:spcPct val="100000"/>
              </a:lnSpc>
            </a:pPr>
            <a:r>
              <a:rPr lang="en-US" b="0" u="none">
                <a:solidFill>
                  <a:schemeClr val="tx1"/>
                </a:solidFill>
              </a:rPr>
              <a:t>Primary Reasons You're Using or </a:t>
            </a:r>
          </a:p>
          <a:p>
            <a:pPr algn="l">
              <a:lnSpc>
                <a:spcPct val="100000"/>
              </a:lnSpc>
            </a:pPr>
            <a:r>
              <a:rPr lang="en-US" b="0" u="none">
                <a:solidFill>
                  <a:schemeClr val="tx1"/>
                </a:solidFill>
              </a:rPr>
              <a:t>Plan to Use Cloud</a:t>
            </a:r>
          </a:p>
        </p:txBody>
      </p:sp>
      <p:sp>
        <p:nvSpPr>
          <p:cNvPr id="8" name="Rectangle 7"/>
          <p:cNvSpPr/>
          <p:nvPr/>
        </p:nvSpPr>
        <p:spPr>
          <a:xfrm>
            <a:off x="0" y="5562600"/>
            <a:ext cx="4572000" cy="609600"/>
          </a:xfrm>
          <a:prstGeom prst="rect">
            <a:avLst/>
          </a:prstGeom>
        </p:spPr>
        <p:txBody>
          <a:bodyPr>
            <a:spAutoFit/>
          </a:bodyPr>
          <a:lstStyle/>
          <a:p>
            <a:pPr algn="l">
              <a:lnSpc>
                <a:spcPct val="100000"/>
              </a:lnSpc>
              <a:defRPr/>
            </a:pPr>
            <a:r>
              <a:rPr lang="en-US" sz="1100" b="0" u="none" dirty="0">
                <a:solidFill>
                  <a:schemeClr val="tx1"/>
                </a:solidFill>
                <a:ea typeface="Calibri" pitchFamily="34" charset="0"/>
              </a:rPr>
              <a:t>SOURCE: CIO Research</a:t>
            </a:r>
            <a:r>
              <a:rPr lang="en-US" sz="1400" b="0" u="none" dirty="0">
                <a:solidFill>
                  <a:schemeClr val="tx1"/>
                </a:solidFill>
                <a:ea typeface="Calibri" pitchFamily="34" charset="0"/>
              </a:rPr>
              <a:t>: </a:t>
            </a:r>
            <a:r>
              <a:rPr lang="en-US" sz="1050" b="0" u="none" dirty="0">
                <a:solidFill>
                  <a:schemeClr val="tx1"/>
                </a:solidFill>
                <a:ea typeface="Calibri" pitchFamily="34" charset="0"/>
              </a:rPr>
              <a:t>http://www.cio.com/article/455832/Cloud_Computing_Survey_IT_Leaders_See_Big_Promise_Have_Big_Security_Questions</a:t>
            </a:r>
            <a:endParaRPr lang="en-US" sz="4000" b="0" u="none" dirty="0">
              <a:solidFill>
                <a:schemeClr val="tx1"/>
              </a:solidFill>
              <a:cs typeface="+mn-cs"/>
            </a:endParaRPr>
          </a:p>
        </p:txBody>
      </p:sp>
      <p:graphicFrame>
        <p:nvGraphicFramePr>
          <p:cNvPr id="69699" name="Group 67"/>
          <p:cNvGraphicFramePr>
            <a:graphicFrameLocks noGrp="1"/>
          </p:cNvGraphicFramePr>
          <p:nvPr/>
        </p:nvGraphicFramePr>
        <p:xfrm>
          <a:off x="409575" y="2732088"/>
          <a:ext cx="3629025" cy="2615567"/>
        </p:xfrm>
        <a:graphic>
          <a:graphicData uri="http://schemas.openxmlformats.org/drawingml/2006/table">
            <a:tbl>
              <a:tblPr/>
              <a:tblGrid>
                <a:gridCol w="3038475"/>
                <a:gridCol w="590550"/>
              </a:tblGrid>
              <a:tr h="465138">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Yes, currently using or implementing</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30%</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28575"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250825">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No, not on our technology roadmap</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29%</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465138">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Yes, on the radar or actively researching</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17%</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250825">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Yes, plan to use within one year</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10%</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465138">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Yes, plan to use within one to three years</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5%</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7E7E7"/>
                    </a:solidFill>
                  </a:tcPr>
                </a:tc>
              </a:tr>
              <a:tr h="252413">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Not sure</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5%</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r>
              <a:tr h="463550">
                <a:tc>
                  <a:txBody>
                    <a:bodyPr/>
                    <a:lstStyle/>
                    <a:p>
                      <a:pPr marL="0" marR="0" lvl="0" indent="0" algn="l" defTabSz="914400" rtl="0" eaLnBrk="1" fontAlgn="base" latinLnBrk="0" hangingPunct="1">
                        <a:lnSpc>
                          <a:spcPct val="100000"/>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Yes, plan to use within three to five years</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E7E7E7"/>
                    </a:solidFill>
                  </a:tcPr>
                </a:tc>
                <a:tc>
                  <a:txBody>
                    <a:bodyPr/>
                    <a:lstStyle/>
                    <a:p>
                      <a:pPr marL="0" marR="0" lvl="0" indent="0" algn="ctr" defTabSz="914400" rtl="0" eaLnBrk="1" fontAlgn="base" latinLnBrk="0" hangingPunct="1">
                        <a:lnSpc>
                          <a:spcPts val="975"/>
                        </a:lnSpc>
                        <a:spcBef>
                          <a:spcPct val="0"/>
                        </a:spcBef>
                        <a:spcAft>
                          <a:spcPts val="600"/>
                        </a:spcAft>
                        <a:buClrTx/>
                        <a:buSzTx/>
                        <a:buFont typeface="Wingdings" pitchFamily="2" charset="2"/>
                        <a:buNone/>
                        <a:tabLst/>
                      </a:pPr>
                      <a:r>
                        <a:rPr kumimoji="0" lang="en-US" sz="1400" b="0" i="0" u="none" strike="noStrike" cap="none" normalizeH="0" baseline="0" smtClean="0">
                          <a:ln>
                            <a:noFill/>
                          </a:ln>
                          <a:solidFill>
                            <a:srgbClr val="000000"/>
                          </a:solidFill>
                          <a:effectLst/>
                          <a:latin typeface="Arial" pitchFamily="34" charset="0"/>
                          <a:cs typeface="Arial" pitchFamily="34" charset="0"/>
                        </a:rPr>
                        <a:t>2%</a:t>
                      </a:r>
                      <a:endParaRPr kumimoji="0" lang="en-US" sz="1400" b="0" i="0" u="none" strike="noStrike" cap="none" normalizeH="0" baseline="0" smtClean="0">
                        <a:ln>
                          <a:noFill/>
                        </a:ln>
                        <a:solidFill>
                          <a:srgbClr val="000000"/>
                        </a:solidFill>
                        <a:effectLst/>
                        <a:latin typeface="Book Antiqua" pitchFamily="18" charset="0"/>
                        <a:ea typeface="Calibri" pitchFamily="34" charset="0"/>
                        <a:cs typeface="Times New Roman" pitchFamily="18" charset="0"/>
                      </a:endParaRPr>
                    </a:p>
                  </a:txBody>
                  <a:tcPr marL="95250" marR="95250" marT="19050" marB="19050"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E7E7E7"/>
                    </a:solidFill>
                  </a:tcPr>
                </a:tc>
              </a:tr>
            </a:tbl>
          </a:graphicData>
        </a:graphic>
      </p:graphicFrame>
      <p:sp>
        <p:nvSpPr>
          <p:cNvPr id="10" name="Rectangle 2"/>
          <p:cNvSpPr>
            <a:spLocks noChangeArrowheads="1"/>
          </p:cNvSpPr>
          <p:nvPr/>
        </p:nvSpPr>
        <p:spPr bwMode="auto">
          <a:xfrm>
            <a:off x="331788" y="2090738"/>
            <a:ext cx="3276600" cy="581025"/>
          </a:xfrm>
          <a:prstGeom prst="rect">
            <a:avLst/>
          </a:prstGeom>
          <a:noFill/>
          <a:ln w="12700" cap="flat" cmpd="sng">
            <a:noFill/>
            <a:prstDash val="solid"/>
            <a:miter lim="800000"/>
            <a:headEnd type="none" w="sm" len="sm"/>
            <a:tailEnd type="none" w="sm" len="sm"/>
          </a:ln>
          <a:effectLst>
            <a:prstShdw prst="shdw17" dist="17961" dir="2700000">
              <a:schemeClr val="accent1">
                <a:gamma/>
                <a:shade val="60000"/>
                <a:invGamma/>
              </a:schemeClr>
            </a:prstShdw>
          </a:effectLst>
        </p:spPr>
        <p:txBody>
          <a:bodyPr anchor="ctr">
            <a:spAutoFit/>
          </a:bodyPr>
          <a:lstStyle/>
          <a:p>
            <a:pPr algn="l">
              <a:lnSpc>
                <a:spcPct val="100000"/>
              </a:lnSpc>
            </a:pPr>
            <a:r>
              <a:rPr lang="en-US" b="0" u="none">
                <a:solidFill>
                  <a:schemeClr val="tx1"/>
                </a:solidFill>
              </a:rPr>
              <a:t>Is Cloud Computing On Your Organization's Tech Roadmap?</a:t>
            </a:r>
          </a:p>
        </p:txBody>
      </p:sp>
      <p:sp>
        <p:nvSpPr>
          <p:cNvPr id="501817" name="TextBox 10"/>
          <p:cNvSpPr txBox="1">
            <a:spLocks noChangeArrowheads="1"/>
          </p:cNvSpPr>
          <p:nvPr/>
        </p:nvSpPr>
        <p:spPr bwMode="auto">
          <a:xfrm>
            <a:off x="609600" y="1219200"/>
            <a:ext cx="8534400" cy="701675"/>
          </a:xfrm>
          <a:prstGeom prst="rect">
            <a:avLst/>
          </a:prstGeom>
          <a:noFill/>
          <a:ln w="9525">
            <a:noFill/>
            <a:miter lim="800000"/>
            <a:headEnd/>
            <a:tailEnd/>
          </a:ln>
        </p:spPr>
        <p:txBody>
          <a:bodyPr>
            <a:spAutoFit/>
          </a:bodyPr>
          <a:lstStyle/>
          <a:p>
            <a:pPr algn="l" eaLnBrk="1" hangingPunct="1">
              <a:lnSpc>
                <a:spcPct val="100000"/>
              </a:lnSpc>
            </a:pPr>
            <a:r>
              <a:rPr lang="en-US" sz="2000" b="0" u="none" dirty="0">
                <a:solidFill>
                  <a:schemeClr val="tx1"/>
                </a:solidFill>
                <a:latin typeface="Calibri" pitchFamily="34" charset="0"/>
                <a:ea typeface="ＭＳ Ｐゴシック" pitchFamily="34" charset="-128"/>
              </a:rPr>
              <a:t>58% of surveyed IT decision makers feel cloud computing will cause a radical shift in information technology driving the next wave of innovation.</a:t>
            </a:r>
          </a:p>
        </p:txBody>
      </p:sp>
    </p:spTree>
    <p:extLst>
      <p:ext uri="{BB962C8B-B14F-4D97-AF65-F5344CB8AC3E}">
        <p14:creationId xmlns:p14="http://schemas.microsoft.com/office/powerpoint/2010/main" val="198543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IP</a:t>
            </a:r>
            <a:endParaRPr lang="en-US" dirty="0"/>
          </a:p>
        </p:txBody>
      </p:sp>
      <p:sp>
        <p:nvSpPr>
          <p:cNvPr id="4" name="Content Placeholder 3"/>
          <p:cNvSpPr>
            <a:spLocks noGrp="1"/>
          </p:cNvSpPr>
          <p:nvPr>
            <p:ph sz="half" idx="1"/>
          </p:nvPr>
        </p:nvSpPr>
        <p:spPr/>
        <p:txBody>
          <a:bodyPr/>
          <a:lstStyle/>
          <a:p>
            <a:r>
              <a:rPr lang="en-US" dirty="0" smtClean="0"/>
              <a:t>Select the Elastic IPs option</a:t>
            </a:r>
            <a:endParaRPr lang="en-US" dirty="0"/>
          </a:p>
        </p:txBody>
      </p:sp>
      <p:sp>
        <p:nvSpPr>
          <p:cNvPr id="5" name="Content Placeholder 4"/>
          <p:cNvSpPr>
            <a:spLocks noGrp="1"/>
          </p:cNvSpPr>
          <p:nvPr>
            <p:ph sz="half" idx="2"/>
          </p:nvPr>
        </p:nvSpPr>
        <p:spPr/>
        <p:txBody>
          <a:bodyPr/>
          <a:lstStyle/>
          <a:p>
            <a:endParaRPr lang="en-US"/>
          </a:p>
        </p:txBody>
      </p:sp>
      <p:pic>
        <p:nvPicPr>
          <p:cNvPr id="5122" name="Picture 2"/>
          <p:cNvPicPr>
            <a:picLocks noChangeAspect="1" noChangeArrowheads="1"/>
          </p:cNvPicPr>
          <p:nvPr/>
        </p:nvPicPr>
        <p:blipFill>
          <a:blip r:embed="rId3"/>
          <a:srcRect/>
          <a:stretch>
            <a:fillRect/>
          </a:stretch>
        </p:blipFill>
        <p:spPr bwMode="auto">
          <a:xfrm>
            <a:off x="4724400" y="1600200"/>
            <a:ext cx="3482975" cy="2530475"/>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IP</a:t>
            </a:r>
            <a:endParaRPr lang="en-US" dirty="0"/>
          </a:p>
        </p:txBody>
      </p:sp>
      <p:sp>
        <p:nvSpPr>
          <p:cNvPr id="3" name="Content Placeholder 2"/>
          <p:cNvSpPr>
            <a:spLocks noGrp="1"/>
          </p:cNvSpPr>
          <p:nvPr>
            <p:ph sz="half" idx="1"/>
          </p:nvPr>
        </p:nvSpPr>
        <p:spPr/>
        <p:txBody>
          <a:bodyPr/>
          <a:lstStyle/>
          <a:p>
            <a:r>
              <a:rPr lang="en-US" dirty="0" smtClean="0"/>
              <a:t>Allocate a new address</a:t>
            </a:r>
          </a:p>
          <a:p>
            <a:r>
              <a:rPr lang="en-US" dirty="0" smtClean="0"/>
              <a:t>Associate this address</a:t>
            </a:r>
            <a:endParaRPr lang="en-US" dirty="0"/>
          </a:p>
        </p:txBody>
      </p:sp>
      <p:pic>
        <p:nvPicPr>
          <p:cNvPr id="6146" name="Picture 2"/>
          <p:cNvPicPr>
            <a:picLocks noChangeAspect="1" noChangeArrowheads="1"/>
          </p:cNvPicPr>
          <p:nvPr/>
        </p:nvPicPr>
        <p:blipFill>
          <a:blip r:embed="rId3"/>
          <a:srcRect/>
          <a:stretch>
            <a:fillRect/>
          </a:stretch>
        </p:blipFill>
        <p:spPr bwMode="auto">
          <a:xfrm>
            <a:off x="4648200" y="1614487"/>
            <a:ext cx="3551237" cy="2043113"/>
          </a:xfrm>
          <a:prstGeom prst="rect">
            <a:avLst/>
          </a:prstGeom>
          <a:noFill/>
          <a:ln w="9525">
            <a:noFill/>
            <a:miter lim="800000"/>
            <a:headEnd/>
            <a:tailEnd/>
          </a:ln>
          <a:effectLst/>
        </p:spPr>
      </p:pic>
      <p:pic>
        <p:nvPicPr>
          <p:cNvPr id="6147" name="Picture 3"/>
          <p:cNvPicPr>
            <a:picLocks noGrp="1" noChangeAspect="1" noChangeArrowheads="1"/>
          </p:cNvPicPr>
          <p:nvPr>
            <p:ph sz="half" idx="2"/>
          </p:nvPr>
        </p:nvPicPr>
        <p:blipFill>
          <a:blip r:embed="rId4"/>
          <a:srcRect/>
          <a:stretch>
            <a:fillRect/>
          </a:stretch>
        </p:blipFill>
        <p:spPr bwMode="auto">
          <a:xfrm>
            <a:off x="4724400" y="3886200"/>
            <a:ext cx="2453853" cy="1661304"/>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IP</a:t>
            </a:r>
            <a:endParaRPr lang="en-US" dirty="0"/>
          </a:p>
        </p:txBody>
      </p:sp>
      <p:sp>
        <p:nvSpPr>
          <p:cNvPr id="3" name="Content Placeholder 2"/>
          <p:cNvSpPr>
            <a:spLocks noGrp="1"/>
          </p:cNvSpPr>
          <p:nvPr>
            <p:ph sz="half" idx="1"/>
          </p:nvPr>
        </p:nvSpPr>
        <p:spPr/>
        <p:txBody>
          <a:bodyPr/>
          <a:lstStyle/>
          <a:p>
            <a:r>
              <a:rPr lang="en-US" dirty="0" smtClean="0"/>
              <a:t>Open this IP address with your browser</a:t>
            </a:r>
          </a:p>
          <a:p>
            <a:pPr lvl="1"/>
            <a:r>
              <a:rPr lang="en-US" dirty="0" smtClean="0"/>
              <a:t>Might have to try a few times</a:t>
            </a:r>
            <a:endParaRPr lang="en-US" dirty="0"/>
          </a:p>
        </p:txBody>
      </p:sp>
      <p:pic>
        <p:nvPicPr>
          <p:cNvPr id="7170" name="Picture 2"/>
          <p:cNvPicPr>
            <a:picLocks noGrp="1" noChangeAspect="1" noChangeArrowheads="1"/>
          </p:cNvPicPr>
          <p:nvPr>
            <p:ph sz="half" idx="2"/>
          </p:nvPr>
        </p:nvPicPr>
        <p:blipFill>
          <a:blip r:embed="rId3"/>
          <a:srcRect/>
          <a:stretch>
            <a:fillRect/>
          </a:stretch>
        </p:blipFill>
        <p:spPr bwMode="auto">
          <a:xfrm>
            <a:off x="4495800" y="1600200"/>
            <a:ext cx="3322608" cy="1478408"/>
          </a:xfrm>
          <a:prstGeom prst="rect">
            <a:avLst/>
          </a:prstGeom>
          <a:noFill/>
          <a:ln w="9525">
            <a:noFill/>
            <a:miter lim="800000"/>
            <a:headEnd/>
            <a:tailEnd/>
          </a:ln>
          <a:effectLst/>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AWS EC2 Life Cycle Management</a:t>
            </a:r>
            <a:endParaRPr lang="en-US" dirty="0"/>
          </a:p>
        </p:txBody>
      </p:sp>
      <p:sp>
        <p:nvSpPr>
          <p:cNvPr id="3" name="Text Placeholder 2"/>
          <p:cNvSpPr>
            <a:spLocks noGrp="1"/>
          </p:cNvSpPr>
          <p:nvPr>
            <p:ph type="body" idx="1"/>
            <p:custDataLst>
              <p:tags r:id="rId3"/>
            </p:custDataLst>
          </p:nvPr>
        </p:nvSpPr>
        <p:spPr/>
        <p:txBody>
          <a:bodyPr/>
          <a:lstStyle/>
          <a:p>
            <a:pPr marL="514350" indent="-514350">
              <a:buFont typeface="+mj-lt"/>
              <a:buAutoNum type="arabicPeriod"/>
            </a:pPr>
            <a:r>
              <a:rPr lang="en-US" i="1" dirty="0" smtClean="0"/>
              <a:t>Find an AMI</a:t>
            </a:r>
          </a:p>
          <a:p>
            <a:pPr marL="514350" indent="-514350">
              <a:buFont typeface="+mj-lt"/>
              <a:buAutoNum type="arabicPeriod"/>
            </a:pPr>
            <a:r>
              <a:rPr lang="en-US" i="1" dirty="0" smtClean="0"/>
              <a:t>Launches an instance based on that AMI</a:t>
            </a:r>
          </a:p>
          <a:p>
            <a:pPr marL="514350" indent="-514350">
              <a:buFont typeface="+mj-lt"/>
              <a:buAutoNum type="arabicPeriod"/>
            </a:pPr>
            <a:r>
              <a:rPr lang="en-US" b="1" dirty="0" smtClean="0"/>
              <a:t>Modify the instance (i.e. install software)</a:t>
            </a:r>
          </a:p>
          <a:p>
            <a:pPr marL="514350" indent="-514350">
              <a:buFont typeface="+mj-lt"/>
              <a:buAutoNum type="arabicPeriod"/>
            </a:pPr>
            <a:r>
              <a:rPr lang="en-US" b="1" dirty="0" smtClean="0"/>
              <a:t>Use instance (i.e. compute data)</a:t>
            </a:r>
          </a:p>
          <a:p>
            <a:pPr marL="514350" indent="-514350">
              <a:buFont typeface="+mj-lt"/>
              <a:buAutoNum type="arabicPeriod"/>
            </a:pPr>
            <a:r>
              <a:rPr lang="en-US" dirty="0" smtClean="0"/>
              <a:t>Save and publish a new AMI</a:t>
            </a:r>
          </a:p>
          <a:p>
            <a:pPr marL="514350" indent="-514350">
              <a:buFont typeface="+mj-lt"/>
              <a:buAutoNum type="arabicPeriod"/>
            </a:pPr>
            <a:r>
              <a:rPr lang="en-US" dirty="0" smtClean="0"/>
              <a:t>Launch an instance based on new AMI</a:t>
            </a:r>
          </a:p>
          <a:p>
            <a:pPr marL="514350" indent="-514350">
              <a:buFont typeface="+mj-lt"/>
              <a:buAutoNum type="arabicPeriod"/>
            </a:pPr>
            <a:r>
              <a:rPr lang="en-US" dirty="0" smtClean="0"/>
              <a:t>Cycle repeats…</a:t>
            </a:r>
          </a:p>
          <a:p>
            <a:endParaRPr lang="en-US" dirty="0"/>
          </a:p>
        </p:txBody>
      </p:sp>
    </p:spTree>
    <p:custDataLst>
      <p:tags r:id="rId1"/>
    </p:custData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EC2 Typical Usage Scenarios</a:t>
            </a:r>
            <a:endParaRPr lang="en-US" dirty="0"/>
          </a:p>
        </p:txBody>
      </p:sp>
      <p:sp>
        <p:nvSpPr>
          <p:cNvPr id="4" name="Text Placeholder 3"/>
          <p:cNvSpPr>
            <a:spLocks noGrp="1"/>
          </p:cNvSpPr>
          <p:nvPr>
            <p:ph type="body" sz="half" idx="1"/>
            <p:custDataLst>
              <p:tags r:id="rId3"/>
            </p:custDataLst>
          </p:nvPr>
        </p:nvSpPr>
        <p:spPr/>
        <p:txBody>
          <a:bodyPr/>
          <a:lstStyle/>
          <a:p>
            <a:r>
              <a:rPr lang="en-US" dirty="0" smtClean="0"/>
              <a:t>Static Elastic IP address associated with a domain</a:t>
            </a:r>
          </a:p>
          <a:p>
            <a:r>
              <a:rPr lang="en-US" dirty="0" smtClean="0"/>
              <a:t>EC2 instance running a web server associated to Elastic IP address</a:t>
            </a:r>
          </a:p>
          <a:p>
            <a:r>
              <a:rPr lang="en-US" dirty="0" smtClean="0"/>
              <a:t>Identical back-up machine waiting in a ready state</a:t>
            </a:r>
          </a:p>
        </p:txBody>
      </p:sp>
      <p:pic>
        <p:nvPicPr>
          <p:cNvPr id="3075" name="Picture 3"/>
          <p:cNvPicPr>
            <a:picLocks noChangeAspect="1" noChangeArrowheads="1"/>
          </p:cNvPicPr>
          <p:nvPr>
            <p:custDataLst>
              <p:tags r:id="rId4"/>
            </p:custDataLst>
          </p:nvPr>
        </p:nvPicPr>
        <p:blipFill>
          <a:blip r:embed="rId8"/>
          <a:srcRect/>
          <a:stretch>
            <a:fillRect/>
          </a:stretch>
        </p:blipFill>
        <p:spPr bwMode="auto">
          <a:xfrm>
            <a:off x="4038600" y="4495800"/>
            <a:ext cx="4724400" cy="1706563"/>
          </a:xfrm>
          <a:prstGeom prst="rect">
            <a:avLst/>
          </a:prstGeom>
          <a:noFill/>
          <a:ln w="9525">
            <a:noFill/>
            <a:miter lim="800000"/>
            <a:headEnd/>
            <a:tailEnd/>
          </a:ln>
          <a:effectLst/>
        </p:spPr>
      </p:pic>
      <p:pic>
        <p:nvPicPr>
          <p:cNvPr id="3076" name="Picture 4"/>
          <p:cNvPicPr>
            <a:picLocks noChangeAspect="1" noChangeArrowheads="1"/>
          </p:cNvPicPr>
          <p:nvPr>
            <p:custDataLst>
              <p:tags r:id="rId5"/>
            </p:custDataLst>
          </p:nvPr>
        </p:nvPicPr>
        <p:blipFill>
          <a:blip r:embed="rId9"/>
          <a:srcRect/>
          <a:stretch>
            <a:fillRect/>
          </a:stretch>
        </p:blipFill>
        <p:spPr bwMode="auto">
          <a:xfrm>
            <a:off x="4648200" y="1590675"/>
            <a:ext cx="4133850" cy="2828925"/>
          </a:xfrm>
          <a:prstGeom prst="rect">
            <a:avLst/>
          </a:prstGeom>
          <a:noFill/>
          <a:ln w="9525">
            <a:noFill/>
            <a:miter lim="800000"/>
            <a:headEnd/>
            <a:tailEnd/>
          </a:ln>
          <a:effectLst/>
        </p:spPr>
      </p:pic>
    </p:spTree>
    <p:custDataLst>
      <p:tags r:id="rId1"/>
    </p:custData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Addressing Instances</a:t>
            </a:r>
            <a:endParaRPr lang="en-US" dirty="0"/>
          </a:p>
        </p:txBody>
      </p:sp>
      <p:sp>
        <p:nvSpPr>
          <p:cNvPr id="3" name="Text Placeholder 2"/>
          <p:cNvSpPr>
            <a:spLocks noGrp="1"/>
          </p:cNvSpPr>
          <p:nvPr>
            <p:ph type="body" idx="1"/>
            <p:custDataLst>
              <p:tags r:id="rId3"/>
            </p:custDataLst>
          </p:nvPr>
        </p:nvSpPr>
        <p:spPr/>
        <p:txBody>
          <a:bodyPr>
            <a:normAutofit lnSpcReduction="10000"/>
          </a:bodyPr>
          <a:lstStyle/>
          <a:p>
            <a:r>
              <a:rPr lang="en-US" dirty="0" smtClean="0"/>
              <a:t>Instances are given a dynamic IP by default</a:t>
            </a:r>
          </a:p>
          <a:p>
            <a:pPr lvl="1"/>
            <a:r>
              <a:rPr lang="en-US" dirty="0" smtClean="0"/>
              <a:t>Public and Private</a:t>
            </a:r>
          </a:p>
          <a:p>
            <a:r>
              <a:rPr lang="en-US" dirty="0" smtClean="0"/>
              <a:t>Amazon Elastic IP provides a static IP that you can associate with an instance</a:t>
            </a:r>
          </a:p>
          <a:p>
            <a:r>
              <a:rPr lang="en-US" dirty="0" smtClean="0"/>
              <a:t>Costs are associated with Elastic IP, so only use if you need to</a:t>
            </a:r>
          </a:p>
          <a:p>
            <a:r>
              <a:rPr lang="en-US" dirty="0" smtClean="0"/>
              <a:t>ec2-describe-addresses</a:t>
            </a:r>
          </a:p>
          <a:p>
            <a:r>
              <a:rPr lang="en-US" dirty="0" smtClean="0"/>
              <a:t>ec2-allocate-address</a:t>
            </a:r>
          </a:p>
          <a:p>
            <a:r>
              <a:rPr lang="en-US" dirty="0" smtClean="0"/>
              <a:t>ec2-associate-address</a:t>
            </a:r>
            <a:endParaRPr lang="en-US" dirty="0"/>
          </a:p>
        </p:txBody>
      </p:sp>
      <p:pic>
        <p:nvPicPr>
          <p:cNvPr id="4" name="Picture 3" descr="check_list.jpg"/>
          <p:cNvPicPr>
            <a:picLocks noChangeAspect="1"/>
          </p:cNvPicPr>
          <p:nvPr>
            <p:custDataLst>
              <p:tags r:id="rId4"/>
            </p:custDataLst>
          </p:nvPr>
        </p:nvPicPr>
        <p:blipFill>
          <a:blip r:embed="rId8" cstate="print"/>
          <a:stretch>
            <a:fillRect/>
          </a:stretch>
        </p:blipFill>
        <p:spPr>
          <a:xfrm>
            <a:off x="3810000" y="1981200"/>
            <a:ext cx="952399" cy="634372"/>
          </a:xfrm>
          <a:prstGeom prst="rect">
            <a:avLst/>
          </a:prstGeom>
        </p:spPr>
      </p:pic>
      <p:pic>
        <p:nvPicPr>
          <p:cNvPr id="6" name="Picture 5" descr="check_list.jpg"/>
          <p:cNvPicPr>
            <a:picLocks noChangeAspect="1"/>
          </p:cNvPicPr>
          <p:nvPr>
            <p:custDataLst>
              <p:tags r:id="rId5"/>
            </p:custDataLst>
          </p:nvPr>
        </p:nvPicPr>
        <p:blipFill>
          <a:blip r:embed="rId8" cstate="print"/>
          <a:stretch>
            <a:fillRect/>
          </a:stretch>
        </p:blipFill>
        <p:spPr>
          <a:xfrm>
            <a:off x="2743200" y="3785228"/>
            <a:ext cx="952399" cy="634372"/>
          </a:xfrm>
          <a:prstGeom prst="rect">
            <a:avLst/>
          </a:prstGeom>
        </p:spPr>
      </p:pic>
    </p:spTree>
    <p:custDataLst>
      <p:tags r:id="rId1"/>
    </p:custData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Listing Amazon Machine Images</a:t>
            </a:r>
            <a:endParaRPr lang="en-US" dirty="0"/>
          </a:p>
        </p:txBody>
      </p:sp>
      <p:sp>
        <p:nvSpPr>
          <p:cNvPr id="3" name="Text Placeholder 2"/>
          <p:cNvSpPr>
            <a:spLocks noGrp="1"/>
          </p:cNvSpPr>
          <p:nvPr>
            <p:ph type="body" idx="1"/>
            <p:custDataLst>
              <p:tags r:id="rId3"/>
            </p:custDataLst>
          </p:nvPr>
        </p:nvSpPr>
        <p:spPr/>
        <p:txBody>
          <a:bodyPr/>
          <a:lstStyle/>
          <a:p>
            <a:r>
              <a:rPr lang="en-US" b="1" dirty="0" smtClean="0"/>
              <a:t>ec2-describe-images </a:t>
            </a:r>
            <a:r>
              <a:rPr lang="en-US" dirty="0" smtClean="0"/>
              <a:t>command line tool (-o option specifies owner)</a:t>
            </a:r>
          </a:p>
          <a:p>
            <a:r>
              <a:rPr lang="en-US" b="1" dirty="0" smtClean="0"/>
              <a:t>DescribeImages</a:t>
            </a:r>
            <a:r>
              <a:rPr lang="en-US" dirty="0" smtClean="0"/>
              <a:t> SOAP Request</a:t>
            </a:r>
          </a:p>
          <a:p>
            <a:r>
              <a:rPr lang="en-US" dirty="0" smtClean="0"/>
              <a:t>Several management consoles are available</a:t>
            </a:r>
          </a:p>
          <a:p>
            <a:pPr lvl="1">
              <a:buNone/>
            </a:pPr>
            <a:r>
              <a:rPr lang="en-US" dirty="0" smtClean="0"/>
              <a:t> </a:t>
            </a:r>
          </a:p>
          <a:p>
            <a:endParaRPr lang="en-US" b="1" dirty="0"/>
          </a:p>
        </p:txBody>
      </p:sp>
      <p:pic>
        <p:nvPicPr>
          <p:cNvPr id="4" name="Picture 2"/>
          <p:cNvPicPr>
            <a:picLocks noChangeAspect="1" noChangeArrowheads="1"/>
          </p:cNvPicPr>
          <p:nvPr>
            <p:custDataLst>
              <p:tags r:id="rId4"/>
            </p:custDataLst>
          </p:nvPr>
        </p:nvPicPr>
        <p:blipFill>
          <a:blip r:embed="rId9"/>
          <a:srcRect/>
          <a:stretch>
            <a:fillRect/>
          </a:stretch>
        </p:blipFill>
        <p:spPr bwMode="auto">
          <a:xfrm>
            <a:off x="152400" y="4800600"/>
            <a:ext cx="2438400" cy="1788942"/>
          </a:xfrm>
          <a:prstGeom prst="rect">
            <a:avLst/>
          </a:prstGeom>
          <a:noFill/>
          <a:ln w="9525">
            <a:noFill/>
            <a:miter lim="800000"/>
            <a:headEnd/>
            <a:tailEnd/>
          </a:ln>
          <a:effectLst/>
        </p:spPr>
      </p:pic>
      <p:pic>
        <p:nvPicPr>
          <p:cNvPr id="5" name="Picture 3"/>
          <p:cNvPicPr>
            <a:picLocks noChangeAspect="1" noChangeArrowheads="1"/>
          </p:cNvPicPr>
          <p:nvPr>
            <p:custDataLst>
              <p:tags r:id="rId5"/>
            </p:custDataLst>
          </p:nvPr>
        </p:nvPicPr>
        <p:blipFill>
          <a:blip r:embed="rId10"/>
          <a:srcRect/>
          <a:stretch>
            <a:fillRect/>
          </a:stretch>
        </p:blipFill>
        <p:spPr bwMode="auto">
          <a:xfrm>
            <a:off x="5943600" y="4953000"/>
            <a:ext cx="2666578" cy="1748286"/>
          </a:xfrm>
          <a:prstGeom prst="rect">
            <a:avLst/>
          </a:prstGeom>
          <a:noFill/>
          <a:ln w="9525">
            <a:noFill/>
            <a:miter lim="800000"/>
            <a:headEnd/>
            <a:tailEnd/>
          </a:ln>
          <a:effectLst/>
        </p:spPr>
      </p:pic>
      <p:pic>
        <p:nvPicPr>
          <p:cNvPr id="6" name="Picture 4"/>
          <p:cNvPicPr>
            <a:picLocks noChangeAspect="1" noChangeArrowheads="1"/>
          </p:cNvPicPr>
          <p:nvPr>
            <p:custDataLst>
              <p:tags r:id="rId6"/>
            </p:custDataLst>
          </p:nvPr>
        </p:nvPicPr>
        <p:blipFill>
          <a:blip r:embed="rId11"/>
          <a:srcRect/>
          <a:stretch>
            <a:fillRect/>
          </a:stretch>
        </p:blipFill>
        <p:spPr bwMode="auto">
          <a:xfrm>
            <a:off x="2296234" y="3733800"/>
            <a:ext cx="3723566" cy="2057400"/>
          </a:xfrm>
          <a:prstGeom prst="rect">
            <a:avLst/>
          </a:prstGeom>
          <a:noFill/>
          <a:ln w="9525">
            <a:noFill/>
            <a:miter lim="800000"/>
            <a:headEnd/>
            <a:tailEnd/>
          </a:ln>
          <a:effectLst/>
        </p:spPr>
      </p:pic>
    </p:spTree>
    <p:custDataLst>
      <p:tags r:id="rId1"/>
    </p:custData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EC2 Fundamental Operations</a:t>
            </a:r>
            <a:endParaRPr lang="en-US" dirty="0"/>
          </a:p>
        </p:txBody>
      </p:sp>
      <p:sp>
        <p:nvSpPr>
          <p:cNvPr id="3" name="Text Placeholder 2"/>
          <p:cNvSpPr>
            <a:spLocks noGrp="1"/>
          </p:cNvSpPr>
          <p:nvPr>
            <p:ph type="body" idx="1"/>
            <p:custDataLst>
              <p:tags r:id="rId3"/>
            </p:custDataLst>
          </p:nvPr>
        </p:nvSpPr>
        <p:spPr/>
        <p:txBody>
          <a:bodyPr/>
          <a:lstStyle/>
          <a:p>
            <a:r>
              <a:rPr lang="en-US" dirty="0" smtClean="0"/>
              <a:t>ec2-describe-images</a:t>
            </a:r>
          </a:p>
          <a:p>
            <a:pPr lvl="1"/>
            <a:r>
              <a:rPr lang="en-US" dirty="0" smtClean="0"/>
              <a:t>List AMIs</a:t>
            </a:r>
          </a:p>
          <a:p>
            <a:r>
              <a:rPr lang="en-US" dirty="0" smtClean="0"/>
              <a:t>ec2-run-instances</a:t>
            </a:r>
          </a:p>
          <a:p>
            <a:pPr lvl="1"/>
            <a:r>
              <a:rPr lang="en-US" dirty="0" smtClean="0"/>
              <a:t>Start an AMI</a:t>
            </a:r>
          </a:p>
          <a:p>
            <a:r>
              <a:rPr lang="en-US" dirty="0" smtClean="0"/>
              <a:t>ec2-describe-instances</a:t>
            </a:r>
          </a:p>
          <a:p>
            <a:pPr lvl="1"/>
            <a:r>
              <a:rPr lang="en-US" dirty="0" smtClean="0"/>
              <a:t>Check the status of an AMI</a:t>
            </a:r>
          </a:p>
          <a:p>
            <a:r>
              <a:rPr lang="en-US" dirty="0" smtClean="0"/>
              <a:t>ec2-terminate-instances</a:t>
            </a:r>
          </a:p>
          <a:p>
            <a:pPr lvl="1"/>
            <a:r>
              <a:rPr lang="en-US" dirty="0" smtClean="0"/>
              <a:t>Stop AMIs</a:t>
            </a:r>
            <a:endParaRPr lang="en-US" dirty="0"/>
          </a:p>
        </p:txBody>
      </p:sp>
    </p:spTree>
    <p:custDataLst>
      <p:tags r:id="rId1"/>
    </p:custData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Modify the Instance</a:t>
            </a:r>
            <a:endParaRPr lang="en-US" dirty="0"/>
          </a:p>
        </p:txBody>
      </p:sp>
      <p:sp>
        <p:nvSpPr>
          <p:cNvPr id="3" name="Content Placeholder 2"/>
          <p:cNvSpPr>
            <a:spLocks noGrp="1"/>
          </p:cNvSpPr>
          <p:nvPr>
            <p:ph sz="quarter" idx="13"/>
            <p:custDataLst>
              <p:tags r:id="rId3"/>
            </p:custDataLst>
          </p:nvPr>
        </p:nvSpPr>
        <p:spPr/>
        <p:txBody>
          <a:bodyPr>
            <a:normAutofit lnSpcReduction="10000"/>
          </a:bodyPr>
          <a:lstStyle/>
          <a:p>
            <a:r>
              <a:rPr lang="en-US" dirty="0" smtClean="0"/>
              <a:t>Instance Storage</a:t>
            </a:r>
          </a:p>
          <a:p>
            <a:pPr lvl="1"/>
            <a:r>
              <a:rPr lang="en-US" dirty="0" smtClean="0"/>
              <a:t>Root (‘/’) on Linux</a:t>
            </a:r>
          </a:p>
          <a:p>
            <a:pPr lvl="1"/>
            <a:r>
              <a:rPr lang="en-US" dirty="0" smtClean="0"/>
              <a:t>C:\ on Windows</a:t>
            </a:r>
          </a:p>
          <a:p>
            <a:pPr lvl="1"/>
            <a:r>
              <a:rPr lang="en-US" dirty="0" smtClean="0"/>
              <a:t>Up to 10 GB (included OS footprint)</a:t>
            </a:r>
          </a:p>
          <a:p>
            <a:r>
              <a:rPr lang="en-US" dirty="0" smtClean="0"/>
              <a:t>Ephemeral Storage</a:t>
            </a:r>
          </a:p>
          <a:p>
            <a:pPr lvl="1"/>
            <a:r>
              <a:rPr lang="en-US" dirty="0" smtClean="0"/>
              <a:t>/mnt on Linux</a:t>
            </a:r>
          </a:p>
          <a:p>
            <a:pPr lvl="1"/>
            <a:r>
              <a:rPr lang="en-US" dirty="0" smtClean="0"/>
              <a:t>D:\ on Windows </a:t>
            </a:r>
          </a:p>
          <a:p>
            <a:pPr lvl="1"/>
            <a:r>
              <a:rPr lang="en-US" dirty="0" smtClean="0"/>
              <a:t>Size depends on instance type (~160GB)</a:t>
            </a:r>
          </a:p>
          <a:p>
            <a:pPr algn="ctr">
              <a:buNone/>
            </a:pPr>
            <a:r>
              <a:rPr lang="en-US" b="1" dirty="0" smtClean="0"/>
              <a:t>DATA IS NOT PERSISTED WHEN AN INSTANCE IS SHUTDOWN OR TERMINATED*</a:t>
            </a:r>
          </a:p>
        </p:txBody>
      </p:sp>
    </p:spTree>
    <p:custDataLst>
      <p:tags r:id="rId1"/>
    </p:custData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Modify the Instance</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Install software on instance storage</a:t>
            </a:r>
          </a:p>
          <a:p>
            <a:pPr lvl="1"/>
            <a:r>
              <a:rPr lang="en-US" dirty="0" smtClean="0"/>
              <a:t>C:\program files</a:t>
            </a:r>
          </a:p>
          <a:p>
            <a:pPr lvl="1"/>
            <a:r>
              <a:rPr lang="en-US" dirty="0" smtClean="0"/>
              <a:t>/</a:t>
            </a:r>
            <a:r>
              <a:rPr lang="en-US" dirty="0" err="1" smtClean="0"/>
              <a:t>usr</a:t>
            </a:r>
            <a:r>
              <a:rPr lang="en-US" dirty="0" smtClean="0"/>
              <a:t>/bin</a:t>
            </a:r>
          </a:p>
          <a:p>
            <a:pPr lvl="1"/>
            <a:r>
              <a:rPr lang="en-US" dirty="0" smtClean="0"/>
              <a:t>10GB is a hard limit</a:t>
            </a:r>
          </a:p>
          <a:p>
            <a:r>
              <a:rPr lang="en-US" dirty="0" smtClean="0"/>
              <a:t>To optimize drive performance, perform a ‘dummy’ write on all volumes</a:t>
            </a:r>
          </a:p>
          <a:p>
            <a:r>
              <a:rPr lang="en-US" dirty="0" smtClean="0"/>
              <a:t>Many options for storing your data…</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object 17"/>
          <p:cNvSpPr>
            <a:spLocks/>
          </p:cNvSpPr>
          <p:nvPr/>
        </p:nvSpPr>
        <p:spPr bwMode="auto">
          <a:xfrm>
            <a:off x="4630738" y="6575425"/>
            <a:ext cx="2328862"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9933">
            <a:solidFill>
              <a:srgbClr val="76C2E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2707" name="object 18"/>
          <p:cNvSpPr>
            <a:spLocks/>
          </p:cNvSpPr>
          <p:nvPr/>
        </p:nvSpPr>
        <p:spPr bwMode="auto">
          <a:xfrm>
            <a:off x="6907213" y="6573838"/>
            <a:ext cx="2236787" cy="0"/>
          </a:xfrm>
          <a:custGeom>
            <a:avLst/>
            <a:gdLst>
              <a:gd name="T0" fmla="*/ 2236088 w 2236089"/>
              <a:gd name="T1" fmla="*/ 0 w 2236089"/>
              <a:gd name="T2" fmla="*/ 0 w 2236089"/>
              <a:gd name="T3" fmla="*/ 2236088 w 2236089"/>
            </a:gdLst>
            <a:ahLst/>
            <a:cxnLst>
              <a:cxn ang="0">
                <a:pos x="T0" y="0"/>
              </a:cxn>
              <a:cxn ang="0">
                <a:pos x="T1" y="0"/>
              </a:cxn>
              <a:cxn ang="0">
                <a:pos x="T2" y="0"/>
              </a:cxn>
              <a:cxn ang="0">
                <a:pos x="T3" y="0"/>
              </a:cxn>
            </a:cxnLst>
            <a:rect l="0" t="0" r="r" b="b"/>
            <a:pathLst>
              <a:path w="2236089">
                <a:moveTo>
                  <a:pt x="2236088" y="0"/>
                </a:moveTo>
                <a:lnTo>
                  <a:pt x="0" y="0"/>
                </a:lnTo>
              </a:path>
              <a:path w="2236089">
                <a:moveTo>
                  <a:pt x="0" y="1"/>
                </a:moveTo>
                <a:lnTo>
                  <a:pt x="2236088" y="0"/>
                </a:lnTo>
              </a:path>
            </a:pathLst>
          </a:custGeom>
          <a:noFill/>
          <a:ln w="46988">
            <a:solidFill>
              <a:srgbClr val="E21C2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2708" name="object 19"/>
          <p:cNvSpPr>
            <a:spLocks/>
          </p:cNvSpPr>
          <p:nvPr/>
        </p:nvSpPr>
        <p:spPr bwMode="auto">
          <a:xfrm>
            <a:off x="2084388" y="6575425"/>
            <a:ext cx="2579687" cy="0"/>
          </a:xfrm>
          <a:custGeom>
            <a:avLst/>
            <a:gdLst>
              <a:gd name="T0" fmla="*/ 0 w 2580639"/>
              <a:gd name="T1" fmla="*/ 2580639 w 2580639"/>
            </a:gdLst>
            <a:ahLst/>
            <a:cxnLst>
              <a:cxn ang="0">
                <a:pos x="T0" y="0"/>
              </a:cxn>
              <a:cxn ang="0">
                <a:pos x="T1" y="0"/>
              </a:cxn>
            </a:cxnLst>
            <a:rect l="0" t="0" r="r" b="b"/>
            <a:pathLst>
              <a:path w="2580639">
                <a:moveTo>
                  <a:pt x="0" y="0"/>
                </a:moveTo>
                <a:lnTo>
                  <a:pt x="2580639" y="0"/>
                </a:lnTo>
              </a:path>
            </a:pathLst>
          </a:custGeom>
          <a:noFill/>
          <a:ln w="49933">
            <a:solidFill>
              <a:srgbClr val="FBAF1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2709" name="object 20"/>
          <p:cNvSpPr>
            <a:spLocks/>
          </p:cNvSpPr>
          <p:nvPr/>
        </p:nvSpPr>
        <p:spPr bwMode="auto">
          <a:xfrm>
            <a:off x="4495800" y="6575425"/>
            <a:ext cx="2328863"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6988">
            <a:solidFill>
              <a:srgbClr val="76C2E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2710" name="object 21"/>
          <p:cNvSpPr>
            <a:spLocks/>
          </p:cNvSpPr>
          <p:nvPr/>
        </p:nvSpPr>
        <p:spPr bwMode="auto">
          <a:xfrm>
            <a:off x="2133600" y="6575425"/>
            <a:ext cx="2362200" cy="0"/>
          </a:xfrm>
          <a:custGeom>
            <a:avLst/>
            <a:gdLst>
              <a:gd name="T0" fmla="*/ 0 w 2362200"/>
              <a:gd name="T1" fmla="*/ 2362200 w 2362200"/>
            </a:gdLst>
            <a:ahLst/>
            <a:cxnLst>
              <a:cxn ang="0">
                <a:pos x="T0" y="0"/>
              </a:cxn>
              <a:cxn ang="0">
                <a:pos x="T1" y="0"/>
              </a:cxn>
            </a:cxnLst>
            <a:rect l="0" t="0" r="r" b="b"/>
            <a:pathLst>
              <a:path w="2362200">
                <a:moveTo>
                  <a:pt x="0" y="0"/>
                </a:moveTo>
                <a:lnTo>
                  <a:pt x="2362200" y="0"/>
                </a:lnTo>
              </a:path>
            </a:pathLst>
          </a:custGeom>
          <a:noFill/>
          <a:ln w="46988">
            <a:solidFill>
              <a:srgbClr val="FBAF1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2711" name="object 22"/>
          <p:cNvSpPr>
            <a:spLocks/>
          </p:cNvSpPr>
          <p:nvPr/>
        </p:nvSpPr>
        <p:spPr bwMode="auto">
          <a:xfrm>
            <a:off x="6815138" y="6575425"/>
            <a:ext cx="2328862" cy="0"/>
          </a:xfrm>
          <a:custGeom>
            <a:avLst/>
            <a:gdLst>
              <a:gd name="T0" fmla="*/ 2328544 w 2328545"/>
              <a:gd name="T1" fmla="*/ 0 w 2328545"/>
              <a:gd name="T2" fmla="*/ 0 w 2328545"/>
              <a:gd name="T3" fmla="*/ 2328544 w 2328545"/>
            </a:gdLst>
            <a:ahLst/>
            <a:cxnLst>
              <a:cxn ang="0">
                <a:pos x="T0" y="0"/>
              </a:cxn>
              <a:cxn ang="0">
                <a:pos x="T1" y="0"/>
              </a:cxn>
              <a:cxn ang="0">
                <a:pos x="T2" y="0"/>
              </a:cxn>
              <a:cxn ang="0">
                <a:pos x="T3" y="0"/>
              </a:cxn>
            </a:cxnLst>
            <a:rect l="0" t="0" r="r" b="b"/>
            <a:pathLst>
              <a:path w="2328545">
                <a:moveTo>
                  <a:pt x="2328544" y="0"/>
                </a:moveTo>
                <a:lnTo>
                  <a:pt x="0" y="0"/>
                </a:lnTo>
              </a:path>
              <a:path w="2328545">
                <a:moveTo>
                  <a:pt x="0" y="1"/>
                </a:moveTo>
                <a:lnTo>
                  <a:pt x="2328544" y="0"/>
                </a:lnTo>
              </a:path>
            </a:pathLst>
          </a:custGeom>
          <a:noFill/>
          <a:ln w="46988">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2712" name="object 16"/>
          <p:cNvSpPr>
            <a:spLocks noChangeArrowheads="1"/>
          </p:cNvSpPr>
          <p:nvPr/>
        </p:nvSpPr>
        <p:spPr bwMode="auto">
          <a:xfrm>
            <a:off x="6950075" y="0"/>
            <a:ext cx="2193925" cy="6921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2713" name="object 13"/>
          <p:cNvSpPr>
            <a:spLocks/>
          </p:cNvSpPr>
          <p:nvPr/>
        </p:nvSpPr>
        <p:spPr bwMode="auto">
          <a:xfrm>
            <a:off x="2362200" y="1317625"/>
            <a:ext cx="2328863"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6988">
            <a:solidFill>
              <a:srgbClr val="76C2E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2714" name="object 14"/>
          <p:cNvSpPr>
            <a:spLocks/>
          </p:cNvSpPr>
          <p:nvPr/>
        </p:nvSpPr>
        <p:spPr bwMode="auto">
          <a:xfrm>
            <a:off x="0" y="1317625"/>
            <a:ext cx="2362200" cy="0"/>
          </a:xfrm>
          <a:custGeom>
            <a:avLst/>
            <a:gdLst>
              <a:gd name="T0" fmla="*/ 0 w 2362200"/>
              <a:gd name="T1" fmla="*/ 2362200 w 2362200"/>
            </a:gdLst>
            <a:ahLst/>
            <a:cxnLst>
              <a:cxn ang="0">
                <a:pos x="T0" y="0"/>
              </a:cxn>
              <a:cxn ang="0">
                <a:pos x="T1" y="0"/>
              </a:cxn>
            </a:cxnLst>
            <a:rect l="0" t="0" r="r" b="b"/>
            <a:pathLst>
              <a:path w="2362200">
                <a:moveTo>
                  <a:pt x="0" y="0"/>
                </a:moveTo>
                <a:lnTo>
                  <a:pt x="2362200" y="0"/>
                </a:lnTo>
              </a:path>
            </a:pathLst>
          </a:custGeom>
          <a:noFill/>
          <a:ln w="46988">
            <a:solidFill>
              <a:srgbClr val="FBAF1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2715" name="object 15"/>
          <p:cNvSpPr>
            <a:spLocks/>
          </p:cNvSpPr>
          <p:nvPr/>
        </p:nvSpPr>
        <p:spPr bwMode="auto">
          <a:xfrm>
            <a:off x="4681538" y="1317625"/>
            <a:ext cx="2328862"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6988">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2716" name="object 12"/>
          <p:cNvSpPr>
            <a:spLocks noChangeArrowheads="1"/>
          </p:cNvSpPr>
          <p:nvPr/>
        </p:nvSpPr>
        <p:spPr bwMode="auto">
          <a:xfrm>
            <a:off x="3505200" y="1447800"/>
            <a:ext cx="5648325" cy="4572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 name="object 11"/>
          <p:cNvSpPr txBox="1"/>
          <p:nvPr/>
        </p:nvSpPr>
        <p:spPr>
          <a:xfrm>
            <a:off x="384175" y="465138"/>
            <a:ext cx="4318000" cy="484187"/>
          </a:xfrm>
          <a:prstGeom prst="rect">
            <a:avLst/>
          </a:prstGeom>
        </p:spPr>
        <p:txBody>
          <a:bodyPr lIns="0" tIns="0" rIns="0" bIns="0"/>
          <a:lstStyle/>
          <a:p>
            <a:pPr marL="12700">
              <a:lnSpc>
                <a:spcPts val="3779"/>
              </a:lnSpc>
              <a:spcBef>
                <a:spcPts val="189"/>
              </a:spcBef>
              <a:defRPr/>
            </a:pPr>
            <a:r>
              <a:rPr sz="3600" b="1" spc="-159" dirty="0">
                <a:latin typeface="Arial"/>
                <a:cs typeface="Arial"/>
              </a:rPr>
              <a:t>Wh</a:t>
            </a:r>
            <a:r>
              <a:rPr sz="3600" b="1" spc="-154" dirty="0">
                <a:latin typeface="Arial"/>
                <a:cs typeface="Arial"/>
              </a:rPr>
              <a:t>er</a:t>
            </a:r>
            <a:r>
              <a:rPr sz="3600" b="1" dirty="0">
                <a:latin typeface="Arial"/>
                <a:cs typeface="Arial"/>
              </a:rPr>
              <a:t>e</a:t>
            </a:r>
            <a:r>
              <a:rPr sz="3600" b="1" spc="-274" dirty="0">
                <a:latin typeface="Arial"/>
                <a:cs typeface="Arial"/>
              </a:rPr>
              <a:t> </a:t>
            </a:r>
            <a:r>
              <a:rPr sz="3600" b="1" spc="-154" dirty="0">
                <a:latin typeface="Arial"/>
                <a:cs typeface="Arial"/>
              </a:rPr>
              <a:t>ar</a:t>
            </a:r>
            <a:r>
              <a:rPr sz="3600" b="1" dirty="0">
                <a:latin typeface="Arial"/>
                <a:cs typeface="Arial"/>
              </a:rPr>
              <a:t>e</a:t>
            </a:r>
            <a:r>
              <a:rPr sz="3600" b="1" spc="-299" dirty="0">
                <a:latin typeface="Arial"/>
                <a:cs typeface="Arial"/>
              </a:rPr>
              <a:t> </a:t>
            </a:r>
            <a:r>
              <a:rPr sz="3600" b="1" spc="-159" dirty="0">
                <a:latin typeface="Arial"/>
                <a:cs typeface="Arial"/>
              </a:rPr>
              <a:t>w</a:t>
            </a:r>
            <a:r>
              <a:rPr sz="3600" b="1" dirty="0">
                <a:latin typeface="Arial"/>
                <a:cs typeface="Arial"/>
              </a:rPr>
              <a:t>e</a:t>
            </a:r>
            <a:r>
              <a:rPr sz="3600" b="1" spc="-289" dirty="0">
                <a:latin typeface="Arial"/>
                <a:cs typeface="Arial"/>
              </a:rPr>
              <a:t> </a:t>
            </a:r>
            <a:r>
              <a:rPr sz="3600" b="1" spc="-154" dirty="0">
                <a:latin typeface="Arial"/>
                <a:cs typeface="Arial"/>
              </a:rPr>
              <a:t>t</a:t>
            </a:r>
            <a:r>
              <a:rPr sz="3600" b="1" spc="-159" dirty="0">
                <a:latin typeface="Arial"/>
                <a:cs typeface="Arial"/>
              </a:rPr>
              <a:t>od</a:t>
            </a:r>
            <a:r>
              <a:rPr sz="3600" b="1" spc="-154" dirty="0">
                <a:latin typeface="Arial"/>
                <a:cs typeface="Arial"/>
              </a:rPr>
              <a:t>ay</a:t>
            </a:r>
            <a:r>
              <a:rPr sz="3600" b="1" dirty="0">
                <a:latin typeface="Arial"/>
                <a:cs typeface="Arial"/>
              </a:rPr>
              <a:t>?</a:t>
            </a:r>
            <a:endParaRPr sz="3600">
              <a:latin typeface="Arial"/>
              <a:cs typeface="Arial"/>
            </a:endParaRPr>
          </a:p>
        </p:txBody>
      </p:sp>
      <p:sp>
        <p:nvSpPr>
          <p:cNvPr id="10" name="object 10"/>
          <p:cNvSpPr txBox="1"/>
          <p:nvPr/>
        </p:nvSpPr>
        <p:spPr>
          <a:xfrm>
            <a:off x="384175" y="1573213"/>
            <a:ext cx="2847975" cy="706437"/>
          </a:xfrm>
          <a:prstGeom prst="rect">
            <a:avLst/>
          </a:prstGeom>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350"/>
              </a:lnSpc>
              <a:spcBef>
                <a:spcPts val="113"/>
              </a:spcBef>
            </a:pPr>
            <a:r>
              <a:rPr lang="en-US" altLang="en-US" sz="2200" b="1"/>
              <a:t>Evolution of the Web</a:t>
            </a:r>
            <a:endParaRPr lang="en-US" altLang="en-US" sz="2200"/>
          </a:p>
          <a:p>
            <a:pPr eaLnBrk="1" hangingPunct="1">
              <a:lnSpc>
                <a:spcPct val="96000"/>
              </a:lnSpc>
              <a:spcBef>
                <a:spcPts val="525"/>
              </a:spcBef>
            </a:pPr>
            <a:r>
              <a:rPr lang="en-US" altLang="en-US" sz="2200" b="1">
                <a:solidFill>
                  <a:srgbClr val="FF0000"/>
                </a:solidFill>
              </a:rPr>
              <a:t>Web 1.0 (1990s):</a:t>
            </a:r>
            <a:endParaRPr lang="en-US" altLang="en-US" sz="2200"/>
          </a:p>
        </p:txBody>
      </p:sp>
      <p:sp>
        <p:nvSpPr>
          <p:cNvPr id="72719" name="object 9"/>
          <p:cNvSpPr txBox="1">
            <a:spLocks noChangeArrowheads="1"/>
          </p:cNvSpPr>
          <p:nvPr/>
        </p:nvSpPr>
        <p:spPr bwMode="auto">
          <a:xfrm>
            <a:off x="384175" y="2366963"/>
            <a:ext cx="17938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150"/>
              </a:lnSpc>
              <a:spcBef>
                <a:spcPts val="113"/>
              </a:spcBef>
            </a:pPr>
            <a:r>
              <a:rPr lang="en-US" altLang="en-US" sz="2000">
                <a:solidFill>
                  <a:srgbClr val="0F1141"/>
                </a:solidFill>
                <a:latin typeface="Wingdings" panose="05000000000000000000" pitchFamily="2" charset="2"/>
              </a:rPr>
              <a:t></a:t>
            </a:r>
            <a:endParaRPr lang="en-US" altLang="en-US" sz="2000">
              <a:latin typeface="Wingdings" panose="05000000000000000000" pitchFamily="2" charset="2"/>
            </a:endParaRPr>
          </a:p>
        </p:txBody>
      </p:sp>
      <p:sp>
        <p:nvSpPr>
          <p:cNvPr id="8" name="object 8"/>
          <p:cNvSpPr txBox="1"/>
          <p:nvPr/>
        </p:nvSpPr>
        <p:spPr>
          <a:xfrm>
            <a:off x="727075" y="2366963"/>
            <a:ext cx="2376488" cy="584200"/>
          </a:xfrm>
          <a:prstGeom prst="rect">
            <a:avLst/>
          </a:prstGeom>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150"/>
              </a:lnSpc>
              <a:spcBef>
                <a:spcPts val="113"/>
              </a:spcBef>
            </a:pPr>
            <a:r>
              <a:rPr lang="en-US" altLang="en-US" sz="2000"/>
              <a:t>Information flow was</a:t>
            </a:r>
          </a:p>
          <a:p>
            <a:pPr eaLnBrk="1" hangingPunct="1">
              <a:lnSpc>
                <a:spcPct val="96000"/>
              </a:lnSpc>
            </a:pPr>
            <a:r>
              <a:rPr lang="en-US" altLang="en-US" sz="2000"/>
              <a:t>strictly one-way</a:t>
            </a:r>
          </a:p>
        </p:txBody>
      </p:sp>
      <p:sp>
        <p:nvSpPr>
          <p:cNvPr id="72721" name="object 7"/>
          <p:cNvSpPr txBox="1">
            <a:spLocks noChangeArrowheads="1"/>
          </p:cNvSpPr>
          <p:nvPr/>
        </p:nvSpPr>
        <p:spPr bwMode="auto">
          <a:xfrm>
            <a:off x="727075" y="2976563"/>
            <a:ext cx="57308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150"/>
              </a:lnSpc>
              <a:spcBef>
                <a:spcPts val="113"/>
              </a:spcBef>
            </a:pPr>
            <a:r>
              <a:rPr lang="en-US" altLang="en-US" sz="2000"/>
              <a:t>from</a:t>
            </a:r>
          </a:p>
        </p:txBody>
      </p:sp>
      <p:sp>
        <p:nvSpPr>
          <p:cNvPr id="72722" name="object 6"/>
          <p:cNvSpPr txBox="1">
            <a:spLocks noChangeArrowheads="1"/>
          </p:cNvSpPr>
          <p:nvPr/>
        </p:nvSpPr>
        <p:spPr bwMode="auto">
          <a:xfrm>
            <a:off x="1373188" y="2976563"/>
            <a:ext cx="53022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150"/>
              </a:lnSpc>
              <a:spcBef>
                <a:spcPts val="113"/>
              </a:spcBef>
            </a:pPr>
            <a:r>
              <a:rPr lang="en-US" altLang="en-US" sz="2000"/>
              <a:t>web</a:t>
            </a:r>
          </a:p>
        </p:txBody>
      </p:sp>
      <p:sp>
        <p:nvSpPr>
          <p:cNvPr id="72723" name="object 5"/>
          <p:cNvSpPr txBox="1">
            <a:spLocks noChangeArrowheads="1"/>
          </p:cNvSpPr>
          <p:nvPr/>
        </p:nvSpPr>
        <p:spPr bwMode="auto">
          <a:xfrm>
            <a:off x="1909763" y="2976563"/>
            <a:ext cx="5873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150"/>
              </a:lnSpc>
              <a:spcBef>
                <a:spcPts val="113"/>
              </a:spcBef>
            </a:pPr>
            <a:r>
              <a:rPr lang="en-US" altLang="en-US" sz="2000"/>
              <a:t>sites</a:t>
            </a:r>
          </a:p>
        </p:txBody>
      </p:sp>
      <p:sp>
        <p:nvSpPr>
          <p:cNvPr id="4" name="object 4"/>
          <p:cNvSpPr txBox="1"/>
          <p:nvPr/>
        </p:nvSpPr>
        <p:spPr>
          <a:xfrm>
            <a:off x="2501900" y="2976563"/>
            <a:ext cx="274638" cy="279400"/>
          </a:xfrm>
          <a:prstGeom prst="rect">
            <a:avLst/>
          </a:prstGeom>
        </p:spPr>
        <p:txBody>
          <a:bodyPr lIns="0" tIns="0" rIns="0" bIns="0"/>
          <a:lstStyle/>
          <a:p>
            <a:pPr marL="12700">
              <a:lnSpc>
                <a:spcPts val="2150"/>
              </a:lnSpc>
              <a:spcBef>
                <a:spcPts val="107"/>
              </a:spcBef>
              <a:defRPr/>
            </a:pPr>
            <a:r>
              <a:rPr sz="2000" spc="-4" dirty="0">
                <a:latin typeface="Arial"/>
                <a:cs typeface="Arial"/>
              </a:rPr>
              <a:t>to</a:t>
            </a:r>
            <a:endParaRPr sz="2000">
              <a:latin typeface="Arial"/>
              <a:cs typeface="Arial"/>
            </a:endParaRPr>
          </a:p>
        </p:txBody>
      </p:sp>
      <p:sp>
        <p:nvSpPr>
          <p:cNvPr id="3" name="object 3"/>
          <p:cNvSpPr txBox="1"/>
          <p:nvPr/>
        </p:nvSpPr>
        <p:spPr>
          <a:xfrm>
            <a:off x="2782888" y="2976563"/>
            <a:ext cx="687387" cy="279400"/>
          </a:xfrm>
          <a:prstGeom prst="rect">
            <a:avLst/>
          </a:prstGeom>
        </p:spPr>
        <p:txBody>
          <a:bodyPr lIns="0" tIns="0" rIns="0" bIns="0"/>
          <a:lstStyle/>
          <a:p>
            <a:pPr marL="12700">
              <a:lnSpc>
                <a:spcPts val="2150"/>
              </a:lnSpc>
              <a:spcBef>
                <a:spcPts val="107"/>
              </a:spcBef>
              <a:defRPr/>
            </a:pPr>
            <a:r>
              <a:rPr sz="2000" dirty="0">
                <a:latin typeface="Arial"/>
                <a:cs typeface="Arial"/>
              </a:rPr>
              <a:t>use</a:t>
            </a:r>
            <a:r>
              <a:rPr sz="2000" spc="4" dirty="0">
                <a:latin typeface="Arial"/>
                <a:cs typeface="Arial"/>
              </a:rPr>
              <a:t>r</a:t>
            </a:r>
            <a:r>
              <a:rPr sz="2000" dirty="0">
                <a:latin typeface="Arial"/>
                <a:cs typeface="Arial"/>
              </a:rPr>
              <a:t>s</a:t>
            </a:r>
            <a:endParaRPr sz="2000">
              <a:latin typeface="Arial"/>
              <a:cs typeface="Arial"/>
            </a:endParaRPr>
          </a:p>
        </p:txBody>
      </p:sp>
      <p:sp>
        <p:nvSpPr>
          <p:cNvPr id="72726" name="object 2"/>
          <p:cNvSpPr txBox="1">
            <a:spLocks noChangeArrowheads="1"/>
          </p:cNvSpPr>
          <p:nvPr/>
        </p:nvSpPr>
        <p:spPr bwMode="auto">
          <a:xfrm>
            <a:off x="7018338" y="6653213"/>
            <a:ext cx="20669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225"/>
              </a:lnSpc>
              <a:spcBef>
                <a:spcPts val="63"/>
              </a:spcBef>
            </a:pPr>
            <a:endParaRPr lang="en-US" altLang="en-US" sz="1100"/>
          </a:p>
        </p:txBody>
      </p:sp>
    </p:spTree>
    <p:extLst>
      <p:ext uri="{BB962C8B-B14F-4D97-AF65-F5344CB8AC3E}">
        <p14:creationId xmlns:p14="http://schemas.microsoft.com/office/powerpoint/2010/main" val="292864350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Modify the Instance</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Creating your own AMI is never the wrong choice</a:t>
            </a:r>
          </a:p>
          <a:p>
            <a:pPr lvl="1"/>
            <a:r>
              <a:rPr lang="en-US" dirty="0" smtClean="0"/>
              <a:t>It saves your work (as long as it is &lt; 10GB)</a:t>
            </a:r>
          </a:p>
          <a:p>
            <a:r>
              <a:rPr lang="en-US" dirty="0" smtClean="0"/>
              <a:t>Elastic Block Storage and/or S3 is usually the better choice</a:t>
            </a:r>
          </a:p>
          <a:p>
            <a:r>
              <a:rPr lang="en-US" dirty="0" smtClean="0"/>
              <a:t>Look for S3 buckets and EBS volumes*</a:t>
            </a:r>
          </a:p>
          <a:p>
            <a:pPr lvl="1"/>
            <a:r>
              <a:rPr lang="en-US" dirty="0" smtClean="0"/>
              <a:t>If there are none created, then instance data is at risk</a:t>
            </a:r>
          </a:p>
          <a:p>
            <a:pPr>
              <a:buNone/>
            </a:pPr>
            <a:endParaRPr lang="en-US" dirty="0"/>
          </a:p>
        </p:txBody>
      </p:sp>
    </p:spTree>
    <p:custDataLst>
      <p:tags r:id="rId1"/>
    </p:custData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AWS Architecture Training – EBS</a:t>
            </a:r>
            <a:br>
              <a:rPr lang="en-US" dirty="0" smtClean="0"/>
            </a:br>
            <a:r>
              <a:rPr lang="en-US" dirty="0" smtClean="0"/>
              <a:t>Elastic Block Store</a:t>
            </a:r>
            <a:endParaRPr lang="en-US" dirty="0"/>
          </a:p>
        </p:txBody>
      </p:sp>
      <p:sp>
        <p:nvSpPr>
          <p:cNvPr id="3" name="Subtitle 2"/>
          <p:cNvSpPr>
            <a:spLocks noGrp="1"/>
          </p:cNvSpPr>
          <p:nvPr>
            <p:ph type="subTitle" idx="1"/>
          </p:nvPr>
        </p:nvSpPr>
        <p:spPr/>
        <p:txBody>
          <a:bodyPr/>
          <a:lstStyle/>
          <a:p>
            <a:r>
              <a:rPr lang="en-US" dirty="0" smtClean="0"/>
              <a:t>Elastic Block Storage - Concept</a:t>
            </a:r>
            <a:endParaRPr lang="en-US" dirty="0"/>
          </a:p>
        </p:txBody>
      </p:sp>
    </p:spTree>
    <p:extLst>
      <p:ext uri="{BB962C8B-B14F-4D97-AF65-F5344CB8AC3E}">
        <p14:creationId xmlns:p14="http://schemas.microsoft.com/office/powerpoint/2010/main" val="2206900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custDataLst>
              <p:tags r:id="rId2"/>
            </p:custDataLst>
          </p:nvPr>
        </p:nvSpPr>
        <p:spPr/>
        <p:txBody>
          <a:bodyPr>
            <a:normAutofit/>
          </a:bodyPr>
          <a:lstStyle/>
          <a:p>
            <a:r>
              <a:rPr lang="en-US" dirty="0" smtClean="0"/>
              <a:t>EBS and S3 -What’s the Difference?</a:t>
            </a:r>
          </a:p>
        </p:txBody>
      </p:sp>
      <p:graphicFrame>
        <p:nvGraphicFramePr>
          <p:cNvPr id="4" name="Content Placeholder 3"/>
          <p:cNvGraphicFramePr>
            <a:graphicFrameLocks noGrp="1"/>
          </p:cNvGraphicFramePr>
          <p:nvPr>
            <p:ph idx="4294967295"/>
            <p:custDataLst>
              <p:tags r:id="rId3"/>
            </p:custDataLst>
          </p:nvPr>
        </p:nvGraphicFramePr>
        <p:xfrm>
          <a:off x="457200" y="1752600"/>
          <a:ext cx="8305800" cy="3962400"/>
        </p:xfrm>
        <a:graphic>
          <a:graphicData uri="http://schemas.openxmlformats.org/drawingml/2006/table">
            <a:tbl>
              <a:tblPr firstRow="1" bandRow="1">
                <a:tableStyleId>{5C22544A-7EE6-4342-B048-85BDC9FD1C3A}</a:tableStyleId>
              </a:tblPr>
              <a:tblGrid>
                <a:gridCol w="2768600"/>
                <a:gridCol w="2768600"/>
                <a:gridCol w="2768600"/>
              </a:tblGrid>
              <a:tr h="495300">
                <a:tc>
                  <a:txBody>
                    <a:bodyPr/>
                    <a:lstStyle/>
                    <a:p>
                      <a:pPr algn="ctr"/>
                      <a:endParaRPr lang="en-US" dirty="0"/>
                    </a:p>
                  </a:txBody>
                  <a:tcPr/>
                </a:tc>
                <a:tc>
                  <a:txBody>
                    <a:bodyPr/>
                    <a:lstStyle/>
                    <a:p>
                      <a:pPr algn="ctr"/>
                      <a:r>
                        <a:rPr lang="en-US" dirty="0" smtClean="0"/>
                        <a:t>Amazon S3</a:t>
                      </a:r>
                      <a:endParaRPr lang="en-US" dirty="0"/>
                    </a:p>
                  </a:txBody>
                  <a:tcPr/>
                </a:tc>
                <a:tc>
                  <a:txBody>
                    <a:bodyPr/>
                    <a:lstStyle/>
                    <a:p>
                      <a:pPr algn="ctr"/>
                      <a:r>
                        <a:rPr lang="en-US" dirty="0" smtClean="0"/>
                        <a:t>EBS</a:t>
                      </a:r>
                      <a:endParaRPr lang="en-US" dirty="0"/>
                    </a:p>
                  </a:txBody>
                  <a:tcPr/>
                </a:tc>
              </a:tr>
              <a:tr h="495300">
                <a:tc>
                  <a:txBody>
                    <a:bodyPr/>
                    <a:lstStyle/>
                    <a:p>
                      <a:pPr algn="ctr"/>
                      <a:r>
                        <a:rPr lang="en-US" dirty="0" smtClean="0"/>
                        <a:t>Paradigm</a:t>
                      </a:r>
                      <a:endParaRPr lang="en-US" dirty="0"/>
                    </a:p>
                  </a:txBody>
                  <a:tcPr/>
                </a:tc>
                <a:tc>
                  <a:txBody>
                    <a:bodyPr/>
                    <a:lstStyle/>
                    <a:p>
                      <a:pPr algn="ctr"/>
                      <a:r>
                        <a:rPr lang="en-US" dirty="0" smtClean="0"/>
                        <a:t>Object store</a:t>
                      </a:r>
                      <a:endParaRPr lang="en-US" dirty="0"/>
                    </a:p>
                  </a:txBody>
                  <a:tcPr/>
                </a:tc>
                <a:tc>
                  <a:txBody>
                    <a:bodyPr/>
                    <a:lstStyle/>
                    <a:p>
                      <a:pPr algn="ctr"/>
                      <a:r>
                        <a:rPr lang="en-US" dirty="0" smtClean="0"/>
                        <a:t>File system</a:t>
                      </a:r>
                      <a:endParaRPr lang="en-US" dirty="0"/>
                    </a:p>
                  </a:txBody>
                  <a:tcPr/>
                </a:tc>
              </a:tr>
              <a:tr h="495300">
                <a:tc>
                  <a:txBody>
                    <a:bodyPr/>
                    <a:lstStyle/>
                    <a:p>
                      <a:pPr algn="ctr"/>
                      <a:r>
                        <a:rPr lang="en-US" dirty="0" smtClean="0"/>
                        <a:t>Performance</a:t>
                      </a:r>
                      <a:endParaRPr lang="en-US" dirty="0"/>
                    </a:p>
                  </a:txBody>
                  <a:tcPr/>
                </a:tc>
                <a:tc>
                  <a:txBody>
                    <a:bodyPr/>
                    <a:lstStyle/>
                    <a:p>
                      <a:pPr algn="ctr"/>
                      <a:r>
                        <a:rPr lang="en-US" dirty="0" smtClean="0"/>
                        <a:t>Very fast</a:t>
                      </a:r>
                      <a:endParaRPr lang="en-US" dirty="0"/>
                    </a:p>
                  </a:txBody>
                  <a:tcPr/>
                </a:tc>
                <a:tc>
                  <a:txBody>
                    <a:bodyPr/>
                    <a:lstStyle/>
                    <a:p>
                      <a:pPr algn="ctr"/>
                      <a:r>
                        <a:rPr lang="en-US" dirty="0" smtClean="0"/>
                        <a:t>Very,</a:t>
                      </a:r>
                      <a:r>
                        <a:rPr lang="en-US" baseline="0" dirty="0" smtClean="0"/>
                        <a:t> </a:t>
                      </a:r>
                      <a:r>
                        <a:rPr lang="en-US" dirty="0" smtClean="0"/>
                        <a:t>very fast</a:t>
                      </a:r>
                      <a:endParaRPr lang="en-US" dirty="0"/>
                    </a:p>
                  </a:txBody>
                  <a:tcPr/>
                </a:tc>
              </a:tr>
              <a:tr h="495300">
                <a:tc>
                  <a:txBody>
                    <a:bodyPr/>
                    <a:lstStyle/>
                    <a:p>
                      <a:pPr algn="ctr"/>
                      <a:r>
                        <a:rPr lang="en-US" dirty="0" smtClean="0"/>
                        <a:t>Redundancy</a:t>
                      </a:r>
                      <a:endParaRPr lang="en-US" dirty="0"/>
                    </a:p>
                  </a:txBody>
                  <a:tcPr/>
                </a:tc>
                <a:tc>
                  <a:txBody>
                    <a:bodyPr/>
                    <a:lstStyle/>
                    <a:p>
                      <a:pPr algn="ctr"/>
                      <a:r>
                        <a:rPr lang="en-US" dirty="0" smtClean="0"/>
                        <a:t>Across data centers</a:t>
                      </a:r>
                      <a:endParaRPr lang="en-US" dirty="0"/>
                    </a:p>
                  </a:txBody>
                  <a:tcPr/>
                </a:tc>
                <a:tc>
                  <a:txBody>
                    <a:bodyPr/>
                    <a:lstStyle/>
                    <a:p>
                      <a:pPr algn="ctr"/>
                      <a:r>
                        <a:rPr lang="en-US" dirty="0" smtClean="0"/>
                        <a:t>Within</a:t>
                      </a:r>
                      <a:r>
                        <a:rPr lang="en-US" baseline="0" dirty="0" smtClean="0"/>
                        <a:t> data center</a:t>
                      </a:r>
                      <a:endParaRPr lang="en-US" dirty="0"/>
                    </a:p>
                  </a:txBody>
                  <a:tcPr/>
                </a:tc>
              </a:tr>
              <a:tr h="495300">
                <a:tc>
                  <a:txBody>
                    <a:bodyPr/>
                    <a:lstStyle/>
                    <a:p>
                      <a:pPr algn="ctr"/>
                      <a:r>
                        <a:rPr lang="en-US" dirty="0" smtClean="0"/>
                        <a:t>Security</a:t>
                      </a:r>
                      <a:endParaRPr lang="en-US" dirty="0"/>
                    </a:p>
                  </a:txBody>
                  <a:tcPr/>
                </a:tc>
                <a:tc>
                  <a:txBody>
                    <a:bodyPr/>
                    <a:lstStyle/>
                    <a:p>
                      <a:pPr algn="ctr"/>
                      <a:r>
                        <a:rPr lang="en-US" dirty="0" smtClean="0"/>
                        <a:t>Public Key / Private Key</a:t>
                      </a:r>
                      <a:endParaRPr lang="en-US" dirty="0"/>
                    </a:p>
                  </a:txBody>
                  <a:tcPr/>
                </a:tc>
                <a:tc>
                  <a:txBody>
                    <a:bodyPr/>
                    <a:lstStyle/>
                    <a:p>
                      <a:pPr algn="ctr"/>
                      <a:r>
                        <a:rPr lang="en-US" dirty="0" smtClean="0"/>
                        <a:t>Visible</a:t>
                      </a:r>
                      <a:r>
                        <a:rPr lang="en-US" baseline="0" dirty="0" smtClean="0"/>
                        <a:t> only to your EC2</a:t>
                      </a:r>
                      <a:endParaRPr lang="en-US" dirty="0"/>
                    </a:p>
                  </a:txBody>
                  <a:tcPr/>
                </a:tc>
              </a:tr>
              <a:tr h="495300">
                <a:tc>
                  <a:txBody>
                    <a:bodyPr/>
                    <a:lstStyle/>
                    <a:p>
                      <a:pPr algn="ctr"/>
                      <a:r>
                        <a:rPr lang="en-US" dirty="0" smtClean="0"/>
                        <a:t>Pricing</a:t>
                      </a:r>
                      <a:endParaRPr lang="en-US" dirty="0"/>
                    </a:p>
                  </a:txBody>
                  <a:tcPr/>
                </a:tc>
                <a:tc>
                  <a:txBody>
                    <a:bodyPr/>
                    <a:lstStyle/>
                    <a:p>
                      <a:pPr algn="ctr"/>
                      <a:r>
                        <a:rPr lang="en-US" dirty="0" smtClean="0"/>
                        <a:t>$0.15/GB </a:t>
                      </a:r>
                      <a:r>
                        <a:rPr lang="en-US" u="sng" dirty="0" smtClean="0"/>
                        <a:t>stored</a:t>
                      </a:r>
                      <a:endParaRPr lang="en-US" u="sng" dirty="0"/>
                    </a:p>
                  </a:txBody>
                  <a:tcPr/>
                </a:tc>
                <a:tc>
                  <a:txBody>
                    <a:bodyPr/>
                    <a:lstStyle/>
                    <a:p>
                      <a:pPr algn="ctr"/>
                      <a:r>
                        <a:rPr lang="en-US" dirty="0" smtClean="0"/>
                        <a:t>$0.10</a:t>
                      </a:r>
                      <a:r>
                        <a:rPr lang="en-US" baseline="0" dirty="0" smtClean="0"/>
                        <a:t>/GB </a:t>
                      </a:r>
                      <a:r>
                        <a:rPr lang="en-US" u="sng" baseline="0" dirty="0" smtClean="0"/>
                        <a:t>allocated</a:t>
                      </a:r>
                      <a:endParaRPr lang="en-US" u="sng" dirty="0"/>
                    </a:p>
                  </a:txBody>
                  <a:tcPr/>
                </a:tc>
              </a:tr>
              <a:tr h="495300">
                <a:tc>
                  <a:txBody>
                    <a:bodyPr/>
                    <a:lstStyle/>
                    <a:p>
                      <a:pPr algn="ctr"/>
                      <a:r>
                        <a:rPr lang="en-US" dirty="0" smtClean="0"/>
                        <a:t>Access</a:t>
                      </a:r>
                      <a:r>
                        <a:rPr lang="en-US" baseline="0" dirty="0" smtClean="0"/>
                        <a:t> from the Net?</a:t>
                      </a:r>
                      <a:endParaRPr lang="en-US" dirty="0"/>
                    </a:p>
                  </a:txBody>
                  <a:tcPr/>
                </a:tc>
                <a:tc>
                  <a:txBody>
                    <a:bodyPr/>
                    <a:lstStyle/>
                    <a:p>
                      <a:pPr algn="ctr"/>
                      <a:r>
                        <a:rPr lang="en-US" dirty="0" smtClean="0"/>
                        <a:t>Yes(1)</a:t>
                      </a:r>
                      <a:endParaRPr lang="en-US" dirty="0"/>
                    </a:p>
                  </a:txBody>
                  <a:tcPr/>
                </a:tc>
                <a:tc>
                  <a:txBody>
                    <a:bodyPr/>
                    <a:lstStyle/>
                    <a:p>
                      <a:pPr algn="ctr"/>
                      <a:r>
                        <a:rPr lang="en-US" dirty="0" smtClean="0"/>
                        <a:t>No(2)</a:t>
                      </a:r>
                      <a:endParaRPr lang="en-US" dirty="0"/>
                    </a:p>
                  </a:txBody>
                  <a:tcPr/>
                </a:tc>
              </a:tr>
              <a:tr h="495300">
                <a:tc>
                  <a:txBody>
                    <a:bodyPr/>
                    <a:lstStyle/>
                    <a:p>
                      <a:pPr algn="ctr"/>
                      <a:r>
                        <a:rPr lang="en-US" dirty="0" smtClean="0"/>
                        <a:t>Typical use case</a:t>
                      </a:r>
                      <a:endParaRPr lang="en-US" dirty="0"/>
                    </a:p>
                  </a:txBody>
                  <a:tcPr/>
                </a:tc>
                <a:tc>
                  <a:txBody>
                    <a:bodyPr/>
                    <a:lstStyle/>
                    <a:p>
                      <a:pPr algn="ctr"/>
                      <a:r>
                        <a:rPr lang="en-US" dirty="0" smtClean="0"/>
                        <a:t>Write once,</a:t>
                      </a:r>
                      <a:r>
                        <a:rPr lang="en-US" baseline="0" dirty="0" smtClean="0"/>
                        <a:t> read many</a:t>
                      </a:r>
                      <a:endParaRPr lang="en-US" dirty="0"/>
                    </a:p>
                  </a:txBody>
                  <a:tcPr/>
                </a:tc>
                <a:tc>
                  <a:txBody>
                    <a:bodyPr/>
                    <a:lstStyle/>
                    <a:p>
                      <a:pPr algn="ctr"/>
                      <a:r>
                        <a:rPr lang="en-US" dirty="0" smtClean="0"/>
                        <a:t>It’s a disk drive,</a:t>
                      </a:r>
                      <a:r>
                        <a:rPr lang="en-US" baseline="0" dirty="0" smtClean="0"/>
                        <a:t> dude</a:t>
                      </a:r>
                      <a:endParaRPr lang="en-US" dirty="0"/>
                    </a:p>
                  </a:txBody>
                  <a:tcPr/>
                </a:tc>
              </a:tr>
            </a:tbl>
          </a:graphicData>
        </a:graphic>
      </p:graphicFrame>
      <p:sp>
        <p:nvSpPr>
          <p:cNvPr id="2089" name="TextBox 4"/>
          <p:cNvSpPr txBox="1">
            <a:spLocks noChangeArrowheads="1"/>
          </p:cNvSpPr>
          <p:nvPr>
            <p:custDataLst>
              <p:tags r:id="rId4"/>
            </p:custDataLst>
          </p:nvPr>
        </p:nvSpPr>
        <p:spPr bwMode="auto">
          <a:xfrm>
            <a:off x="914400" y="6096000"/>
            <a:ext cx="6421438" cy="646113"/>
          </a:xfrm>
          <a:prstGeom prst="rect">
            <a:avLst/>
          </a:prstGeom>
          <a:noFill/>
          <a:ln w="9525">
            <a:noFill/>
            <a:miter lim="800000"/>
            <a:headEnd/>
            <a:tailEnd/>
          </a:ln>
        </p:spPr>
        <p:txBody>
          <a:bodyPr wrap="none">
            <a:spAutoFit/>
          </a:bodyPr>
          <a:lstStyle/>
          <a:p>
            <a:pPr marL="342900" indent="-342900">
              <a:buFontTx/>
              <a:buAutoNum type="arabicParenBoth"/>
            </a:pPr>
            <a:r>
              <a:rPr lang="en-US">
                <a:latin typeface="Calibri" pitchFamily="34" charset="0"/>
              </a:rPr>
              <a:t>Only with proper credentials, unless ACLs are world readable</a:t>
            </a:r>
          </a:p>
          <a:p>
            <a:pPr marL="342900" indent="-342900">
              <a:buFontTx/>
              <a:buAutoNum type="arabicParenBoth"/>
            </a:pPr>
            <a:r>
              <a:rPr lang="en-US">
                <a:latin typeface="Calibri" pitchFamily="34" charset="0"/>
              </a:rPr>
              <a:t>Accessible from Net if mounted to server and set up as FTP, etc.</a:t>
            </a:r>
          </a:p>
        </p:txBody>
      </p:sp>
    </p:spTree>
    <p:custDataLst>
      <p:tags r:id="rId1"/>
    </p:custData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Overview</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85000" lnSpcReduction="20000"/>
          </a:bodyPr>
          <a:lstStyle/>
          <a:p>
            <a:r>
              <a:rPr lang="en-US" dirty="0" smtClean="0"/>
              <a:t>EBS Features</a:t>
            </a:r>
          </a:p>
          <a:p>
            <a:endParaRPr lang="en-US" dirty="0" smtClean="0"/>
          </a:p>
          <a:p>
            <a:r>
              <a:rPr lang="en-US" dirty="0" smtClean="0"/>
              <a:t>EBS Architecture</a:t>
            </a:r>
          </a:p>
          <a:p>
            <a:endParaRPr lang="en-US" dirty="0" smtClean="0"/>
          </a:p>
          <a:p>
            <a:r>
              <a:rPr lang="en-US" dirty="0" smtClean="0"/>
              <a:t>EBS Vocabulary</a:t>
            </a:r>
          </a:p>
          <a:p>
            <a:endParaRPr lang="en-US" dirty="0" smtClean="0"/>
          </a:p>
          <a:p>
            <a:r>
              <a:rPr lang="en-US" dirty="0" smtClean="0"/>
              <a:t>EBS Pricing</a:t>
            </a:r>
          </a:p>
          <a:p>
            <a:pPr>
              <a:buNone/>
            </a:pPr>
            <a:endParaRPr lang="en-US" dirty="0" smtClean="0"/>
          </a:p>
          <a:p>
            <a:r>
              <a:rPr lang="en-US" dirty="0" smtClean="0"/>
              <a:t>EBS Volume Lifecycle</a:t>
            </a:r>
          </a:p>
          <a:p>
            <a:endParaRPr lang="en-US" dirty="0" smtClean="0"/>
          </a:p>
          <a:p>
            <a:r>
              <a:rPr lang="en-US" dirty="0" smtClean="0"/>
              <a:t>EBS API &amp; Tools</a:t>
            </a:r>
          </a:p>
        </p:txBody>
      </p:sp>
      <p:pic>
        <p:nvPicPr>
          <p:cNvPr id="1028" name="Picture 4" descr="C:\Documents and Settings\jeff\Local Settings\Temporary Internet Files\Content.IE5\GJRA1OBZ\MPj04385770000[1].jpg"/>
          <p:cNvPicPr>
            <a:picLocks noChangeAspect="1" noChangeArrowheads="1"/>
          </p:cNvPicPr>
          <p:nvPr/>
        </p:nvPicPr>
        <p:blipFill>
          <a:blip r:embed="rId2" cstate="print"/>
          <a:srcRect/>
          <a:stretch>
            <a:fillRect/>
          </a:stretch>
        </p:blipFill>
        <p:spPr bwMode="auto">
          <a:xfrm>
            <a:off x="4267200" y="1524000"/>
            <a:ext cx="4326854" cy="4343400"/>
          </a:xfrm>
          <a:prstGeom prst="rect">
            <a:avLst/>
          </a:prstGeom>
          <a:noFill/>
        </p:spPr>
      </p:pic>
    </p:spTree>
    <p:extLst>
      <p:ext uri="{BB962C8B-B14F-4D97-AF65-F5344CB8AC3E}">
        <p14:creationId xmlns:p14="http://schemas.microsoft.com/office/powerpoint/2010/main" val="64744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Features</a:t>
            </a:r>
            <a:endParaRPr lang="en-US" dirty="0"/>
          </a:p>
        </p:txBody>
      </p:sp>
      <p:sp>
        <p:nvSpPr>
          <p:cNvPr id="3" name="Content Placeholder 2"/>
          <p:cNvSpPr>
            <a:spLocks noGrp="1"/>
          </p:cNvSpPr>
          <p:nvPr>
            <p:ph idx="4294967295"/>
          </p:nvPr>
        </p:nvSpPr>
        <p:spPr>
          <a:xfrm>
            <a:off x="474663" y="1524000"/>
            <a:ext cx="8231187" cy="4419600"/>
          </a:xfrm>
          <a:prstGeom prst="rect">
            <a:avLst/>
          </a:prstGeom>
        </p:spPr>
        <p:txBody>
          <a:bodyPr>
            <a:normAutofit fontScale="92500" lnSpcReduction="20000"/>
          </a:bodyPr>
          <a:lstStyle/>
          <a:p>
            <a:r>
              <a:rPr lang="en-US" dirty="0" smtClean="0"/>
              <a:t>Persistent storage</a:t>
            </a:r>
            <a:br>
              <a:rPr lang="en-US" dirty="0" smtClean="0"/>
            </a:br>
            <a:r>
              <a:rPr lang="en-US" sz="2000" i="1" dirty="0" smtClean="0">
                <a:solidFill>
                  <a:schemeClr val="tx1">
                    <a:lumMod val="50000"/>
                    <a:lumOff val="50000"/>
                  </a:schemeClr>
                </a:solidFill>
              </a:rPr>
              <a:t>Volume lifetime is independent of any particular EC2 instance.</a:t>
            </a:r>
            <a:endParaRPr lang="en-US" i="1" dirty="0" smtClean="0">
              <a:solidFill>
                <a:schemeClr val="tx1">
                  <a:lumMod val="50000"/>
                  <a:lumOff val="50000"/>
                </a:schemeClr>
              </a:solidFill>
            </a:endParaRPr>
          </a:p>
          <a:p>
            <a:r>
              <a:rPr lang="en-US" dirty="0" smtClean="0"/>
              <a:t>General purpose</a:t>
            </a:r>
            <a:br>
              <a:rPr lang="en-US" dirty="0" smtClean="0"/>
            </a:br>
            <a:r>
              <a:rPr lang="en-US" sz="2000" i="1" dirty="0" smtClean="0">
                <a:solidFill>
                  <a:schemeClr val="tx1">
                    <a:lumMod val="50000"/>
                    <a:lumOff val="50000"/>
                  </a:schemeClr>
                </a:solidFill>
              </a:rPr>
              <a:t>Raw, unformatted, block device. Use from Linux, Solaris or Windows.</a:t>
            </a:r>
          </a:p>
          <a:p>
            <a:r>
              <a:rPr lang="en-US" dirty="0" smtClean="0"/>
              <a:t>High performance</a:t>
            </a:r>
            <a:br>
              <a:rPr lang="en-US" dirty="0" smtClean="0"/>
            </a:br>
            <a:r>
              <a:rPr lang="en-US" sz="2000" i="1" dirty="0" smtClean="0">
                <a:solidFill>
                  <a:schemeClr val="tx1">
                    <a:lumMod val="50000"/>
                    <a:lumOff val="50000"/>
                  </a:schemeClr>
                </a:solidFill>
              </a:rPr>
              <a:t>Equal to or better than local EC2 drive.</a:t>
            </a:r>
            <a:endParaRPr lang="en-US" dirty="0" smtClean="0"/>
          </a:p>
          <a:p>
            <a:r>
              <a:rPr lang="en-US" dirty="0" smtClean="0"/>
              <a:t>High reliability</a:t>
            </a:r>
            <a:br>
              <a:rPr lang="en-US" dirty="0" smtClean="0"/>
            </a:br>
            <a:r>
              <a:rPr lang="en-US" sz="2000" i="1" dirty="0" smtClean="0">
                <a:solidFill>
                  <a:schemeClr val="tx1">
                    <a:lumMod val="50000"/>
                    <a:lumOff val="50000"/>
                  </a:schemeClr>
                </a:solidFill>
              </a:rPr>
              <a:t>Built-in redundancy within availability zone.</a:t>
            </a:r>
            <a:br>
              <a:rPr lang="en-US" sz="2000" i="1" dirty="0" smtClean="0">
                <a:solidFill>
                  <a:schemeClr val="tx1">
                    <a:lumMod val="50000"/>
                    <a:lumOff val="50000"/>
                  </a:schemeClr>
                </a:solidFill>
              </a:rPr>
            </a:br>
            <a:r>
              <a:rPr lang="en-US" sz="2000" i="1" dirty="0" smtClean="0">
                <a:solidFill>
                  <a:schemeClr val="tx1">
                    <a:lumMod val="50000"/>
                    <a:lumOff val="50000"/>
                  </a:schemeClr>
                </a:solidFill>
              </a:rPr>
              <a:t>AFR (Annual Failure Rate) between 0.1% and 1%.</a:t>
            </a:r>
          </a:p>
          <a:p>
            <a:r>
              <a:rPr lang="en-US" dirty="0" smtClean="0"/>
              <a:t>Scalable</a:t>
            </a:r>
            <a:br>
              <a:rPr lang="en-US" dirty="0" smtClean="0"/>
            </a:br>
            <a:r>
              <a:rPr lang="en-US" sz="2000" i="1" dirty="0" smtClean="0">
                <a:solidFill>
                  <a:schemeClr val="tx1">
                    <a:lumMod val="50000"/>
                    <a:lumOff val="50000"/>
                  </a:schemeClr>
                </a:solidFill>
              </a:rPr>
              <a:t>Volume sizes ranging from 1 GB to 1 TB. </a:t>
            </a:r>
            <a:br>
              <a:rPr lang="en-US" sz="2000" i="1" dirty="0" smtClean="0">
                <a:solidFill>
                  <a:schemeClr val="tx1">
                    <a:lumMod val="50000"/>
                    <a:lumOff val="50000"/>
                  </a:schemeClr>
                </a:solidFill>
              </a:rPr>
            </a:br>
            <a:r>
              <a:rPr lang="en-US" sz="2000" i="1" dirty="0" smtClean="0">
                <a:solidFill>
                  <a:schemeClr val="tx1">
                    <a:lumMod val="50000"/>
                    <a:lumOff val="50000"/>
                  </a:schemeClr>
                </a:solidFill>
              </a:rPr>
              <a:t>(20 TB/account limit while in beta)</a:t>
            </a:r>
          </a:p>
          <a:p>
            <a:r>
              <a:rPr lang="en-US" dirty="0" smtClean="0"/>
              <a:t>Easy</a:t>
            </a:r>
            <a:r>
              <a:rPr lang="en-US" i="1" dirty="0" smtClean="0">
                <a:solidFill>
                  <a:schemeClr val="tx1">
                    <a:lumMod val="50000"/>
                    <a:lumOff val="50000"/>
                  </a:schemeClr>
                </a:solidFill>
              </a:rPr>
              <a:t/>
            </a:r>
            <a:br>
              <a:rPr lang="en-US" i="1" dirty="0" smtClean="0">
                <a:solidFill>
                  <a:schemeClr val="tx1">
                    <a:lumMod val="50000"/>
                    <a:lumOff val="50000"/>
                  </a:schemeClr>
                </a:solidFill>
              </a:rPr>
            </a:br>
            <a:r>
              <a:rPr lang="en-US" sz="2100" i="1" dirty="0" smtClean="0">
                <a:solidFill>
                  <a:schemeClr val="tx1">
                    <a:lumMod val="50000"/>
                    <a:lumOff val="50000"/>
                  </a:schemeClr>
                </a:solidFill>
              </a:rPr>
              <a:t>Easy to create, attach, back up, restore, and delete volumes.</a:t>
            </a:r>
          </a:p>
          <a:p>
            <a:endParaRPr lang="en-US" dirty="0" smtClean="0"/>
          </a:p>
          <a:p>
            <a:endParaRPr lang="en-US" i="1" dirty="0" smtClean="0">
              <a:solidFill>
                <a:schemeClr val="bg1">
                  <a:lumMod val="50000"/>
                </a:schemeClr>
              </a:solidFill>
            </a:endParaRPr>
          </a:p>
          <a:p>
            <a:endParaRPr lang="en-US" i="1" dirty="0" smtClean="0">
              <a:solidFill>
                <a:schemeClr val="bg1">
                  <a:lumMod val="50000"/>
                </a:schemeClr>
              </a:solidFill>
            </a:endParaRPr>
          </a:p>
          <a:p>
            <a:endParaRPr lang="en-US" dirty="0" smtClean="0"/>
          </a:p>
          <a:p>
            <a:endParaRPr lang="en-US" dirty="0" smtClean="0"/>
          </a:p>
          <a:p>
            <a:endParaRPr lang="en-US" dirty="0"/>
          </a:p>
        </p:txBody>
      </p:sp>
    </p:spTree>
    <p:extLst>
      <p:ext uri="{BB962C8B-B14F-4D97-AF65-F5344CB8AC3E}">
        <p14:creationId xmlns:p14="http://schemas.microsoft.com/office/powerpoint/2010/main" val="1201427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Architecture</a:t>
            </a:r>
            <a:endParaRPr lang="en-US" dirty="0"/>
          </a:p>
        </p:txBody>
      </p:sp>
      <p:sp>
        <p:nvSpPr>
          <p:cNvPr id="4" name="Rectangle 3"/>
          <p:cNvSpPr/>
          <p:nvPr/>
        </p:nvSpPr>
        <p:spPr bwMode="auto">
          <a:xfrm>
            <a:off x="2133600" y="1371600"/>
            <a:ext cx="6400800" cy="41910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 name="Rectangle 8"/>
          <p:cNvSpPr/>
          <p:nvPr/>
        </p:nvSpPr>
        <p:spPr bwMode="auto">
          <a:xfrm>
            <a:off x="2438400" y="1981200"/>
            <a:ext cx="3352800" cy="3048000"/>
          </a:xfrm>
          <a:prstGeom prst="rect">
            <a:avLst/>
          </a:prstGeom>
          <a:solidFill>
            <a:schemeClr val="accent2">
              <a:lumMod val="20000"/>
              <a:lumOff val="8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2" name="TextBox 11"/>
          <p:cNvSpPr txBox="1"/>
          <p:nvPr/>
        </p:nvSpPr>
        <p:spPr>
          <a:xfrm>
            <a:off x="3164443" y="1524000"/>
            <a:ext cx="2295565" cy="369332"/>
          </a:xfrm>
          <a:prstGeom prst="rect">
            <a:avLst/>
          </a:prstGeom>
          <a:noFill/>
        </p:spPr>
        <p:txBody>
          <a:bodyPr wrap="none" rtlCol="0">
            <a:spAutoFit/>
          </a:bodyPr>
          <a:lstStyle/>
          <a:p>
            <a:r>
              <a:rPr lang="en-US" dirty="0" smtClean="0"/>
              <a:t>EC2 Availability Zone</a:t>
            </a:r>
            <a:endParaRPr lang="en-US" dirty="0"/>
          </a:p>
        </p:txBody>
      </p:sp>
      <p:sp>
        <p:nvSpPr>
          <p:cNvPr id="13" name="Rectangle 12"/>
          <p:cNvSpPr/>
          <p:nvPr/>
        </p:nvSpPr>
        <p:spPr bwMode="auto">
          <a:xfrm>
            <a:off x="2590800" y="22098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4" name="Rectangle 13"/>
          <p:cNvSpPr/>
          <p:nvPr/>
        </p:nvSpPr>
        <p:spPr bwMode="auto">
          <a:xfrm>
            <a:off x="3733800" y="22098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5" name="Rectangle 14"/>
          <p:cNvSpPr/>
          <p:nvPr/>
        </p:nvSpPr>
        <p:spPr bwMode="auto">
          <a:xfrm>
            <a:off x="4724400" y="22098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79" name="Left-Right Arrow 78"/>
          <p:cNvSpPr/>
          <p:nvPr/>
        </p:nvSpPr>
        <p:spPr bwMode="auto">
          <a:xfrm>
            <a:off x="5867400" y="3352800"/>
            <a:ext cx="631557" cy="1524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0" name="Left-Right Arrow 79"/>
          <p:cNvSpPr/>
          <p:nvPr/>
        </p:nvSpPr>
        <p:spPr bwMode="auto">
          <a:xfrm rot="5400000">
            <a:off x="4000500" y="5105400"/>
            <a:ext cx="228600" cy="1524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2" name="Left-Right Arrow 81"/>
          <p:cNvSpPr/>
          <p:nvPr/>
        </p:nvSpPr>
        <p:spPr bwMode="auto">
          <a:xfrm rot="5400000">
            <a:off x="7391400" y="5105400"/>
            <a:ext cx="228600" cy="1524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3" name="Left-Right Arrow 82"/>
          <p:cNvSpPr/>
          <p:nvPr/>
        </p:nvSpPr>
        <p:spPr bwMode="auto">
          <a:xfrm>
            <a:off x="76200" y="5281047"/>
            <a:ext cx="8915400" cy="1905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8" name="Rectangle 87"/>
          <p:cNvSpPr/>
          <p:nvPr/>
        </p:nvSpPr>
        <p:spPr bwMode="auto">
          <a:xfrm>
            <a:off x="6553200" y="1981200"/>
            <a:ext cx="1752600" cy="3048000"/>
          </a:xfrm>
          <a:prstGeom prst="rect">
            <a:avLst/>
          </a:prstGeom>
          <a:solidFill>
            <a:schemeClr val="tx2">
              <a:lumMod val="20000"/>
              <a:lumOff val="8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9" name="TextBox 88"/>
          <p:cNvSpPr txBox="1"/>
          <p:nvPr/>
        </p:nvSpPr>
        <p:spPr>
          <a:xfrm>
            <a:off x="6784025" y="1524000"/>
            <a:ext cx="1293175" cy="369332"/>
          </a:xfrm>
          <a:prstGeom prst="rect">
            <a:avLst/>
          </a:prstGeom>
          <a:noFill/>
        </p:spPr>
        <p:txBody>
          <a:bodyPr wrap="none" rtlCol="0">
            <a:spAutoFit/>
          </a:bodyPr>
          <a:lstStyle/>
          <a:p>
            <a:r>
              <a:rPr lang="en-US" dirty="0" smtClean="0"/>
              <a:t>S3 Storage</a:t>
            </a:r>
            <a:endParaRPr lang="en-US" dirty="0"/>
          </a:p>
        </p:txBody>
      </p:sp>
      <p:sp>
        <p:nvSpPr>
          <p:cNvPr id="90" name="Oval 89"/>
          <p:cNvSpPr/>
          <p:nvPr/>
        </p:nvSpPr>
        <p:spPr bwMode="auto">
          <a:xfrm>
            <a:off x="6683643" y="22098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1" name="Oval 90"/>
          <p:cNvSpPr/>
          <p:nvPr/>
        </p:nvSpPr>
        <p:spPr bwMode="auto">
          <a:xfrm>
            <a:off x="7217043" y="22098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2" name="Oval 91"/>
          <p:cNvSpPr/>
          <p:nvPr/>
        </p:nvSpPr>
        <p:spPr bwMode="auto">
          <a:xfrm>
            <a:off x="7750443" y="22098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3" name="Oval 92"/>
          <p:cNvSpPr/>
          <p:nvPr/>
        </p:nvSpPr>
        <p:spPr bwMode="auto">
          <a:xfrm>
            <a:off x="6683643" y="26670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4" name="Oval 93"/>
          <p:cNvSpPr/>
          <p:nvPr/>
        </p:nvSpPr>
        <p:spPr bwMode="auto">
          <a:xfrm>
            <a:off x="7217043" y="26670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5" name="Oval 94"/>
          <p:cNvSpPr/>
          <p:nvPr/>
        </p:nvSpPr>
        <p:spPr bwMode="auto">
          <a:xfrm>
            <a:off x="7750443" y="26670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6" name="Oval 95"/>
          <p:cNvSpPr/>
          <p:nvPr/>
        </p:nvSpPr>
        <p:spPr bwMode="auto">
          <a:xfrm>
            <a:off x="6683643" y="31242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7" name="Oval 96"/>
          <p:cNvSpPr/>
          <p:nvPr/>
        </p:nvSpPr>
        <p:spPr bwMode="auto">
          <a:xfrm>
            <a:off x="7217043" y="31242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8" name="Oval 97"/>
          <p:cNvSpPr/>
          <p:nvPr/>
        </p:nvSpPr>
        <p:spPr bwMode="auto">
          <a:xfrm>
            <a:off x="7750443" y="31242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grpSp>
        <p:nvGrpSpPr>
          <p:cNvPr id="104" name="Group 103"/>
          <p:cNvGrpSpPr/>
          <p:nvPr/>
        </p:nvGrpSpPr>
        <p:grpSpPr>
          <a:xfrm>
            <a:off x="138468" y="5943600"/>
            <a:ext cx="2071332" cy="331877"/>
            <a:chOff x="533400" y="6297523"/>
            <a:chExt cx="2071332" cy="331877"/>
          </a:xfrm>
        </p:grpSpPr>
        <p:sp>
          <p:nvSpPr>
            <p:cNvPr id="99" name="Rectangle 98"/>
            <p:cNvSpPr/>
            <p:nvPr/>
          </p:nvSpPr>
          <p:spPr bwMode="auto">
            <a:xfrm>
              <a:off x="533400" y="63246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01" name="TextBox 100"/>
            <p:cNvSpPr txBox="1"/>
            <p:nvPr/>
          </p:nvSpPr>
          <p:spPr>
            <a:xfrm>
              <a:off x="849828" y="6297523"/>
              <a:ext cx="1754904" cy="307777"/>
            </a:xfrm>
            <a:prstGeom prst="rect">
              <a:avLst/>
            </a:prstGeom>
            <a:noFill/>
          </p:spPr>
          <p:txBody>
            <a:bodyPr wrap="none" rtlCol="0">
              <a:spAutoFit/>
            </a:bodyPr>
            <a:lstStyle/>
            <a:p>
              <a:r>
                <a:rPr lang="en-US" sz="1400" dirty="0" smtClean="0"/>
                <a:t>Active EC2 Instance</a:t>
              </a:r>
              <a:endParaRPr lang="en-US" sz="1400" dirty="0"/>
            </a:p>
          </p:txBody>
        </p:sp>
      </p:grpSp>
      <p:grpSp>
        <p:nvGrpSpPr>
          <p:cNvPr id="133" name="Group 132"/>
          <p:cNvGrpSpPr/>
          <p:nvPr/>
        </p:nvGrpSpPr>
        <p:grpSpPr>
          <a:xfrm>
            <a:off x="5029200" y="5943600"/>
            <a:ext cx="2235951" cy="307777"/>
            <a:chOff x="2321672" y="5943600"/>
            <a:chExt cx="2235951" cy="307777"/>
          </a:xfrm>
        </p:grpSpPr>
        <p:sp>
          <p:nvSpPr>
            <p:cNvPr id="100" name="Oval 99"/>
            <p:cNvSpPr/>
            <p:nvPr/>
          </p:nvSpPr>
          <p:spPr bwMode="auto">
            <a:xfrm>
              <a:off x="2321672" y="5943600"/>
              <a:ext cx="381000" cy="304800"/>
            </a:xfrm>
            <a:prstGeom prst="ellipse">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02" name="TextBox 101"/>
            <p:cNvSpPr txBox="1"/>
            <p:nvPr/>
          </p:nvSpPr>
          <p:spPr>
            <a:xfrm>
              <a:off x="2641970" y="5943600"/>
              <a:ext cx="1915653" cy="307777"/>
            </a:xfrm>
            <a:prstGeom prst="rect">
              <a:avLst/>
            </a:prstGeom>
            <a:noFill/>
          </p:spPr>
          <p:txBody>
            <a:bodyPr wrap="none" rtlCol="0">
              <a:spAutoFit/>
            </a:bodyPr>
            <a:lstStyle/>
            <a:p>
              <a:r>
                <a:rPr lang="en-US" sz="1400" dirty="0" smtClean="0"/>
                <a:t>EBS Volume Snapshot</a:t>
              </a:r>
              <a:endParaRPr lang="en-US" sz="1400" dirty="0"/>
            </a:p>
          </p:txBody>
        </p:sp>
      </p:grpSp>
      <p:sp>
        <p:nvSpPr>
          <p:cNvPr id="109" name="Flowchart: Magnetic Disk 108"/>
          <p:cNvSpPr/>
          <p:nvPr/>
        </p:nvSpPr>
        <p:spPr bwMode="auto">
          <a:xfrm>
            <a:off x="47244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0" name="Flowchart: Magnetic Disk 109"/>
          <p:cNvSpPr/>
          <p:nvPr/>
        </p:nvSpPr>
        <p:spPr bwMode="auto">
          <a:xfrm>
            <a:off x="41910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2" name="Flowchart: Magnetic Disk 111"/>
          <p:cNvSpPr/>
          <p:nvPr/>
        </p:nvSpPr>
        <p:spPr bwMode="auto">
          <a:xfrm>
            <a:off x="25908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3" name="Flowchart: Magnetic Disk 112"/>
          <p:cNvSpPr/>
          <p:nvPr/>
        </p:nvSpPr>
        <p:spPr bwMode="auto">
          <a:xfrm>
            <a:off x="31242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4" name="Flowchart: Magnetic Disk 113"/>
          <p:cNvSpPr/>
          <p:nvPr/>
        </p:nvSpPr>
        <p:spPr bwMode="auto">
          <a:xfrm>
            <a:off x="36576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grpSp>
        <p:nvGrpSpPr>
          <p:cNvPr id="132" name="Group 131"/>
          <p:cNvGrpSpPr/>
          <p:nvPr/>
        </p:nvGrpSpPr>
        <p:grpSpPr>
          <a:xfrm>
            <a:off x="2245471" y="5943600"/>
            <a:ext cx="2783729" cy="307777"/>
            <a:chOff x="2321672" y="6400800"/>
            <a:chExt cx="2783729" cy="307777"/>
          </a:xfrm>
        </p:grpSpPr>
        <p:sp>
          <p:nvSpPr>
            <p:cNvPr id="122" name="Flowchart: Magnetic Disk 121"/>
            <p:cNvSpPr/>
            <p:nvPr/>
          </p:nvSpPr>
          <p:spPr bwMode="auto">
            <a:xfrm>
              <a:off x="2321672" y="6400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23" name="TextBox 122"/>
            <p:cNvSpPr txBox="1"/>
            <p:nvPr/>
          </p:nvSpPr>
          <p:spPr>
            <a:xfrm>
              <a:off x="2641970" y="6400800"/>
              <a:ext cx="2463431" cy="307777"/>
            </a:xfrm>
            <a:prstGeom prst="rect">
              <a:avLst/>
            </a:prstGeom>
            <a:noFill/>
          </p:spPr>
          <p:txBody>
            <a:bodyPr wrap="none" rtlCol="0">
              <a:spAutoFit/>
            </a:bodyPr>
            <a:lstStyle/>
            <a:p>
              <a:r>
                <a:rPr lang="en-US" sz="1400" dirty="0" smtClean="0"/>
                <a:t>Elastic Block Storage Volume</a:t>
              </a:r>
              <a:endParaRPr lang="en-US" sz="1400" dirty="0"/>
            </a:p>
          </p:txBody>
        </p:sp>
      </p:grpSp>
      <p:sp>
        <p:nvSpPr>
          <p:cNvPr id="86" name="Flowchart: Magnetic Disk 85"/>
          <p:cNvSpPr/>
          <p:nvPr/>
        </p:nvSpPr>
        <p:spPr bwMode="auto">
          <a:xfrm>
            <a:off x="52578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21" name="Left-Right Arrow 120"/>
          <p:cNvSpPr/>
          <p:nvPr/>
        </p:nvSpPr>
        <p:spPr bwMode="auto">
          <a:xfrm rot="5400000">
            <a:off x="1866900" y="3401878"/>
            <a:ext cx="1828800" cy="206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24" name="Left-Right Arrow 123"/>
          <p:cNvSpPr/>
          <p:nvPr/>
        </p:nvSpPr>
        <p:spPr bwMode="auto">
          <a:xfrm rot="5400000">
            <a:off x="3989521" y="3401879"/>
            <a:ext cx="1828800" cy="206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30" name="Left-Right Arrow 129"/>
          <p:cNvSpPr/>
          <p:nvPr/>
        </p:nvSpPr>
        <p:spPr bwMode="auto">
          <a:xfrm rot="4775545">
            <a:off x="3238488" y="3392699"/>
            <a:ext cx="1957719" cy="206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31" name="Left-Right Arrow 130"/>
          <p:cNvSpPr/>
          <p:nvPr/>
        </p:nvSpPr>
        <p:spPr bwMode="auto">
          <a:xfrm rot="16824455" flipH="1">
            <a:off x="2576193" y="3392699"/>
            <a:ext cx="1957719" cy="206643"/>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357562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Vocabulary</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77500" lnSpcReduction="20000"/>
          </a:bodyPr>
          <a:lstStyle/>
          <a:p>
            <a:r>
              <a:rPr lang="en-US" dirty="0" smtClean="0"/>
              <a:t>EBS</a:t>
            </a:r>
            <a:br>
              <a:rPr lang="en-US" dirty="0" smtClean="0"/>
            </a:br>
            <a:r>
              <a:rPr lang="en-US" sz="2000" i="1" dirty="0" smtClean="0">
                <a:solidFill>
                  <a:schemeClr val="tx1">
                    <a:lumMod val="50000"/>
                    <a:lumOff val="50000"/>
                  </a:schemeClr>
                </a:solidFill>
              </a:rPr>
              <a:t>Elastic Block Storage.</a:t>
            </a:r>
          </a:p>
          <a:p>
            <a:endParaRPr lang="en-US" i="1" dirty="0" smtClean="0">
              <a:solidFill>
                <a:schemeClr val="tx1">
                  <a:lumMod val="50000"/>
                  <a:lumOff val="50000"/>
                </a:schemeClr>
              </a:solidFill>
            </a:endParaRPr>
          </a:p>
          <a:p>
            <a:r>
              <a:rPr lang="en-US" dirty="0" smtClean="0"/>
              <a:t>EBS Volume</a:t>
            </a:r>
            <a:br>
              <a:rPr lang="en-US" dirty="0" smtClean="0"/>
            </a:br>
            <a:r>
              <a:rPr lang="en-US" sz="2000" i="1" dirty="0" smtClean="0">
                <a:solidFill>
                  <a:schemeClr val="tx1">
                    <a:lumMod val="50000"/>
                    <a:lumOff val="50000"/>
                  </a:schemeClr>
                </a:solidFill>
              </a:rPr>
              <a:t>Unit of EBS Storage – 1 GB to 1 TB / volume.</a:t>
            </a:r>
          </a:p>
          <a:p>
            <a:endParaRPr lang="en-US" dirty="0" smtClean="0"/>
          </a:p>
          <a:p>
            <a:r>
              <a:rPr lang="en-US" dirty="0" smtClean="0"/>
              <a:t>EBS Snapshot</a:t>
            </a:r>
            <a:br>
              <a:rPr lang="en-US" dirty="0" smtClean="0"/>
            </a:br>
            <a:r>
              <a:rPr lang="en-US" sz="2000" i="1" dirty="0" smtClean="0">
                <a:solidFill>
                  <a:schemeClr val="tx1">
                    <a:lumMod val="50000"/>
                    <a:lumOff val="50000"/>
                  </a:schemeClr>
                </a:solidFill>
              </a:rPr>
              <a:t>Point-in-time backup saved to Amazon S3.</a:t>
            </a:r>
            <a:r>
              <a:rPr lang="en-US" dirty="0" smtClean="0"/>
              <a:t> </a:t>
            </a:r>
          </a:p>
          <a:p>
            <a:endParaRPr lang="en-US" dirty="0" smtClean="0"/>
          </a:p>
          <a:p>
            <a:r>
              <a:rPr lang="en-US" dirty="0" smtClean="0"/>
              <a:t>Block Device</a:t>
            </a:r>
            <a:br>
              <a:rPr lang="en-US" dirty="0" smtClean="0"/>
            </a:br>
            <a:r>
              <a:rPr lang="en-US" sz="2100" i="1" dirty="0" smtClean="0">
                <a:solidFill>
                  <a:schemeClr val="tx1">
                    <a:lumMod val="50000"/>
                    <a:lumOff val="50000"/>
                  </a:schemeClr>
                </a:solidFill>
              </a:rPr>
              <a:t>Storage medium which responds to open/close/read/write.</a:t>
            </a:r>
            <a:r>
              <a:rPr lang="en-US" dirty="0" smtClean="0"/>
              <a:t/>
            </a:r>
            <a:br>
              <a:rPr lang="en-US" dirty="0" smtClean="0"/>
            </a:br>
            <a:endParaRPr lang="en-US" dirty="0" smtClean="0"/>
          </a:p>
          <a:p>
            <a:r>
              <a:rPr lang="en-US" dirty="0" err="1" smtClean="0"/>
              <a:t>Filesystem</a:t>
            </a:r>
            <a:r>
              <a:rPr lang="en-US" dirty="0" smtClean="0"/>
              <a:t/>
            </a:r>
            <a:br>
              <a:rPr lang="en-US" dirty="0" smtClean="0"/>
            </a:br>
            <a:r>
              <a:rPr lang="en-US" sz="2000" i="1" dirty="0" smtClean="0">
                <a:solidFill>
                  <a:schemeClr val="tx1">
                    <a:lumMod val="50000"/>
                    <a:lumOff val="50000"/>
                  </a:schemeClr>
                </a:solidFill>
              </a:rPr>
              <a:t>A structured way to store files on a block device.</a:t>
            </a:r>
          </a:p>
          <a:p>
            <a:endParaRPr lang="en-US" i="1" dirty="0" smtClean="0">
              <a:solidFill>
                <a:schemeClr val="tx1">
                  <a:lumMod val="50000"/>
                  <a:lumOff val="50000"/>
                </a:schemeClr>
              </a:solidFill>
            </a:endParaRPr>
          </a:p>
        </p:txBody>
      </p:sp>
      <p:pic>
        <p:nvPicPr>
          <p:cNvPr id="5" name="Picture 4" descr="iStock_000006647128Small.jpg"/>
          <p:cNvPicPr>
            <a:picLocks noChangeAspect="1"/>
          </p:cNvPicPr>
          <p:nvPr/>
        </p:nvPicPr>
        <p:blipFill>
          <a:blip r:embed="rId2" cstate="print"/>
          <a:stretch>
            <a:fillRect/>
          </a:stretch>
        </p:blipFill>
        <p:spPr>
          <a:xfrm>
            <a:off x="6781800" y="990600"/>
            <a:ext cx="2085616" cy="3124739"/>
          </a:xfrm>
          <a:prstGeom prst="rect">
            <a:avLst/>
          </a:prstGeom>
        </p:spPr>
      </p:pic>
    </p:spTree>
    <p:extLst>
      <p:ext uri="{BB962C8B-B14F-4D97-AF65-F5344CB8AC3E}">
        <p14:creationId xmlns:p14="http://schemas.microsoft.com/office/powerpoint/2010/main" val="3254641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Pricing</a:t>
            </a:r>
            <a:endParaRPr lang="en-US" dirty="0"/>
          </a:p>
        </p:txBody>
      </p:sp>
      <p:sp>
        <p:nvSpPr>
          <p:cNvPr id="3" name="Content Placeholder 2"/>
          <p:cNvSpPr>
            <a:spLocks noGrp="1"/>
          </p:cNvSpPr>
          <p:nvPr>
            <p:ph idx="4294967295"/>
          </p:nvPr>
        </p:nvSpPr>
        <p:spPr>
          <a:xfrm>
            <a:off x="152400" y="1423988"/>
            <a:ext cx="8229600" cy="4595812"/>
          </a:xfrm>
          <a:prstGeom prst="rect">
            <a:avLst/>
          </a:prstGeom>
        </p:spPr>
        <p:txBody>
          <a:bodyPr>
            <a:normAutofit lnSpcReduction="10000"/>
          </a:bodyPr>
          <a:lstStyle/>
          <a:p>
            <a:r>
              <a:rPr lang="en-US" b="1" dirty="0" smtClean="0"/>
              <a:t>EBS Volumes</a:t>
            </a:r>
            <a:endParaRPr lang="en-US" dirty="0" smtClean="0"/>
          </a:p>
          <a:p>
            <a:pPr lvl="1"/>
            <a:r>
              <a:rPr lang="en-US" dirty="0" smtClean="0"/>
              <a:t>$0.10 per GB-month of provisioned storage</a:t>
            </a:r>
          </a:p>
          <a:p>
            <a:pPr lvl="1"/>
            <a:r>
              <a:rPr lang="en-US" dirty="0" smtClean="0"/>
              <a:t>$0.10 per 1 million I/O requests</a:t>
            </a:r>
          </a:p>
          <a:p>
            <a:pPr lvl="1"/>
            <a:r>
              <a:rPr lang="en-US" dirty="0" smtClean="0"/>
              <a:t>No charge for mounting/</a:t>
            </a:r>
            <a:r>
              <a:rPr lang="en-US" dirty="0" err="1" smtClean="0"/>
              <a:t>unmounting</a:t>
            </a:r>
            <a:r>
              <a:rPr lang="en-US" dirty="0" smtClean="0"/>
              <a:t> volume</a:t>
            </a:r>
          </a:p>
          <a:p>
            <a:pPr lvl="1"/>
            <a:endParaRPr lang="en-US" dirty="0" smtClean="0"/>
          </a:p>
          <a:p>
            <a:r>
              <a:rPr lang="en-US" b="1" dirty="0" smtClean="0"/>
              <a:t>EBS Snapshots to Amazon S3</a:t>
            </a:r>
            <a:endParaRPr lang="en-US" dirty="0" smtClean="0"/>
          </a:p>
          <a:p>
            <a:pPr lvl="1"/>
            <a:r>
              <a:rPr lang="en-US" dirty="0" smtClean="0"/>
              <a:t>$0.15 per GB-month of data stored</a:t>
            </a:r>
          </a:p>
          <a:p>
            <a:pPr lvl="1"/>
            <a:r>
              <a:rPr lang="en-US" dirty="0" smtClean="0"/>
              <a:t>$0.01 per 1,000 PUT requests (when saving a snapshot)</a:t>
            </a:r>
          </a:p>
          <a:p>
            <a:pPr lvl="1"/>
            <a:r>
              <a:rPr lang="en-US" dirty="0" smtClean="0"/>
              <a:t>$0.01 per 10,000 GET requests (when loading a snapshot)</a:t>
            </a:r>
            <a:endParaRPr lang="en-US" dirty="0"/>
          </a:p>
        </p:txBody>
      </p:sp>
      <p:pic>
        <p:nvPicPr>
          <p:cNvPr id="4" name="Picture 2" descr="C:\Documents and Settings\jeff\Local Settings\Temporary Internet Files\Content.IE5\2QD6DRHF\MPj04331180000[1].jpg"/>
          <p:cNvPicPr>
            <a:picLocks noChangeAspect="1" noChangeArrowheads="1"/>
          </p:cNvPicPr>
          <p:nvPr/>
        </p:nvPicPr>
        <p:blipFill>
          <a:blip r:embed="rId2" cstate="print"/>
          <a:srcRect/>
          <a:stretch>
            <a:fillRect/>
          </a:stretch>
        </p:blipFill>
        <p:spPr bwMode="auto">
          <a:xfrm>
            <a:off x="6019800" y="1447800"/>
            <a:ext cx="2895600" cy="2895600"/>
          </a:xfrm>
          <a:prstGeom prst="rect">
            <a:avLst/>
          </a:prstGeom>
          <a:noFill/>
        </p:spPr>
      </p:pic>
    </p:spTree>
    <p:extLst>
      <p:ext uri="{BB962C8B-B14F-4D97-AF65-F5344CB8AC3E}">
        <p14:creationId xmlns:p14="http://schemas.microsoft.com/office/powerpoint/2010/main" val="1767558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Volume Lifecycle</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Vast amounts of empty space.</a:t>
            </a:r>
          </a:p>
          <a:p>
            <a:r>
              <a:rPr lang="en-US" dirty="0" smtClean="0"/>
              <a:t>Volume created.</a:t>
            </a:r>
          </a:p>
          <a:p>
            <a:r>
              <a:rPr lang="en-US" dirty="0" smtClean="0"/>
              <a:t>Volume attached to running EC2 instance.</a:t>
            </a:r>
          </a:p>
          <a:p>
            <a:r>
              <a:rPr lang="en-US" dirty="0" smtClean="0"/>
              <a:t>Volume formatted with file system.</a:t>
            </a:r>
          </a:p>
          <a:p>
            <a:r>
              <a:rPr lang="en-US" dirty="0" smtClean="0"/>
              <a:t>Volume mounted.</a:t>
            </a:r>
          </a:p>
          <a:p>
            <a:r>
              <a:rPr lang="en-US" dirty="0" smtClean="0"/>
              <a:t>Data stored on volume.</a:t>
            </a:r>
          </a:p>
          <a:p>
            <a:r>
              <a:rPr lang="en-US" dirty="0" smtClean="0"/>
              <a:t>Volume </a:t>
            </a:r>
            <a:r>
              <a:rPr lang="en-US" dirty="0" err="1" smtClean="0"/>
              <a:t>snapshotted</a:t>
            </a:r>
            <a:r>
              <a:rPr lang="en-US" dirty="0" smtClean="0"/>
              <a:t> to S3.</a:t>
            </a:r>
          </a:p>
          <a:p>
            <a:r>
              <a:rPr lang="en-US" dirty="0" smtClean="0"/>
              <a:t>Volume detached.</a:t>
            </a:r>
          </a:p>
          <a:p>
            <a:r>
              <a:rPr lang="en-US" dirty="0" smtClean="0"/>
              <a:t>Volume deleted.</a:t>
            </a:r>
          </a:p>
          <a:p>
            <a:endParaRPr lang="en-US" dirty="0" smtClean="0"/>
          </a:p>
        </p:txBody>
      </p:sp>
      <p:pic>
        <p:nvPicPr>
          <p:cNvPr id="13" name="Picture 12" descr="iStock_000003181669Small.jpg"/>
          <p:cNvPicPr>
            <a:picLocks noChangeAspect="1"/>
          </p:cNvPicPr>
          <p:nvPr/>
        </p:nvPicPr>
        <p:blipFill>
          <a:blip r:embed="rId2"/>
          <a:stretch>
            <a:fillRect/>
          </a:stretch>
        </p:blipFill>
        <p:spPr>
          <a:xfrm>
            <a:off x="6594846" y="0"/>
            <a:ext cx="2549154" cy="3728082"/>
          </a:xfrm>
          <a:prstGeom prst="rect">
            <a:avLst/>
          </a:prstGeom>
        </p:spPr>
      </p:pic>
    </p:spTree>
    <p:extLst>
      <p:ext uri="{BB962C8B-B14F-4D97-AF65-F5344CB8AC3E}">
        <p14:creationId xmlns:p14="http://schemas.microsoft.com/office/powerpoint/2010/main" val="2980933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API Overview</a:t>
            </a:r>
            <a:endParaRPr lang="en-US" dirty="0"/>
          </a:p>
        </p:txBody>
      </p:sp>
      <p:sp>
        <p:nvSpPr>
          <p:cNvPr id="3" name="Content Placeholder 2"/>
          <p:cNvSpPr>
            <a:spLocks noGrp="1"/>
          </p:cNvSpPr>
          <p:nvPr>
            <p:ph idx="4294967295"/>
          </p:nvPr>
        </p:nvSpPr>
        <p:spPr>
          <a:xfrm>
            <a:off x="152400" y="1195388"/>
            <a:ext cx="8458200" cy="4595812"/>
          </a:xfrm>
          <a:prstGeom prst="rect">
            <a:avLst/>
          </a:prstGeom>
        </p:spPr>
        <p:txBody>
          <a:bodyPr>
            <a:normAutofit/>
          </a:bodyPr>
          <a:lstStyle/>
          <a:p>
            <a:r>
              <a:rPr lang="en-US" sz="2400" b="1" dirty="0" smtClean="0"/>
              <a:t>Volumes</a:t>
            </a:r>
          </a:p>
          <a:p>
            <a:pPr lvl="1"/>
            <a:r>
              <a:rPr lang="en-US" sz="2400" dirty="0" err="1" smtClean="0"/>
              <a:t>CreateVolume</a:t>
            </a:r>
            <a:r>
              <a:rPr lang="en-US" sz="2400" dirty="0" smtClean="0"/>
              <a:t> – (size/snapshot ID, region, availability zone)</a:t>
            </a:r>
          </a:p>
          <a:p>
            <a:pPr lvl="1"/>
            <a:r>
              <a:rPr lang="en-US" sz="2400" dirty="0" err="1" smtClean="0"/>
              <a:t>DeleteVolume</a:t>
            </a:r>
            <a:r>
              <a:rPr lang="en-US" sz="2400" dirty="0" smtClean="0"/>
              <a:t> - (volume ID)</a:t>
            </a:r>
          </a:p>
          <a:p>
            <a:pPr lvl="1"/>
            <a:r>
              <a:rPr lang="en-US" sz="2400" dirty="0" err="1" smtClean="0"/>
              <a:t>DescribeVolumes</a:t>
            </a:r>
            <a:r>
              <a:rPr lang="en-US" sz="2400" dirty="0" smtClean="0"/>
              <a:t> - (optional list of volume IDs)</a:t>
            </a:r>
          </a:p>
          <a:p>
            <a:pPr lvl="1"/>
            <a:r>
              <a:rPr lang="en-US" sz="2400" dirty="0" err="1" smtClean="0"/>
              <a:t>AttachVolume</a:t>
            </a:r>
            <a:r>
              <a:rPr lang="en-US" sz="2400" dirty="0" smtClean="0"/>
              <a:t> - (volume ID, instance ID, device name)</a:t>
            </a:r>
          </a:p>
          <a:p>
            <a:pPr lvl="1"/>
            <a:r>
              <a:rPr lang="en-US" sz="2400" dirty="0" err="1" smtClean="0"/>
              <a:t>DetachVolume</a:t>
            </a:r>
            <a:r>
              <a:rPr lang="en-US" sz="2400" dirty="0" smtClean="0"/>
              <a:t> – (volume ID)</a:t>
            </a:r>
          </a:p>
          <a:p>
            <a:r>
              <a:rPr lang="en-US" sz="2400" b="1" dirty="0" smtClean="0"/>
              <a:t>Snapshots</a:t>
            </a:r>
          </a:p>
          <a:p>
            <a:pPr lvl="1"/>
            <a:r>
              <a:rPr lang="en-US" sz="2400" dirty="0" err="1" smtClean="0"/>
              <a:t>CreateSnapshot</a:t>
            </a:r>
            <a:r>
              <a:rPr lang="en-US" sz="2400" dirty="0" smtClean="0"/>
              <a:t> - (volume ID)</a:t>
            </a:r>
          </a:p>
          <a:p>
            <a:pPr lvl="1"/>
            <a:r>
              <a:rPr lang="en-US" sz="2400" dirty="0" err="1" smtClean="0"/>
              <a:t>DeleteSnapshot</a:t>
            </a:r>
            <a:r>
              <a:rPr lang="en-US" sz="2400" dirty="0" smtClean="0"/>
              <a:t> - (snapshot ID)</a:t>
            </a:r>
          </a:p>
          <a:p>
            <a:pPr lvl="1"/>
            <a:r>
              <a:rPr lang="en-US" sz="2400" dirty="0" err="1" smtClean="0"/>
              <a:t>DescribeSnapshot</a:t>
            </a:r>
            <a:r>
              <a:rPr lang="en-US" sz="2400" dirty="0" smtClean="0"/>
              <a:t> - (optional list of snapshot IDs)</a:t>
            </a:r>
          </a:p>
          <a:p>
            <a:pPr>
              <a:buNone/>
            </a:pPr>
            <a:endParaRPr lang="en-US" sz="2400" dirty="0"/>
          </a:p>
        </p:txBody>
      </p:sp>
    </p:spTree>
    <p:extLst>
      <p:ext uri="{BB962C8B-B14F-4D97-AF65-F5344CB8AC3E}">
        <p14:creationId xmlns:p14="http://schemas.microsoft.com/office/powerpoint/2010/main" val="2026708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object 18"/>
          <p:cNvSpPr>
            <a:spLocks/>
          </p:cNvSpPr>
          <p:nvPr/>
        </p:nvSpPr>
        <p:spPr bwMode="auto">
          <a:xfrm>
            <a:off x="4630738" y="6575425"/>
            <a:ext cx="2328862"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9933">
            <a:solidFill>
              <a:srgbClr val="76C2E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3731" name="object 19"/>
          <p:cNvSpPr>
            <a:spLocks/>
          </p:cNvSpPr>
          <p:nvPr/>
        </p:nvSpPr>
        <p:spPr bwMode="auto">
          <a:xfrm>
            <a:off x="6907213" y="6573838"/>
            <a:ext cx="2236787" cy="0"/>
          </a:xfrm>
          <a:custGeom>
            <a:avLst/>
            <a:gdLst>
              <a:gd name="T0" fmla="*/ 2236088 w 2236089"/>
              <a:gd name="T1" fmla="*/ 0 w 2236089"/>
              <a:gd name="T2" fmla="*/ 0 w 2236089"/>
              <a:gd name="T3" fmla="*/ 2236088 w 2236089"/>
            </a:gdLst>
            <a:ahLst/>
            <a:cxnLst>
              <a:cxn ang="0">
                <a:pos x="T0" y="0"/>
              </a:cxn>
              <a:cxn ang="0">
                <a:pos x="T1" y="0"/>
              </a:cxn>
              <a:cxn ang="0">
                <a:pos x="T2" y="0"/>
              </a:cxn>
              <a:cxn ang="0">
                <a:pos x="T3" y="0"/>
              </a:cxn>
            </a:cxnLst>
            <a:rect l="0" t="0" r="r" b="b"/>
            <a:pathLst>
              <a:path w="2236089">
                <a:moveTo>
                  <a:pt x="2236088" y="0"/>
                </a:moveTo>
                <a:lnTo>
                  <a:pt x="0" y="0"/>
                </a:lnTo>
              </a:path>
              <a:path w="2236089">
                <a:moveTo>
                  <a:pt x="0" y="1"/>
                </a:moveTo>
                <a:lnTo>
                  <a:pt x="2236088" y="0"/>
                </a:lnTo>
              </a:path>
            </a:pathLst>
          </a:custGeom>
          <a:noFill/>
          <a:ln w="46988">
            <a:solidFill>
              <a:srgbClr val="E21C2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3732" name="object 20"/>
          <p:cNvSpPr>
            <a:spLocks/>
          </p:cNvSpPr>
          <p:nvPr/>
        </p:nvSpPr>
        <p:spPr bwMode="auto">
          <a:xfrm>
            <a:off x="2084388" y="6575425"/>
            <a:ext cx="2579687" cy="0"/>
          </a:xfrm>
          <a:custGeom>
            <a:avLst/>
            <a:gdLst>
              <a:gd name="T0" fmla="*/ 0 w 2580639"/>
              <a:gd name="T1" fmla="*/ 2580639 w 2580639"/>
            </a:gdLst>
            <a:ahLst/>
            <a:cxnLst>
              <a:cxn ang="0">
                <a:pos x="T0" y="0"/>
              </a:cxn>
              <a:cxn ang="0">
                <a:pos x="T1" y="0"/>
              </a:cxn>
            </a:cxnLst>
            <a:rect l="0" t="0" r="r" b="b"/>
            <a:pathLst>
              <a:path w="2580639">
                <a:moveTo>
                  <a:pt x="0" y="0"/>
                </a:moveTo>
                <a:lnTo>
                  <a:pt x="2580639" y="0"/>
                </a:lnTo>
              </a:path>
            </a:pathLst>
          </a:custGeom>
          <a:noFill/>
          <a:ln w="49933">
            <a:solidFill>
              <a:srgbClr val="FBAF1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3733" name="object 21"/>
          <p:cNvSpPr>
            <a:spLocks/>
          </p:cNvSpPr>
          <p:nvPr/>
        </p:nvSpPr>
        <p:spPr bwMode="auto">
          <a:xfrm>
            <a:off x="4495800" y="6575425"/>
            <a:ext cx="2328863"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6988">
            <a:solidFill>
              <a:srgbClr val="76C2E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3734" name="object 22"/>
          <p:cNvSpPr>
            <a:spLocks/>
          </p:cNvSpPr>
          <p:nvPr/>
        </p:nvSpPr>
        <p:spPr bwMode="auto">
          <a:xfrm>
            <a:off x="2133600" y="6575425"/>
            <a:ext cx="2362200" cy="0"/>
          </a:xfrm>
          <a:custGeom>
            <a:avLst/>
            <a:gdLst>
              <a:gd name="T0" fmla="*/ 0 w 2362200"/>
              <a:gd name="T1" fmla="*/ 2362200 w 2362200"/>
            </a:gdLst>
            <a:ahLst/>
            <a:cxnLst>
              <a:cxn ang="0">
                <a:pos x="T0" y="0"/>
              </a:cxn>
              <a:cxn ang="0">
                <a:pos x="T1" y="0"/>
              </a:cxn>
            </a:cxnLst>
            <a:rect l="0" t="0" r="r" b="b"/>
            <a:pathLst>
              <a:path w="2362200">
                <a:moveTo>
                  <a:pt x="0" y="0"/>
                </a:moveTo>
                <a:lnTo>
                  <a:pt x="2362200" y="0"/>
                </a:lnTo>
              </a:path>
            </a:pathLst>
          </a:custGeom>
          <a:noFill/>
          <a:ln w="46988">
            <a:solidFill>
              <a:srgbClr val="FBAF1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3735" name="object 23"/>
          <p:cNvSpPr>
            <a:spLocks/>
          </p:cNvSpPr>
          <p:nvPr/>
        </p:nvSpPr>
        <p:spPr bwMode="auto">
          <a:xfrm>
            <a:off x="6815138" y="6575425"/>
            <a:ext cx="2328862" cy="0"/>
          </a:xfrm>
          <a:custGeom>
            <a:avLst/>
            <a:gdLst>
              <a:gd name="T0" fmla="*/ 2328544 w 2328545"/>
              <a:gd name="T1" fmla="*/ 0 w 2328545"/>
              <a:gd name="T2" fmla="*/ 0 w 2328545"/>
              <a:gd name="T3" fmla="*/ 2328544 w 2328545"/>
            </a:gdLst>
            <a:ahLst/>
            <a:cxnLst>
              <a:cxn ang="0">
                <a:pos x="T0" y="0"/>
              </a:cxn>
              <a:cxn ang="0">
                <a:pos x="T1" y="0"/>
              </a:cxn>
              <a:cxn ang="0">
                <a:pos x="T2" y="0"/>
              </a:cxn>
              <a:cxn ang="0">
                <a:pos x="T3" y="0"/>
              </a:cxn>
            </a:cxnLst>
            <a:rect l="0" t="0" r="r" b="b"/>
            <a:pathLst>
              <a:path w="2328545">
                <a:moveTo>
                  <a:pt x="2328544" y="0"/>
                </a:moveTo>
                <a:lnTo>
                  <a:pt x="0" y="0"/>
                </a:lnTo>
              </a:path>
              <a:path w="2328545">
                <a:moveTo>
                  <a:pt x="0" y="1"/>
                </a:moveTo>
                <a:lnTo>
                  <a:pt x="2328544" y="0"/>
                </a:lnTo>
              </a:path>
            </a:pathLst>
          </a:custGeom>
          <a:noFill/>
          <a:ln w="46988">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3736" name="object 24"/>
          <p:cNvSpPr>
            <a:spLocks noChangeArrowheads="1"/>
          </p:cNvSpPr>
          <p:nvPr/>
        </p:nvSpPr>
        <p:spPr bwMode="auto">
          <a:xfrm>
            <a:off x="3660775" y="1751013"/>
            <a:ext cx="5368925" cy="43529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3737" name="object 17"/>
          <p:cNvSpPr>
            <a:spLocks noChangeArrowheads="1"/>
          </p:cNvSpPr>
          <p:nvPr/>
        </p:nvSpPr>
        <p:spPr bwMode="auto">
          <a:xfrm>
            <a:off x="6950075" y="0"/>
            <a:ext cx="2193925" cy="692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3738" name="object 14"/>
          <p:cNvSpPr>
            <a:spLocks/>
          </p:cNvSpPr>
          <p:nvPr/>
        </p:nvSpPr>
        <p:spPr bwMode="auto">
          <a:xfrm>
            <a:off x="2362200" y="1317625"/>
            <a:ext cx="2328863"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6988">
            <a:solidFill>
              <a:srgbClr val="76C2E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3739" name="object 15"/>
          <p:cNvSpPr>
            <a:spLocks/>
          </p:cNvSpPr>
          <p:nvPr/>
        </p:nvSpPr>
        <p:spPr bwMode="auto">
          <a:xfrm>
            <a:off x="0" y="1317625"/>
            <a:ext cx="2362200" cy="0"/>
          </a:xfrm>
          <a:custGeom>
            <a:avLst/>
            <a:gdLst>
              <a:gd name="T0" fmla="*/ 0 w 2362200"/>
              <a:gd name="T1" fmla="*/ 2362200 w 2362200"/>
            </a:gdLst>
            <a:ahLst/>
            <a:cxnLst>
              <a:cxn ang="0">
                <a:pos x="T0" y="0"/>
              </a:cxn>
              <a:cxn ang="0">
                <a:pos x="T1" y="0"/>
              </a:cxn>
            </a:cxnLst>
            <a:rect l="0" t="0" r="r" b="b"/>
            <a:pathLst>
              <a:path w="2362200">
                <a:moveTo>
                  <a:pt x="0" y="0"/>
                </a:moveTo>
                <a:lnTo>
                  <a:pt x="2362200" y="0"/>
                </a:lnTo>
              </a:path>
            </a:pathLst>
          </a:custGeom>
          <a:noFill/>
          <a:ln w="46988">
            <a:solidFill>
              <a:srgbClr val="FBAF1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3740" name="object 16"/>
          <p:cNvSpPr>
            <a:spLocks/>
          </p:cNvSpPr>
          <p:nvPr/>
        </p:nvSpPr>
        <p:spPr bwMode="auto">
          <a:xfrm>
            <a:off x="4681538" y="1317625"/>
            <a:ext cx="2328862"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6988">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13" name="object 13"/>
          <p:cNvSpPr txBox="1"/>
          <p:nvPr/>
        </p:nvSpPr>
        <p:spPr>
          <a:xfrm>
            <a:off x="384175" y="465138"/>
            <a:ext cx="4318000" cy="484187"/>
          </a:xfrm>
          <a:prstGeom prst="rect">
            <a:avLst/>
          </a:prstGeom>
        </p:spPr>
        <p:txBody>
          <a:bodyPr lIns="0" tIns="0" rIns="0" bIns="0"/>
          <a:lstStyle/>
          <a:p>
            <a:pPr marL="12700">
              <a:lnSpc>
                <a:spcPts val="3779"/>
              </a:lnSpc>
              <a:spcBef>
                <a:spcPts val="189"/>
              </a:spcBef>
              <a:defRPr/>
            </a:pPr>
            <a:r>
              <a:rPr sz="3600" b="1" spc="-159" dirty="0">
                <a:latin typeface="Arial"/>
                <a:cs typeface="Arial"/>
              </a:rPr>
              <a:t>Wh</a:t>
            </a:r>
            <a:r>
              <a:rPr sz="3600" b="1" spc="-154" dirty="0">
                <a:latin typeface="Arial"/>
                <a:cs typeface="Arial"/>
              </a:rPr>
              <a:t>er</a:t>
            </a:r>
            <a:r>
              <a:rPr sz="3600" b="1" dirty="0">
                <a:latin typeface="Arial"/>
                <a:cs typeface="Arial"/>
              </a:rPr>
              <a:t>e</a:t>
            </a:r>
            <a:r>
              <a:rPr sz="3600" b="1" spc="-274" dirty="0">
                <a:latin typeface="Arial"/>
                <a:cs typeface="Arial"/>
              </a:rPr>
              <a:t> </a:t>
            </a:r>
            <a:r>
              <a:rPr sz="3600" b="1" spc="-154" dirty="0">
                <a:latin typeface="Arial"/>
                <a:cs typeface="Arial"/>
              </a:rPr>
              <a:t>ar</a:t>
            </a:r>
            <a:r>
              <a:rPr sz="3600" b="1" dirty="0">
                <a:latin typeface="Arial"/>
                <a:cs typeface="Arial"/>
              </a:rPr>
              <a:t>e</a:t>
            </a:r>
            <a:r>
              <a:rPr sz="3600" b="1" spc="-299" dirty="0">
                <a:latin typeface="Arial"/>
                <a:cs typeface="Arial"/>
              </a:rPr>
              <a:t> </a:t>
            </a:r>
            <a:r>
              <a:rPr sz="3600" b="1" spc="-159" dirty="0">
                <a:latin typeface="Arial"/>
                <a:cs typeface="Arial"/>
              </a:rPr>
              <a:t>w</a:t>
            </a:r>
            <a:r>
              <a:rPr sz="3600" b="1" dirty="0">
                <a:latin typeface="Arial"/>
                <a:cs typeface="Arial"/>
              </a:rPr>
              <a:t>e</a:t>
            </a:r>
            <a:r>
              <a:rPr sz="3600" b="1" spc="-289" dirty="0">
                <a:latin typeface="Arial"/>
                <a:cs typeface="Arial"/>
              </a:rPr>
              <a:t> </a:t>
            </a:r>
            <a:r>
              <a:rPr sz="3600" b="1" spc="-154" dirty="0">
                <a:latin typeface="Arial"/>
                <a:cs typeface="Arial"/>
              </a:rPr>
              <a:t>t</a:t>
            </a:r>
            <a:r>
              <a:rPr sz="3600" b="1" spc="-159" dirty="0">
                <a:latin typeface="Arial"/>
                <a:cs typeface="Arial"/>
              </a:rPr>
              <a:t>od</a:t>
            </a:r>
            <a:r>
              <a:rPr sz="3600" b="1" spc="-154" dirty="0">
                <a:latin typeface="Arial"/>
                <a:cs typeface="Arial"/>
              </a:rPr>
              <a:t>ay</a:t>
            </a:r>
            <a:r>
              <a:rPr sz="3600" b="1" dirty="0">
                <a:latin typeface="Arial"/>
                <a:cs typeface="Arial"/>
              </a:rPr>
              <a:t>?</a:t>
            </a:r>
            <a:endParaRPr sz="3600">
              <a:latin typeface="Arial"/>
              <a:cs typeface="Arial"/>
            </a:endParaRPr>
          </a:p>
        </p:txBody>
      </p:sp>
      <p:sp>
        <p:nvSpPr>
          <p:cNvPr id="12" name="object 12"/>
          <p:cNvSpPr txBox="1"/>
          <p:nvPr/>
        </p:nvSpPr>
        <p:spPr>
          <a:xfrm>
            <a:off x="4700588" y="465138"/>
            <a:ext cx="1738312" cy="484187"/>
          </a:xfrm>
          <a:prstGeom prst="rect">
            <a:avLst/>
          </a:prstGeom>
        </p:spPr>
        <p:txBody>
          <a:bodyPr lIns="0" tIns="0" rIns="0" bIns="0"/>
          <a:lstStyle/>
          <a:p>
            <a:pPr marL="12700">
              <a:lnSpc>
                <a:spcPts val="3779"/>
              </a:lnSpc>
              <a:spcBef>
                <a:spcPts val="189"/>
              </a:spcBef>
              <a:defRPr/>
            </a:pPr>
            <a:r>
              <a:rPr sz="3600" b="1" spc="-154" dirty="0">
                <a:latin typeface="Arial"/>
                <a:cs typeface="Arial"/>
              </a:rPr>
              <a:t>(c</a:t>
            </a:r>
            <a:r>
              <a:rPr sz="3600" b="1" spc="-159" dirty="0">
                <a:latin typeface="Arial"/>
                <a:cs typeface="Arial"/>
              </a:rPr>
              <a:t>on</a:t>
            </a:r>
            <a:r>
              <a:rPr sz="3600" b="1" spc="-154" dirty="0">
                <a:latin typeface="Arial"/>
                <a:cs typeface="Arial"/>
              </a:rPr>
              <a:t>t</a:t>
            </a:r>
            <a:r>
              <a:rPr sz="3600" b="1" spc="-159" dirty="0">
                <a:latin typeface="Arial"/>
                <a:cs typeface="Arial"/>
              </a:rPr>
              <a:t>d</a:t>
            </a:r>
            <a:r>
              <a:rPr sz="3600" b="1" spc="-150" dirty="0">
                <a:latin typeface="Arial"/>
                <a:cs typeface="Arial"/>
              </a:rPr>
              <a:t>.</a:t>
            </a:r>
            <a:r>
              <a:rPr sz="3600" b="1" spc="-159" dirty="0">
                <a:latin typeface="Arial"/>
                <a:cs typeface="Arial"/>
              </a:rPr>
              <a:t>.</a:t>
            </a:r>
            <a:r>
              <a:rPr sz="3600" b="1" dirty="0">
                <a:latin typeface="Arial"/>
                <a:cs typeface="Arial"/>
              </a:rPr>
              <a:t>)</a:t>
            </a:r>
            <a:endParaRPr sz="3600">
              <a:latin typeface="Arial"/>
              <a:cs typeface="Arial"/>
            </a:endParaRPr>
          </a:p>
        </p:txBody>
      </p:sp>
      <p:sp>
        <p:nvSpPr>
          <p:cNvPr id="11" name="object 11"/>
          <p:cNvSpPr txBox="1"/>
          <p:nvPr/>
        </p:nvSpPr>
        <p:spPr>
          <a:xfrm>
            <a:off x="384175" y="1573213"/>
            <a:ext cx="2251075" cy="303212"/>
          </a:xfrm>
          <a:prstGeom prst="rect">
            <a:avLst/>
          </a:prstGeom>
        </p:spPr>
        <p:txBody>
          <a:bodyPr lIns="0" tIns="0" rIns="0" bIns="0"/>
          <a:lstStyle/>
          <a:p>
            <a:pPr marL="12700">
              <a:lnSpc>
                <a:spcPts val="2345"/>
              </a:lnSpc>
              <a:spcBef>
                <a:spcPts val="117"/>
              </a:spcBef>
              <a:defRPr/>
            </a:pPr>
            <a:r>
              <a:rPr sz="2200" b="1" spc="-34" dirty="0">
                <a:solidFill>
                  <a:srgbClr val="FF0000"/>
                </a:solidFill>
                <a:latin typeface="Arial"/>
                <a:cs typeface="Arial"/>
              </a:rPr>
              <a:t>W</a:t>
            </a:r>
            <a:r>
              <a:rPr sz="2200" b="1" dirty="0">
                <a:solidFill>
                  <a:srgbClr val="FF0000"/>
                </a:solidFill>
                <a:latin typeface="Arial"/>
                <a:cs typeface="Arial"/>
              </a:rPr>
              <a:t>eb</a:t>
            </a:r>
            <a:r>
              <a:rPr sz="2200" b="1" spc="-36" dirty="0">
                <a:solidFill>
                  <a:srgbClr val="FF0000"/>
                </a:solidFill>
                <a:latin typeface="Arial"/>
                <a:cs typeface="Arial"/>
              </a:rPr>
              <a:t> </a:t>
            </a:r>
            <a:r>
              <a:rPr sz="2200" b="1" spc="4" dirty="0">
                <a:solidFill>
                  <a:srgbClr val="FF0000"/>
                </a:solidFill>
                <a:latin typeface="Arial"/>
                <a:cs typeface="Arial"/>
              </a:rPr>
              <a:t>2</a:t>
            </a:r>
            <a:r>
              <a:rPr sz="2200" b="1" dirty="0">
                <a:solidFill>
                  <a:srgbClr val="FF0000"/>
                </a:solidFill>
                <a:latin typeface="Arial"/>
                <a:cs typeface="Arial"/>
              </a:rPr>
              <a:t>.0</a:t>
            </a:r>
            <a:r>
              <a:rPr sz="2200" b="1" spc="-30" dirty="0">
                <a:solidFill>
                  <a:srgbClr val="FF0000"/>
                </a:solidFill>
                <a:latin typeface="Arial"/>
                <a:cs typeface="Arial"/>
              </a:rPr>
              <a:t> </a:t>
            </a:r>
            <a:r>
              <a:rPr sz="2200" b="1" spc="4" dirty="0">
                <a:solidFill>
                  <a:srgbClr val="FF0000"/>
                </a:solidFill>
                <a:latin typeface="Arial"/>
                <a:cs typeface="Arial"/>
              </a:rPr>
              <a:t>(</a:t>
            </a:r>
            <a:r>
              <a:rPr sz="2200" b="1" dirty="0">
                <a:solidFill>
                  <a:srgbClr val="FF0000"/>
                </a:solidFill>
                <a:latin typeface="Arial"/>
                <a:cs typeface="Arial"/>
              </a:rPr>
              <a:t>20</a:t>
            </a:r>
            <a:r>
              <a:rPr sz="2200" b="1" spc="4" dirty="0">
                <a:solidFill>
                  <a:srgbClr val="FF0000"/>
                </a:solidFill>
                <a:latin typeface="Arial"/>
                <a:cs typeface="Arial"/>
              </a:rPr>
              <a:t>0</a:t>
            </a:r>
            <a:r>
              <a:rPr sz="2200" b="1" dirty="0">
                <a:solidFill>
                  <a:srgbClr val="FF0000"/>
                </a:solidFill>
                <a:latin typeface="Arial"/>
                <a:cs typeface="Arial"/>
              </a:rPr>
              <a:t>0s</a:t>
            </a:r>
            <a:r>
              <a:rPr sz="2200" b="1" spc="4" dirty="0">
                <a:solidFill>
                  <a:srgbClr val="FF0000"/>
                </a:solidFill>
                <a:latin typeface="Arial"/>
                <a:cs typeface="Arial"/>
              </a:rPr>
              <a:t>)</a:t>
            </a:r>
            <a:r>
              <a:rPr sz="2200" b="1" dirty="0">
                <a:solidFill>
                  <a:srgbClr val="FF0000"/>
                </a:solidFill>
                <a:latin typeface="Arial"/>
                <a:cs typeface="Arial"/>
              </a:rPr>
              <a:t>:</a:t>
            </a:r>
            <a:endParaRPr sz="2200">
              <a:latin typeface="Arial"/>
              <a:cs typeface="Arial"/>
            </a:endParaRPr>
          </a:p>
        </p:txBody>
      </p:sp>
      <p:sp>
        <p:nvSpPr>
          <p:cNvPr id="73744" name="object 10"/>
          <p:cNvSpPr txBox="1">
            <a:spLocks noChangeArrowheads="1"/>
          </p:cNvSpPr>
          <p:nvPr/>
        </p:nvSpPr>
        <p:spPr bwMode="auto">
          <a:xfrm>
            <a:off x="384175" y="1963738"/>
            <a:ext cx="179388"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150"/>
              </a:lnSpc>
              <a:spcBef>
                <a:spcPts val="113"/>
              </a:spcBef>
            </a:pPr>
            <a:r>
              <a:rPr lang="en-US" altLang="en-US" sz="2000">
                <a:solidFill>
                  <a:srgbClr val="0F1141"/>
                </a:solidFill>
                <a:latin typeface="Wingdings" panose="05000000000000000000" pitchFamily="2" charset="2"/>
              </a:rPr>
              <a:t></a:t>
            </a:r>
            <a:endParaRPr lang="en-US" altLang="en-US" sz="2000">
              <a:latin typeface="Wingdings" panose="05000000000000000000" pitchFamily="2" charset="2"/>
            </a:endParaRPr>
          </a:p>
        </p:txBody>
      </p:sp>
      <p:sp>
        <p:nvSpPr>
          <p:cNvPr id="9" name="object 9"/>
          <p:cNvSpPr txBox="1"/>
          <p:nvPr/>
        </p:nvSpPr>
        <p:spPr>
          <a:xfrm>
            <a:off x="727075" y="1963738"/>
            <a:ext cx="2933700" cy="949325"/>
          </a:xfrm>
          <a:prstGeom prst="rect">
            <a:avLst/>
          </a:prstGeom>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150"/>
              </a:lnSpc>
              <a:spcBef>
                <a:spcPts val="113"/>
              </a:spcBef>
            </a:pPr>
            <a:r>
              <a:rPr lang="en-US" altLang="en-US" sz="2000"/>
              <a:t>Information flow was bi-</a:t>
            </a:r>
          </a:p>
          <a:p>
            <a:pPr eaLnBrk="1" hangingPunct="1"/>
            <a:r>
              <a:rPr lang="en-US" altLang="en-US" sz="2000"/>
              <a:t>directional, thus  </a:t>
            </a:r>
            <a:r>
              <a:rPr lang="en-US" altLang="en-US" sz="2200"/>
              <a:t>allowed users to upload</a:t>
            </a:r>
          </a:p>
        </p:txBody>
      </p:sp>
      <p:sp>
        <p:nvSpPr>
          <p:cNvPr id="8" name="object 8"/>
          <p:cNvSpPr txBox="1"/>
          <p:nvPr/>
        </p:nvSpPr>
        <p:spPr>
          <a:xfrm>
            <a:off x="727075" y="2944813"/>
            <a:ext cx="1762125" cy="303212"/>
          </a:xfrm>
          <a:prstGeom prst="rect">
            <a:avLst/>
          </a:prstGeom>
        </p:spPr>
        <p:txBody>
          <a:bodyPr lIns="0" tIns="0" rIns="0" bIns="0"/>
          <a:lstStyle/>
          <a:p>
            <a:pPr marL="12700">
              <a:lnSpc>
                <a:spcPts val="2345"/>
              </a:lnSpc>
              <a:spcBef>
                <a:spcPts val="117"/>
              </a:spcBef>
              <a:defRPr/>
            </a:pPr>
            <a:r>
              <a:rPr sz="2200" dirty="0">
                <a:latin typeface="Arial"/>
                <a:cs typeface="Arial"/>
              </a:rPr>
              <a:t>i</a:t>
            </a:r>
            <a:r>
              <a:rPr sz="2200" spc="4" dirty="0">
                <a:latin typeface="Arial"/>
                <a:cs typeface="Arial"/>
              </a:rPr>
              <a:t>n</a:t>
            </a:r>
            <a:r>
              <a:rPr sz="2200" dirty="0">
                <a:latin typeface="Arial"/>
                <a:cs typeface="Arial"/>
              </a:rPr>
              <a:t>format</a:t>
            </a:r>
            <a:r>
              <a:rPr sz="2200" spc="4" dirty="0">
                <a:latin typeface="Arial"/>
                <a:cs typeface="Arial"/>
              </a:rPr>
              <a:t>i</a:t>
            </a:r>
            <a:r>
              <a:rPr sz="2200" dirty="0">
                <a:latin typeface="Arial"/>
                <a:cs typeface="Arial"/>
              </a:rPr>
              <a:t>on</a:t>
            </a:r>
            <a:r>
              <a:rPr sz="2200" spc="-78" dirty="0">
                <a:latin typeface="Arial"/>
                <a:cs typeface="Arial"/>
              </a:rPr>
              <a:t> </a:t>
            </a:r>
            <a:r>
              <a:rPr sz="2200" dirty="0">
                <a:latin typeface="Arial"/>
                <a:cs typeface="Arial"/>
              </a:rPr>
              <a:t>to</a:t>
            </a:r>
            <a:endParaRPr sz="2200">
              <a:latin typeface="Arial"/>
              <a:cs typeface="Arial"/>
            </a:endParaRPr>
          </a:p>
        </p:txBody>
      </p:sp>
      <p:sp>
        <p:nvSpPr>
          <p:cNvPr id="73747" name="object 7"/>
          <p:cNvSpPr txBox="1">
            <a:spLocks noChangeArrowheads="1"/>
          </p:cNvSpPr>
          <p:nvPr/>
        </p:nvSpPr>
        <p:spPr bwMode="auto">
          <a:xfrm>
            <a:off x="2500313" y="2944813"/>
            <a:ext cx="4556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350"/>
              </a:lnSpc>
              <a:spcBef>
                <a:spcPts val="113"/>
              </a:spcBef>
            </a:pPr>
            <a:r>
              <a:rPr lang="en-US" altLang="en-US" sz="2200"/>
              <a:t>the</a:t>
            </a:r>
          </a:p>
        </p:txBody>
      </p:sp>
      <p:sp>
        <p:nvSpPr>
          <p:cNvPr id="6" name="object 6"/>
          <p:cNvSpPr txBox="1"/>
          <p:nvPr/>
        </p:nvSpPr>
        <p:spPr>
          <a:xfrm>
            <a:off x="2967038" y="2944813"/>
            <a:ext cx="636587" cy="303212"/>
          </a:xfrm>
          <a:prstGeom prst="rect">
            <a:avLst/>
          </a:prstGeom>
        </p:spPr>
        <p:txBody>
          <a:bodyPr lIns="0" tIns="0" rIns="0" bIns="0"/>
          <a:lstStyle/>
          <a:p>
            <a:pPr marL="12700">
              <a:lnSpc>
                <a:spcPts val="2345"/>
              </a:lnSpc>
              <a:spcBef>
                <a:spcPts val="117"/>
              </a:spcBef>
              <a:defRPr/>
            </a:pPr>
            <a:r>
              <a:rPr sz="2200" spc="-34" dirty="0">
                <a:latin typeface="Arial"/>
                <a:cs typeface="Arial"/>
              </a:rPr>
              <a:t>W</a:t>
            </a:r>
            <a:r>
              <a:rPr sz="2200" dirty="0">
                <a:latin typeface="Arial"/>
                <a:cs typeface="Arial"/>
              </a:rPr>
              <a:t>eb</a:t>
            </a:r>
            <a:endParaRPr sz="2200">
              <a:latin typeface="Arial"/>
              <a:cs typeface="Arial"/>
            </a:endParaRPr>
          </a:p>
        </p:txBody>
      </p:sp>
      <p:sp>
        <p:nvSpPr>
          <p:cNvPr id="73749" name="object 5"/>
          <p:cNvSpPr txBox="1">
            <a:spLocks noChangeArrowheads="1"/>
          </p:cNvSpPr>
          <p:nvPr/>
        </p:nvSpPr>
        <p:spPr bwMode="auto">
          <a:xfrm>
            <a:off x="384175" y="3346450"/>
            <a:ext cx="193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350"/>
              </a:lnSpc>
              <a:spcBef>
                <a:spcPts val="113"/>
              </a:spcBef>
            </a:pPr>
            <a:r>
              <a:rPr lang="en-US" altLang="en-US" sz="2200">
                <a:solidFill>
                  <a:srgbClr val="0F1141"/>
                </a:solidFill>
                <a:latin typeface="Wingdings" panose="05000000000000000000" pitchFamily="2" charset="2"/>
              </a:rPr>
              <a:t></a:t>
            </a:r>
            <a:endParaRPr lang="en-US" altLang="en-US" sz="2200">
              <a:latin typeface="Wingdings" panose="05000000000000000000" pitchFamily="2" charset="2"/>
            </a:endParaRPr>
          </a:p>
        </p:txBody>
      </p:sp>
      <p:sp>
        <p:nvSpPr>
          <p:cNvPr id="4" name="object 4"/>
          <p:cNvSpPr txBox="1"/>
          <p:nvPr/>
        </p:nvSpPr>
        <p:spPr>
          <a:xfrm>
            <a:off x="727075" y="3346450"/>
            <a:ext cx="889000" cy="304800"/>
          </a:xfrm>
          <a:prstGeom prst="rect">
            <a:avLst/>
          </a:prstGeom>
        </p:spPr>
        <p:txBody>
          <a:bodyPr lIns="0" tIns="0" rIns="0" bIns="0"/>
          <a:lstStyle/>
          <a:p>
            <a:pPr marL="12700">
              <a:lnSpc>
                <a:spcPts val="2345"/>
              </a:lnSpc>
              <a:spcBef>
                <a:spcPts val="117"/>
              </a:spcBef>
              <a:defRPr/>
            </a:pPr>
            <a:r>
              <a:rPr sz="2200" dirty="0">
                <a:latin typeface="Arial"/>
                <a:cs typeface="Arial"/>
              </a:rPr>
              <a:t>Mobi</a:t>
            </a:r>
            <a:r>
              <a:rPr sz="2200" spc="4" dirty="0">
                <a:latin typeface="Arial"/>
                <a:cs typeface="Arial"/>
              </a:rPr>
              <a:t>l</a:t>
            </a:r>
            <a:r>
              <a:rPr sz="2200" dirty="0">
                <a:latin typeface="Arial"/>
                <a:cs typeface="Arial"/>
              </a:rPr>
              <a:t>e</a:t>
            </a:r>
            <a:endParaRPr sz="2200">
              <a:latin typeface="Arial"/>
              <a:cs typeface="Arial"/>
            </a:endParaRPr>
          </a:p>
        </p:txBody>
      </p:sp>
      <p:sp>
        <p:nvSpPr>
          <p:cNvPr id="73751" name="object 3"/>
          <p:cNvSpPr txBox="1">
            <a:spLocks noChangeArrowheads="1"/>
          </p:cNvSpPr>
          <p:nvPr/>
        </p:nvSpPr>
        <p:spPr bwMode="auto">
          <a:xfrm>
            <a:off x="1628775" y="3346450"/>
            <a:ext cx="577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350"/>
              </a:lnSpc>
              <a:spcBef>
                <a:spcPts val="113"/>
              </a:spcBef>
            </a:pPr>
            <a:r>
              <a:rPr lang="en-US" altLang="en-US" sz="2200"/>
              <a:t>web</a:t>
            </a:r>
          </a:p>
        </p:txBody>
      </p:sp>
      <p:sp>
        <p:nvSpPr>
          <p:cNvPr id="73752" name="object 2"/>
          <p:cNvSpPr txBox="1">
            <a:spLocks noChangeArrowheads="1"/>
          </p:cNvSpPr>
          <p:nvPr/>
        </p:nvSpPr>
        <p:spPr bwMode="auto">
          <a:xfrm>
            <a:off x="7018338" y="6653213"/>
            <a:ext cx="2066925"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1225"/>
              </a:lnSpc>
              <a:spcBef>
                <a:spcPts val="63"/>
              </a:spcBef>
            </a:pPr>
            <a:endParaRPr lang="en-US" altLang="en-US" sz="1100"/>
          </a:p>
        </p:txBody>
      </p:sp>
    </p:spTree>
    <p:extLst>
      <p:ext uri="{BB962C8B-B14F-4D97-AF65-F5344CB8AC3E}">
        <p14:creationId xmlns:p14="http://schemas.microsoft.com/office/powerpoint/2010/main" val="399778915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Command Line Tools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55000" lnSpcReduction="20000"/>
          </a:bodyPr>
          <a:lstStyle/>
          <a:p>
            <a:r>
              <a:rPr lang="en-US" b="1" dirty="0" smtClean="0">
                <a:latin typeface="Courier New" pitchFamily="49" charset="0"/>
                <a:cs typeface="Courier New" pitchFamily="49" charset="0"/>
              </a:rPr>
              <a:t>ec2-create-volume</a:t>
            </a:r>
            <a:r>
              <a:rPr lang="en-US" dirty="0" smtClean="0"/>
              <a:t/>
            </a:r>
            <a:br>
              <a:rPr lang="en-US" dirty="0" smtClean="0"/>
            </a:br>
            <a:r>
              <a:rPr lang="en-US" i="1" dirty="0" smtClean="0">
                <a:solidFill>
                  <a:schemeClr val="tx1">
                    <a:lumMod val="50000"/>
                    <a:lumOff val="50000"/>
                  </a:schemeClr>
                </a:solidFill>
              </a:rPr>
              <a:t>Create an EBS volume.</a:t>
            </a:r>
            <a:br>
              <a:rPr lang="en-US" i="1" dirty="0" smtClean="0">
                <a:solidFill>
                  <a:schemeClr val="tx1">
                    <a:lumMod val="50000"/>
                    <a:lumOff val="50000"/>
                  </a:schemeClr>
                </a:solidFill>
              </a:rPr>
            </a:br>
            <a:endParaRPr lang="en-US" i="1" dirty="0" smtClean="0">
              <a:solidFill>
                <a:schemeClr val="tx1">
                  <a:lumMod val="50000"/>
                  <a:lumOff val="50000"/>
                </a:schemeClr>
              </a:solidFill>
            </a:endParaRPr>
          </a:p>
          <a:p>
            <a:r>
              <a:rPr lang="en-US" b="1" dirty="0" smtClean="0">
                <a:latin typeface="Courier New" pitchFamily="49" charset="0"/>
                <a:cs typeface="Courier New" pitchFamily="49" charset="0"/>
              </a:rPr>
              <a:t>ec2-attach-volume</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i="1" dirty="0" smtClean="0">
                <a:solidFill>
                  <a:schemeClr val="tx1">
                    <a:lumMod val="50000"/>
                    <a:lumOff val="50000"/>
                  </a:schemeClr>
                </a:solidFill>
              </a:rPr>
              <a:t>Attach an EBS volume to an EC2 instance.</a:t>
            </a:r>
            <a:r>
              <a:rPr lang="en-US" dirty="0" smtClean="0">
                <a:solidFill>
                  <a:schemeClr val="tx1">
                    <a:lumMod val="50000"/>
                    <a:lumOff val="50000"/>
                  </a:schemeClr>
                </a:solidFill>
              </a:rPr>
              <a:t/>
            </a:r>
            <a:br>
              <a:rPr lang="en-US" dirty="0" smtClean="0">
                <a:solidFill>
                  <a:schemeClr val="tx1">
                    <a:lumMod val="50000"/>
                    <a:lumOff val="50000"/>
                  </a:schemeClr>
                </a:solidFill>
              </a:rPr>
            </a:br>
            <a:endParaRPr lang="en-US" dirty="0" smtClean="0">
              <a:solidFill>
                <a:schemeClr val="tx1">
                  <a:lumMod val="50000"/>
                  <a:lumOff val="50000"/>
                </a:schemeClr>
              </a:solidFill>
            </a:endParaRPr>
          </a:p>
          <a:p>
            <a:r>
              <a:rPr lang="en-US" b="1" dirty="0" smtClean="0">
                <a:latin typeface="Courier New" pitchFamily="49" charset="0"/>
                <a:cs typeface="Courier New" pitchFamily="49" charset="0"/>
              </a:rPr>
              <a:t>ec2-describe-volumes</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i="1" dirty="0" smtClean="0">
                <a:solidFill>
                  <a:schemeClr val="tx1">
                    <a:lumMod val="50000"/>
                    <a:lumOff val="50000"/>
                  </a:schemeClr>
                </a:solidFill>
              </a:rPr>
              <a:t>List all volumes.</a:t>
            </a:r>
            <a:r>
              <a:rPr lang="en-US" dirty="0" smtClean="0">
                <a:solidFill>
                  <a:schemeClr val="tx1">
                    <a:lumMod val="50000"/>
                    <a:lumOff val="50000"/>
                  </a:schemeClr>
                </a:solidFill>
              </a:rPr>
              <a:t/>
            </a:r>
            <a:br>
              <a:rPr lang="en-US" dirty="0" smtClean="0">
                <a:solidFill>
                  <a:schemeClr val="tx1">
                    <a:lumMod val="50000"/>
                    <a:lumOff val="50000"/>
                  </a:schemeClr>
                </a:solidFill>
              </a:rPr>
            </a:br>
            <a:endParaRPr lang="en-US" dirty="0" smtClean="0">
              <a:solidFill>
                <a:schemeClr val="tx1">
                  <a:lumMod val="50000"/>
                  <a:lumOff val="50000"/>
                </a:schemeClr>
              </a:solidFill>
            </a:endParaRPr>
          </a:p>
          <a:p>
            <a:r>
              <a:rPr lang="en-US" b="1" dirty="0" smtClean="0">
                <a:latin typeface="Courier New" pitchFamily="49" charset="0"/>
                <a:cs typeface="Courier New" pitchFamily="49" charset="0"/>
              </a:rPr>
              <a:t>ec2-create-snapshot</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i="1" dirty="0" smtClean="0">
                <a:solidFill>
                  <a:schemeClr val="tx1">
                    <a:lumMod val="50000"/>
                    <a:lumOff val="50000"/>
                  </a:schemeClr>
                </a:solidFill>
              </a:rPr>
              <a:t>Snapshot volume to Amazon S3.</a:t>
            </a:r>
            <a:r>
              <a:rPr lang="en-US" dirty="0" smtClean="0">
                <a:solidFill>
                  <a:schemeClr val="tx1">
                    <a:lumMod val="50000"/>
                    <a:lumOff val="50000"/>
                  </a:schemeClr>
                </a:solidFill>
              </a:rPr>
              <a:t/>
            </a:r>
            <a:br>
              <a:rPr lang="en-US" dirty="0" smtClean="0">
                <a:solidFill>
                  <a:schemeClr val="tx1">
                    <a:lumMod val="50000"/>
                    <a:lumOff val="50000"/>
                  </a:schemeClr>
                </a:solidFill>
              </a:rPr>
            </a:br>
            <a:endParaRPr lang="en-US" dirty="0" smtClean="0">
              <a:solidFill>
                <a:schemeClr val="tx1">
                  <a:lumMod val="50000"/>
                  <a:lumOff val="50000"/>
                </a:schemeClr>
              </a:solidFill>
            </a:endParaRPr>
          </a:p>
          <a:p>
            <a:r>
              <a:rPr lang="en-US" b="1" dirty="0" smtClean="0">
                <a:latin typeface="Courier New" pitchFamily="49" charset="0"/>
                <a:cs typeface="Courier New" pitchFamily="49" charset="0"/>
              </a:rPr>
              <a:t>ec2-describe-snapshots</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i="1" dirty="0" smtClean="0">
                <a:solidFill>
                  <a:schemeClr val="tx1">
                    <a:lumMod val="50000"/>
                    <a:lumOff val="50000"/>
                  </a:schemeClr>
                </a:solidFill>
              </a:rPr>
              <a:t>Display list of snapshots.</a:t>
            </a:r>
            <a:r>
              <a:rPr lang="en-US" dirty="0" smtClean="0">
                <a:solidFill>
                  <a:schemeClr val="tx1">
                    <a:lumMod val="50000"/>
                    <a:lumOff val="50000"/>
                  </a:schemeClr>
                </a:solidFill>
              </a:rPr>
              <a:t/>
            </a:r>
            <a:br>
              <a:rPr lang="en-US" dirty="0" smtClean="0">
                <a:solidFill>
                  <a:schemeClr val="tx1">
                    <a:lumMod val="50000"/>
                    <a:lumOff val="50000"/>
                  </a:schemeClr>
                </a:solidFill>
              </a:rPr>
            </a:br>
            <a:endParaRPr lang="en-US" dirty="0" smtClean="0">
              <a:solidFill>
                <a:schemeClr val="tx1">
                  <a:lumMod val="50000"/>
                  <a:lumOff val="50000"/>
                </a:schemeClr>
              </a:solidFill>
            </a:endParaRPr>
          </a:p>
          <a:p>
            <a:r>
              <a:rPr lang="en-US" b="1" dirty="0" smtClean="0">
                <a:latin typeface="Courier New" pitchFamily="49" charset="0"/>
                <a:cs typeface="Courier New" pitchFamily="49" charset="0"/>
              </a:rPr>
              <a:t>ec2-detach-volume</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i="1" dirty="0" smtClean="0">
                <a:solidFill>
                  <a:schemeClr val="tx1">
                    <a:lumMod val="50000"/>
                    <a:lumOff val="50000"/>
                  </a:schemeClr>
                </a:solidFill>
              </a:rPr>
              <a:t>Detach an EBS volume from an EC2 instance.</a:t>
            </a:r>
            <a:r>
              <a:rPr lang="en-US" dirty="0" smtClean="0">
                <a:solidFill>
                  <a:schemeClr val="tx1">
                    <a:lumMod val="50000"/>
                    <a:lumOff val="50000"/>
                  </a:schemeClr>
                </a:solidFill>
              </a:rPr>
              <a:t/>
            </a:r>
            <a:br>
              <a:rPr lang="en-US" dirty="0" smtClean="0">
                <a:solidFill>
                  <a:schemeClr val="tx1">
                    <a:lumMod val="50000"/>
                    <a:lumOff val="50000"/>
                  </a:schemeClr>
                </a:solidFill>
              </a:rPr>
            </a:br>
            <a:endParaRPr lang="en-US" dirty="0" smtClean="0">
              <a:solidFill>
                <a:schemeClr val="tx1">
                  <a:lumMod val="50000"/>
                  <a:lumOff val="50000"/>
                </a:schemeClr>
              </a:solidFill>
            </a:endParaRPr>
          </a:p>
          <a:p>
            <a:r>
              <a:rPr lang="en-US" b="1" dirty="0" smtClean="0">
                <a:latin typeface="Courier New" pitchFamily="49" charset="0"/>
                <a:cs typeface="Courier New" pitchFamily="49" charset="0"/>
              </a:rPr>
              <a:t>Ec2-delete-volume</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i="1" dirty="0" smtClean="0">
                <a:solidFill>
                  <a:schemeClr val="tx1">
                    <a:lumMod val="50000"/>
                    <a:lumOff val="50000"/>
                  </a:schemeClr>
                </a:solidFill>
              </a:rPr>
              <a:t>Delete an EBS volume.</a:t>
            </a:r>
          </a:p>
          <a:p>
            <a:endParaRPr lang="en-US" dirty="0" smtClean="0">
              <a:solidFill>
                <a:schemeClr val="tx1">
                  <a:lumMod val="50000"/>
                  <a:lumOff val="50000"/>
                </a:schemeClr>
              </a:solidFill>
            </a:endParaRPr>
          </a:p>
          <a:p>
            <a:endParaRPr lang="en-US" dirty="0" smtClean="0">
              <a:solidFill>
                <a:schemeClr val="tx1">
                  <a:lumMod val="50000"/>
                  <a:lumOff val="50000"/>
                </a:schemeClr>
              </a:solidFill>
            </a:endParaRPr>
          </a:p>
        </p:txBody>
      </p:sp>
      <p:pic>
        <p:nvPicPr>
          <p:cNvPr id="1027" name="Picture 3"/>
          <p:cNvPicPr>
            <a:picLocks noChangeAspect="1" noChangeArrowheads="1"/>
          </p:cNvPicPr>
          <p:nvPr/>
        </p:nvPicPr>
        <p:blipFill>
          <a:blip r:embed="rId2"/>
          <a:srcRect/>
          <a:stretch>
            <a:fillRect/>
          </a:stretch>
        </p:blipFill>
        <p:spPr bwMode="auto">
          <a:xfrm>
            <a:off x="4927136" y="1524000"/>
            <a:ext cx="3864509" cy="3657600"/>
          </a:xfrm>
          <a:prstGeom prst="rect">
            <a:avLst/>
          </a:prstGeom>
          <a:noFill/>
          <a:ln w="9525">
            <a:noFill/>
            <a:miter lim="800000"/>
            <a:headEnd/>
            <a:tailEnd/>
          </a:ln>
          <a:effectLst/>
        </p:spPr>
      </p:pic>
    </p:spTree>
    <p:extLst>
      <p:ext uri="{BB962C8B-B14F-4D97-AF65-F5344CB8AC3E}">
        <p14:creationId xmlns:p14="http://schemas.microsoft.com/office/powerpoint/2010/main" val="3107334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EBS Support in </a:t>
            </a:r>
            <a:r>
              <a:rPr lang="en-US" dirty="0" err="1" smtClean="0"/>
              <a:t>ElasticFox</a:t>
            </a:r>
            <a:endParaRPr lang="en-US" dirty="0"/>
          </a:p>
        </p:txBody>
      </p:sp>
      <p:sp>
        <p:nvSpPr>
          <p:cNvPr id="3" name="Content Placeholder 2"/>
          <p:cNvSpPr>
            <a:spLocks noGrp="1"/>
          </p:cNvSpPr>
          <p:nvPr>
            <p:ph idx="4294967295"/>
          </p:nvPr>
        </p:nvSpPr>
        <p:spPr>
          <a:xfrm>
            <a:off x="457200" y="1524000"/>
            <a:ext cx="8231187" cy="4572000"/>
          </a:xfrm>
          <a:prstGeom prst="rect">
            <a:avLst/>
          </a:prstGeom>
        </p:spPr>
        <p:txBody>
          <a:bodyPr/>
          <a:lstStyle/>
          <a:p>
            <a:r>
              <a:rPr lang="en-US" dirty="0" smtClean="0"/>
              <a:t>List Volumes</a:t>
            </a:r>
          </a:p>
          <a:p>
            <a:r>
              <a:rPr lang="en-US" dirty="0" smtClean="0"/>
              <a:t>List </a:t>
            </a:r>
            <a:r>
              <a:rPr lang="en-US" dirty="0" err="1" smtClean="0"/>
              <a:t>Snapsnots</a:t>
            </a:r>
            <a:endParaRPr lang="en-US" dirty="0" smtClean="0"/>
          </a:p>
          <a:p>
            <a:r>
              <a:rPr lang="en-US" dirty="0" smtClean="0"/>
              <a:t>Create / Delete Volume</a:t>
            </a:r>
          </a:p>
          <a:p>
            <a:r>
              <a:rPr lang="en-US" dirty="0" smtClean="0"/>
              <a:t>Create Volume from Snapshot</a:t>
            </a:r>
          </a:p>
          <a:p>
            <a:r>
              <a:rPr lang="en-US" dirty="0" smtClean="0"/>
              <a:t>Attach Volume to Instance</a:t>
            </a:r>
          </a:p>
          <a:p>
            <a:r>
              <a:rPr lang="en-US" dirty="0" smtClean="0"/>
              <a:t>Snapshot Volume to S3</a:t>
            </a:r>
          </a:p>
          <a:p>
            <a:r>
              <a:rPr lang="en-US" dirty="0" smtClean="0"/>
              <a:t>Delete Snapshot</a:t>
            </a:r>
          </a:p>
          <a:p>
            <a:endParaRPr lang="en-US" dirty="0"/>
          </a:p>
        </p:txBody>
      </p:sp>
      <p:pic>
        <p:nvPicPr>
          <p:cNvPr id="1028" name="Picture 4"/>
          <p:cNvPicPr>
            <a:picLocks noChangeAspect="1" noChangeArrowheads="1"/>
          </p:cNvPicPr>
          <p:nvPr/>
        </p:nvPicPr>
        <p:blipFill>
          <a:blip r:embed="rId2"/>
          <a:srcRect/>
          <a:stretch>
            <a:fillRect/>
          </a:stretch>
        </p:blipFill>
        <p:spPr bwMode="auto">
          <a:xfrm>
            <a:off x="5181600" y="1600200"/>
            <a:ext cx="3556000" cy="26670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181600" y="4381590"/>
            <a:ext cx="1671429" cy="723810"/>
          </a:xfrm>
          <a:prstGeom prst="rect">
            <a:avLst/>
          </a:prstGeom>
          <a:noFill/>
          <a:ln w="9525">
            <a:noFill/>
            <a:miter lim="800000"/>
            <a:headEnd/>
            <a:tailEnd/>
          </a:ln>
          <a:effectLst/>
        </p:spPr>
      </p:pic>
      <p:pic>
        <p:nvPicPr>
          <p:cNvPr id="1032" name="Picture 8"/>
          <p:cNvPicPr>
            <a:picLocks noChangeAspect="1" noChangeArrowheads="1"/>
          </p:cNvPicPr>
          <p:nvPr/>
        </p:nvPicPr>
        <p:blipFill>
          <a:blip r:embed="rId4"/>
          <a:srcRect/>
          <a:stretch>
            <a:fillRect/>
          </a:stretch>
        </p:blipFill>
        <p:spPr bwMode="auto">
          <a:xfrm>
            <a:off x="3824438" y="5376933"/>
            <a:ext cx="1204762" cy="566667"/>
          </a:xfrm>
          <a:prstGeom prst="rect">
            <a:avLst/>
          </a:prstGeom>
          <a:noFill/>
          <a:ln w="9525">
            <a:noFill/>
            <a:miter lim="800000"/>
            <a:headEnd/>
            <a:tailEnd/>
          </a:ln>
          <a:effectLst/>
        </p:spPr>
      </p:pic>
      <p:pic>
        <p:nvPicPr>
          <p:cNvPr id="1034" name="Picture 10"/>
          <p:cNvPicPr>
            <a:picLocks noChangeAspect="1" noChangeArrowheads="1"/>
          </p:cNvPicPr>
          <p:nvPr/>
        </p:nvPicPr>
        <p:blipFill>
          <a:blip r:embed="rId5"/>
          <a:srcRect/>
          <a:stretch>
            <a:fillRect/>
          </a:stretch>
        </p:blipFill>
        <p:spPr bwMode="auto">
          <a:xfrm>
            <a:off x="2586181" y="5715000"/>
            <a:ext cx="1147619" cy="204762"/>
          </a:xfrm>
          <a:prstGeom prst="rect">
            <a:avLst/>
          </a:prstGeom>
          <a:noFill/>
          <a:ln w="9525">
            <a:noFill/>
            <a:miter lim="800000"/>
            <a:headEnd/>
            <a:tailEnd/>
          </a:ln>
          <a:effectLst/>
        </p:spPr>
      </p:pic>
      <p:pic>
        <p:nvPicPr>
          <p:cNvPr id="1035" name="Picture 11"/>
          <p:cNvPicPr>
            <a:picLocks noChangeAspect="1" noChangeArrowheads="1"/>
          </p:cNvPicPr>
          <p:nvPr/>
        </p:nvPicPr>
        <p:blipFill>
          <a:blip r:embed="rId6"/>
          <a:srcRect/>
          <a:stretch>
            <a:fillRect/>
          </a:stretch>
        </p:blipFill>
        <p:spPr bwMode="auto">
          <a:xfrm>
            <a:off x="5181600" y="5205504"/>
            <a:ext cx="1866667" cy="738096"/>
          </a:xfrm>
          <a:prstGeom prst="rect">
            <a:avLst/>
          </a:prstGeom>
          <a:noFill/>
          <a:ln w="9525">
            <a:noFill/>
            <a:miter lim="800000"/>
            <a:headEnd/>
            <a:tailEnd/>
          </a:ln>
          <a:effectLst/>
        </p:spPr>
      </p:pic>
      <p:pic>
        <p:nvPicPr>
          <p:cNvPr id="1036" name="Picture 12"/>
          <p:cNvPicPr>
            <a:picLocks noChangeAspect="1" noChangeArrowheads="1"/>
          </p:cNvPicPr>
          <p:nvPr/>
        </p:nvPicPr>
        <p:blipFill>
          <a:blip r:embed="rId7"/>
          <a:srcRect/>
          <a:stretch>
            <a:fillRect/>
          </a:stretch>
        </p:blipFill>
        <p:spPr bwMode="auto">
          <a:xfrm>
            <a:off x="7086600" y="4410266"/>
            <a:ext cx="1671429" cy="1533334"/>
          </a:xfrm>
          <a:prstGeom prst="rect">
            <a:avLst/>
          </a:prstGeom>
          <a:noFill/>
          <a:ln w="9525">
            <a:noFill/>
            <a:miter lim="800000"/>
            <a:headEnd/>
            <a:tailEnd/>
          </a:ln>
          <a:effectLst/>
        </p:spPr>
      </p:pic>
    </p:spTree>
    <p:extLst>
      <p:ext uri="{BB962C8B-B14F-4D97-AF65-F5344CB8AC3E}">
        <p14:creationId xmlns:p14="http://schemas.microsoft.com/office/powerpoint/2010/main" val="44792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5400000" algn="t" rotWithShape="0">
              <a:prstClr val="black">
                <a:alpha val="40000"/>
              </a:prstClr>
            </a:outerShdw>
          </a:effectLst>
        </p:spPr>
        <p:txBody>
          <a:bodyPr/>
          <a:lstStyle/>
          <a:p>
            <a:r>
              <a:rPr lang="en-US" sz="4000" dirty="0" smtClean="0"/>
              <a:t>EBS and RAID</a:t>
            </a:r>
            <a:endParaRPr lang="en-US" sz="4000" dirty="0"/>
          </a:p>
        </p:txBody>
      </p:sp>
      <p:sp>
        <p:nvSpPr>
          <p:cNvPr id="3" name="Content Placeholder 2"/>
          <p:cNvSpPr>
            <a:spLocks noGrp="1"/>
          </p:cNvSpPr>
          <p:nvPr>
            <p:ph sz="half" idx="1"/>
          </p:nvPr>
        </p:nvSpPr>
        <p:spPr>
          <a:xfrm>
            <a:off x="381000" y="1219201"/>
            <a:ext cx="8534400" cy="3886200"/>
          </a:xfrm>
        </p:spPr>
        <p:txBody>
          <a:bodyPr>
            <a:normAutofit fontScale="70000" lnSpcReduction="20000"/>
          </a:bodyPr>
          <a:lstStyle/>
          <a:p>
            <a:r>
              <a:rPr lang="en-US" dirty="0" smtClean="0"/>
              <a:t>Using RAID striping can yield better performance depending on access patterns.</a:t>
            </a:r>
          </a:p>
          <a:p>
            <a:endParaRPr lang="en-US" dirty="0" smtClean="0"/>
          </a:p>
          <a:p>
            <a:r>
              <a:rPr lang="en-US" dirty="0" smtClean="0"/>
              <a:t>EBS striping can be done using multiple volumes.</a:t>
            </a:r>
          </a:p>
          <a:p>
            <a:endParaRPr lang="en-US" dirty="0" smtClean="0"/>
          </a:p>
          <a:p>
            <a:r>
              <a:rPr lang="en-US" dirty="0" smtClean="0"/>
              <a:t>Mirroring data across multiple EBS volumes is unlikely to improve volume durability and can decrease performance.</a:t>
            </a:r>
          </a:p>
          <a:p>
            <a:endParaRPr lang="en-US" dirty="0" smtClean="0"/>
          </a:p>
          <a:p>
            <a:r>
              <a:rPr lang="en-US" dirty="0" smtClean="0"/>
              <a:t>More frequent snapshots increase durability and provide a backup solution.</a:t>
            </a:r>
          </a:p>
          <a:p>
            <a:endParaRPr lang="en-US" dirty="0" smtClean="0"/>
          </a:p>
          <a:p>
            <a:r>
              <a:rPr lang="en-US" dirty="0" smtClean="0">
                <a:hlinkClick r:id="rId2"/>
              </a:rPr>
              <a:t>Extreme</a:t>
            </a:r>
            <a:r>
              <a:rPr lang="en-US" dirty="0" smtClean="0"/>
              <a:t> EBS RAID: 40 x 1 TB volumes  + RAID 0 = 40 TB RAID = $4K/month</a:t>
            </a:r>
          </a:p>
          <a:p>
            <a:endParaRPr lang="en-US" dirty="0" smtClean="0"/>
          </a:p>
        </p:txBody>
      </p:sp>
      <p:pic>
        <p:nvPicPr>
          <p:cNvPr id="1026" name="Picture 2"/>
          <p:cNvPicPr>
            <a:picLocks noChangeAspect="1" noChangeArrowheads="1"/>
          </p:cNvPicPr>
          <p:nvPr/>
        </p:nvPicPr>
        <p:blipFill>
          <a:blip r:embed="rId3"/>
          <a:srcRect/>
          <a:stretch>
            <a:fillRect/>
          </a:stretch>
        </p:blipFill>
        <p:spPr bwMode="auto">
          <a:xfrm>
            <a:off x="1752600" y="4838700"/>
            <a:ext cx="5191125" cy="1181100"/>
          </a:xfrm>
          <a:prstGeom prst="rect">
            <a:avLst/>
          </a:prstGeom>
          <a:noFill/>
          <a:ln w="9525">
            <a:solidFill>
              <a:schemeClr val="tx1"/>
            </a:solidFill>
            <a:miter lim="800000"/>
            <a:headEnd/>
            <a:tailEnd/>
          </a:ln>
          <a:effectLst/>
        </p:spPr>
      </p:pic>
    </p:spTree>
    <p:extLst>
      <p:ext uri="{BB962C8B-B14F-4D97-AF65-F5344CB8AC3E}">
        <p14:creationId xmlns:p14="http://schemas.microsoft.com/office/powerpoint/2010/main" val="919178972"/>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Stock_000007348375Medium.jpg"/>
          <p:cNvPicPr>
            <a:picLocks noChangeAspect="1"/>
          </p:cNvPicPr>
          <p:nvPr/>
        </p:nvPicPr>
        <p:blipFill>
          <a:blip r:embed="rId2"/>
          <a:stretch>
            <a:fillRect/>
          </a:stretch>
        </p:blipFill>
        <p:spPr>
          <a:xfrm>
            <a:off x="0" y="0"/>
            <a:ext cx="9144000" cy="6858000"/>
          </a:xfrm>
          <a:prstGeom prst="rect">
            <a:avLst/>
          </a:prstGeom>
        </p:spPr>
      </p:pic>
      <p:sp>
        <p:nvSpPr>
          <p:cNvPr id="5" name="TextBox 4"/>
          <p:cNvSpPr txBox="1"/>
          <p:nvPr/>
        </p:nvSpPr>
        <p:spPr>
          <a:xfrm>
            <a:off x="3302160" y="5410200"/>
            <a:ext cx="2412840" cy="646331"/>
          </a:xfrm>
          <a:prstGeom prst="rect">
            <a:avLst/>
          </a:prstGeom>
          <a:noFill/>
        </p:spPr>
        <p:txBody>
          <a:bodyPr wrap="none" rtlCol="0">
            <a:spAutoFit/>
          </a:bodyPr>
          <a:lstStyle/>
          <a:p>
            <a:r>
              <a:rPr lang="en-US" sz="3600" dirty="0" smtClean="0"/>
              <a:t>Questions?</a:t>
            </a:r>
            <a:endParaRPr lang="en-US" sz="3600" dirty="0"/>
          </a:p>
        </p:txBody>
      </p:sp>
    </p:spTree>
    <p:extLst>
      <p:ext uri="{BB962C8B-B14F-4D97-AF65-F5344CB8AC3E}">
        <p14:creationId xmlns:p14="http://schemas.microsoft.com/office/powerpoint/2010/main" val="4097308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Storage</a:t>
            </a:r>
            <a:endParaRPr lang="en-US" dirty="0"/>
          </a:p>
        </p:txBody>
      </p:sp>
      <p:sp>
        <p:nvSpPr>
          <p:cNvPr id="3" name="Content Placeholder 2"/>
          <p:cNvSpPr>
            <a:spLocks noGrp="1"/>
          </p:cNvSpPr>
          <p:nvPr>
            <p:ph sz="quarter" idx="13"/>
          </p:nvPr>
        </p:nvSpPr>
        <p:spPr/>
        <p:txBody>
          <a:bodyPr/>
          <a:lstStyle/>
          <a:p>
            <a:r>
              <a:rPr lang="en-US" dirty="0" smtClean="0"/>
              <a:t>In your console, note that zone your instance is running</a:t>
            </a:r>
          </a:p>
          <a:p>
            <a:endParaRPr lang="en-US" dirty="0" smtClean="0"/>
          </a:p>
          <a:p>
            <a:endParaRPr lang="en-US" dirty="0"/>
          </a:p>
        </p:txBody>
      </p:sp>
      <p:pic>
        <p:nvPicPr>
          <p:cNvPr id="3074" name="Picture 2"/>
          <p:cNvPicPr>
            <a:picLocks noChangeAspect="1" noChangeArrowheads="1"/>
          </p:cNvPicPr>
          <p:nvPr/>
        </p:nvPicPr>
        <p:blipFill>
          <a:blip r:embed="rId3"/>
          <a:srcRect/>
          <a:stretch>
            <a:fillRect/>
          </a:stretch>
        </p:blipFill>
        <p:spPr bwMode="auto">
          <a:xfrm>
            <a:off x="2708275" y="2286000"/>
            <a:ext cx="3725863" cy="14938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Storage</a:t>
            </a:r>
            <a:endParaRPr lang="en-US" dirty="0"/>
          </a:p>
        </p:txBody>
      </p:sp>
      <p:sp>
        <p:nvSpPr>
          <p:cNvPr id="3" name="Content Placeholder 2"/>
          <p:cNvSpPr>
            <a:spLocks noGrp="1"/>
          </p:cNvSpPr>
          <p:nvPr>
            <p:ph sz="half" idx="1"/>
          </p:nvPr>
        </p:nvSpPr>
        <p:spPr/>
        <p:txBody>
          <a:bodyPr/>
          <a:lstStyle/>
          <a:p>
            <a:r>
              <a:rPr lang="en-US" dirty="0" smtClean="0"/>
              <a:t>Navigate to </a:t>
            </a:r>
            <a:r>
              <a:rPr lang="en-US" b="1" dirty="0" smtClean="0"/>
              <a:t>Volumes</a:t>
            </a:r>
          </a:p>
          <a:p>
            <a:r>
              <a:rPr lang="en-US" dirty="0" smtClean="0"/>
              <a:t>Create a new </a:t>
            </a:r>
            <a:r>
              <a:rPr lang="en-US" b="1" dirty="0" smtClean="0"/>
              <a:t>Volume</a:t>
            </a:r>
            <a:endParaRPr lang="en-US" dirty="0"/>
          </a:p>
        </p:txBody>
      </p:sp>
      <p:pic>
        <p:nvPicPr>
          <p:cNvPr id="4098" name="Picture 2"/>
          <p:cNvPicPr>
            <a:picLocks noGrp="1" noChangeAspect="1" noChangeArrowheads="1"/>
          </p:cNvPicPr>
          <p:nvPr>
            <p:ph sz="half" idx="2"/>
          </p:nvPr>
        </p:nvPicPr>
        <p:blipFill>
          <a:blip r:embed="rId3"/>
          <a:srcRect/>
          <a:stretch>
            <a:fillRect/>
          </a:stretch>
        </p:blipFill>
        <p:spPr bwMode="auto">
          <a:xfrm>
            <a:off x="4659456" y="1752600"/>
            <a:ext cx="4016088" cy="39475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Storage</a:t>
            </a:r>
            <a:endParaRPr lang="en-US" dirty="0"/>
          </a:p>
        </p:txBody>
      </p:sp>
      <p:sp>
        <p:nvSpPr>
          <p:cNvPr id="3" name="Content Placeholder 2"/>
          <p:cNvSpPr>
            <a:spLocks noGrp="1"/>
          </p:cNvSpPr>
          <p:nvPr>
            <p:ph sz="half" idx="1"/>
          </p:nvPr>
        </p:nvSpPr>
        <p:spPr/>
        <p:txBody>
          <a:bodyPr/>
          <a:lstStyle/>
          <a:p>
            <a:r>
              <a:rPr lang="en-US" dirty="0" smtClean="0"/>
              <a:t>Choose the matching zone</a:t>
            </a:r>
          </a:p>
          <a:p>
            <a:r>
              <a:rPr lang="en-US" i="1" dirty="0" smtClean="0"/>
              <a:t>Pull-down the list of snapshots and notice your choices</a:t>
            </a:r>
          </a:p>
          <a:p>
            <a:r>
              <a:rPr lang="en-US" dirty="0" smtClean="0"/>
              <a:t>Press </a:t>
            </a:r>
            <a:r>
              <a:rPr lang="en-US" b="1" dirty="0" smtClean="0"/>
              <a:t>Create</a:t>
            </a:r>
            <a:endParaRPr lang="en-US" dirty="0" smtClean="0"/>
          </a:p>
          <a:p>
            <a:endParaRPr lang="en-US" dirty="0" smtClean="0"/>
          </a:p>
          <a:p>
            <a:endParaRPr lang="en-US" dirty="0" smtClean="0"/>
          </a:p>
          <a:p>
            <a:endParaRPr lang="en-US" dirty="0" smtClean="0"/>
          </a:p>
        </p:txBody>
      </p:sp>
      <p:pic>
        <p:nvPicPr>
          <p:cNvPr id="5122" name="Picture 2"/>
          <p:cNvPicPr>
            <a:picLocks noGrp="1" noChangeAspect="1" noChangeArrowheads="1"/>
          </p:cNvPicPr>
          <p:nvPr>
            <p:ph sz="half" idx="2"/>
          </p:nvPr>
        </p:nvPicPr>
        <p:blipFill>
          <a:blip r:embed="rId3"/>
          <a:srcRect/>
          <a:stretch>
            <a:fillRect/>
          </a:stretch>
        </p:blipFill>
        <p:spPr bwMode="auto">
          <a:xfrm>
            <a:off x="5181600" y="1828800"/>
            <a:ext cx="2987299" cy="24005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Storage</a:t>
            </a:r>
            <a:endParaRPr lang="en-US" dirty="0"/>
          </a:p>
        </p:txBody>
      </p:sp>
      <p:sp>
        <p:nvSpPr>
          <p:cNvPr id="3" name="Content Placeholder 2"/>
          <p:cNvSpPr>
            <a:spLocks noGrp="1"/>
          </p:cNvSpPr>
          <p:nvPr>
            <p:ph sz="half" idx="1"/>
          </p:nvPr>
        </p:nvSpPr>
        <p:spPr/>
        <p:txBody>
          <a:bodyPr/>
          <a:lstStyle/>
          <a:p>
            <a:r>
              <a:rPr lang="en-US" dirty="0" smtClean="0"/>
              <a:t>In the console, select your new volume and press the </a:t>
            </a:r>
            <a:r>
              <a:rPr lang="en-US" b="1" dirty="0" smtClean="0"/>
              <a:t>Attach </a:t>
            </a:r>
            <a:r>
              <a:rPr lang="en-US" dirty="0" smtClean="0"/>
              <a:t>button</a:t>
            </a:r>
            <a:endParaRPr lang="en-US" b="1" dirty="0" smtClean="0"/>
          </a:p>
          <a:p>
            <a:endParaRPr lang="en-US" b="1" dirty="0" smtClean="0"/>
          </a:p>
          <a:p>
            <a:r>
              <a:rPr lang="en-US" dirty="0" smtClean="0"/>
              <a:t>Choose your running instance and press </a:t>
            </a:r>
            <a:r>
              <a:rPr lang="en-US" b="1" dirty="0" smtClean="0"/>
              <a:t>Attach</a:t>
            </a:r>
          </a:p>
          <a:p>
            <a:pPr>
              <a:buNone/>
            </a:pPr>
            <a:endParaRPr lang="en-US" dirty="0" smtClean="0"/>
          </a:p>
          <a:p>
            <a:endParaRPr lang="en-US" b="1" dirty="0" smtClean="0"/>
          </a:p>
          <a:p>
            <a:endParaRPr lang="en-US" b="1" dirty="0" smtClean="0"/>
          </a:p>
          <a:p>
            <a:endParaRPr lang="en-US" b="1" dirty="0" smtClean="0"/>
          </a:p>
        </p:txBody>
      </p:sp>
      <p:sp>
        <p:nvSpPr>
          <p:cNvPr id="7" name="Content Placeholder 6"/>
          <p:cNvSpPr>
            <a:spLocks noGrp="1"/>
          </p:cNvSpPr>
          <p:nvPr>
            <p:ph sz="half" idx="2"/>
          </p:nvPr>
        </p:nvSpPr>
        <p:spPr/>
        <p:txBody>
          <a:bodyPr/>
          <a:lstStyle/>
          <a:p>
            <a:endParaRPr lang="en-US"/>
          </a:p>
        </p:txBody>
      </p:sp>
      <p:pic>
        <p:nvPicPr>
          <p:cNvPr id="6147" name="Picture 3"/>
          <p:cNvPicPr>
            <a:picLocks noChangeAspect="1" noChangeArrowheads="1"/>
          </p:cNvPicPr>
          <p:nvPr/>
        </p:nvPicPr>
        <p:blipFill>
          <a:blip r:embed="rId3"/>
          <a:srcRect/>
          <a:stretch>
            <a:fillRect/>
          </a:stretch>
        </p:blipFill>
        <p:spPr bwMode="auto">
          <a:xfrm>
            <a:off x="4648200" y="1600200"/>
            <a:ext cx="4016375" cy="185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Storage</a:t>
            </a:r>
            <a:endParaRPr lang="en-US" dirty="0"/>
          </a:p>
        </p:txBody>
      </p:sp>
      <p:sp>
        <p:nvSpPr>
          <p:cNvPr id="3" name="Content Placeholder 2"/>
          <p:cNvSpPr>
            <a:spLocks noGrp="1"/>
          </p:cNvSpPr>
          <p:nvPr>
            <p:ph sz="quarter" idx="13"/>
          </p:nvPr>
        </p:nvSpPr>
        <p:spPr/>
        <p:txBody>
          <a:bodyPr/>
          <a:lstStyle/>
          <a:p>
            <a:r>
              <a:rPr lang="en-US" dirty="0" smtClean="0"/>
              <a:t>Go to your RDP session and you should see a new disk added</a:t>
            </a:r>
            <a:endParaRPr lang="en-US" dirty="0"/>
          </a:p>
        </p:txBody>
      </p:sp>
      <p:pic>
        <p:nvPicPr>
          <p:cNvPr id="23554" name="Picture 2"/>
          <p:cNvPicPr>
            <a:picLocks noChangeAspect="1" noChangeArrowheads="1"/>
          </p:cNvPicPr>
          <p:nvPr/>
        </p:nvPicPr>
        <p:blipFill>
          <a:blip r:embed="rId3"/>
          <a:srcRect/>
          <a:stretch>
            <a:fillRect/>
          </a:stretch>
        </p:blipFill>
        <p:spPr bwMode="auto">
          <a:xfrm>
            <a:off x="685800" y="2743200"/>
            <a:ext cx="7788275" cy="33004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Storage</a:t>
            </a:r>
            <a:endParaRPr lang="en-US" dirty="0"/>
          </a:p>
        </p:txBody>
      </p:sp>
      <p:sp>
        <p:nvSpPr>
          <p:cNvPr id="3" name="Content Placeholder 2"/>
          <p:cNvSpPr>
            <a:spLocks noGrp="1"/>
          </p:cNvSpPr>
          <p:nvPr>
            <p:ph sz="quarter" idx="13"/>
          </p:nvPr>
        </p:nvSpPr>
        <p:spPr/>
        <p:txBody>
          <a:bodyPr>
            <a:normAutofit fontScale="92500" lnSpcReduction="10000"/>
          </a:bodyPr>
          <a:lstStyle/>
          <a:p>
            <a:r>
              <a:rPr lang="en-US" dirty="0" smtClean="0"/>
              <a:t>Right-click and choose </a:t>
            </a:r>
            <a:r>
              <a:rPr lang="en-US" b="1" dirty="0" smtClean="0"/>
              <a:t>Initialize Disk</a:t>
            </a:r>
          </a:p>
          <a:p>
            <a:endParaRPr lang="en-US" b="1" dirty="0" smtClean="0"/>
          </a:p>
          <a:p>
            <a:endParaRPr lang="en-US" b="1" dirty="0" smtClean="0"/>
          </a:p>
          <a:p>
            <a:endParaRPr lang="en-US" b="1" dirty="0" smtClean="0"/>
          </a:p>
          <a:p>
            <a:endParaRPr lang="en-US" b="1" dirty="0" smtClean="0"/>
          </a:p>
          <a:p>
            <a:endParaRPr lang="en-US" b="1" dirty="0" smtClean="0"/>
          </a:p>
          <a:p>
            <a:r>
              <a:rPr lang="en-US" dirty="0" smtClean="0"/>
              <a:t>Right-click again and choose </a:t>
            </a:r>
            <a:r>
              <a:rPr lang="en-US" b="1" dirty="0" smtClean="0"/>
              <a:t>New Partition</a:t>
            </a:r>
            <a:r>
              <a:rPr lang="en-US" dirty="0" smtClean="0"/>
              <a:t>; take all defaults in resulting dialog. </a:t>
            </a:r>
            <a:r>
              <a:rPr lang="en-US" b="1" dirty="0" smtClean="0"/>
              <a:t>You can take the option to do a quick format</a:t>
            </a:r>
          </a:p>
          <a:p>
            <a:r>
              <a:rPr lang="en-US" dirty="0" smtClean="0"/>
              <a:t>Wait a few moments as the disk is formatted</a:t>
            </a:r>
            <a:endParaRPr lang="en-US" dirty="0"/>
          </a:p>
        </p:txBody>
      </p:sp>
      <p:pic>
        <p:nvPicPr>
          <p:cNvPr id="24578" name="Picture 2"/>
          <p:cNvPicPr>
            <a:picLocks noChangeAspect="1" noChangeArrowheads="1"/>
          </p:cNvPicPr>
          <p:nvPr/>
        </p:nvPicPr>
        <p:blipFill>
          <a:blip r:embed="rId3"/>
          <a:srcRect/>
          <a:stretch>
            <a:fillRect/>
          </a:stretch>
        </p:blipFill>
        <p:spPr bwMode="auto">
          <a:xfrm>
            <a:off x="2743200" y="2286000"/>
            <a:ext cx="3483464" cy="2149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505200" y="2260600"/>
            <a:ext cx="5638800" cy="4597400"/>
          </a:xfrm>
          <a:prstGeom prst="rect">
            <a:avLst/>
          </a:prstGeom>
        </p:spPr>
        <p:txBody>
          <a:bodyPr lIns="0" tIns="0" rIns="0" bIns="0"/>
          <a:lstStyle/>
          <a:p>
            <a:pPr>
              <a:lnSpc>
                <a:spcPts val="500"/>
              </a:lnSpc>
              <a:spcBef>
                <a:spcPts val="44"/>
              </a:spcBef>
              <a:defRPr/>
            </a:pPr>
            <a:endParaRPr sz="500" dirty="0">
              <a:latin typeface="Arial" charset="0"/>
              <a:cs typeface="Arial" charset="0"/>
            </a:endParaRPr>
          </a:p>
          <a:p>
            <a:pPr marL="3526281">
              <a:lnSpc>
                <a:spcPct val="95825"/>
              </a:lnSpc>
              <a:spcBef>
                <a:spcPts val="34000"/>
              </a:spcBef>
              <a:defRPr/>
            </a:pPr>
            <a:endParaRPr sz="1100" dirty="0">
              <a:latin typeface="Arial"/>
              <a:cs typeface="Arial"/>
            </a:endParaRPr>
          </a:p>
        </p:txBody>
      </p:sp>
      <p:sp>
        <p:nvSpPr>
          <p:cNvPr id="74755" name="object 7"/>
          <p:cNvSpPr>
            <a:spLocks/>
          </p:cNvSpPr>
          <p:nvPr/>
        </p:nvSpPr>
        <p:spPr bwMode="auto">
          <a:xfrm>
            <a:off x="4630738" y="6575425"/>
            <a:ext cx="2328862"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9933">
            <a:solidFill>
              <a:srgbClr val="76C2E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4756" name="object 8"/>
          <p:cNvSpPr>
            <a:spLocks/>
          </p:cNvSpPr>
          <p:nvPr/>
        </p:nvSpPr>
        <p:spPr bwMode="auto">
          <a:xfrm>
            <a:off x="6907213" y="6573838"/>
            <a:ext cx="2236787" cy="0"/>
          </a:xfrm>
          <a:custGeom>
            <a:avLst/>
            <a:gdLst>
              <a:gd name="T0" fmla="*/ 2236088 w 2236089"/>
              <a:gd name="T1" fmla="*/ 0 w 2236089"/>
              <a:gd name="T2" fmla="*/ 0 w 2236089"/>
              <a:gd name="T3" fmla="*/ 2236088 w 2236089"/>
            </a:gdLst>
            <a:ahLst/>
            <a:cxnLst>
              <a:cxn ang="0">
                <a:pos x="T0" y="0"/>
              </a:cxn>
              <a:cxn ang="0">
                <a:pos x="T1" y="0"/>
              </a:cxn>
              <a:cxn ang="0">
                <a:pos x="T2" y="0"/>
              </a:cxn>
              <a:cxn ang="0">
                <a:pos x="T3" y="0"/>
              </a:cxn>
            </a:cxnLst>
            <a:rect l="0" t="0" r="r" b="b"/>
            <a:pathLst>
              <a:path w="2236089">
                <a:moveTo>
                  <a:pt x="2236088" y="0"/>
                </a:moveTo>
                <a:lnTo>
                  <a:pt x="0" y="0"/>
                </a:lnTo>
              </a:path>
              <a:path w="2236089">
                <a:moveTo>
                  <a:pt x="0" y="1"/>
                </a:moveTo>
                <a:lnTo>
                  <a:pt x="2236088" y="0"/>
                </a:lnTo>
              </a:path>
            </a:pathLst>
          </a:custGeom>
          <a:noFill/>
          <a:ln w="46988">
            <a:solidFill>
              <a:srgbClr val="E21C23"/>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4757" name="object 9"/>
          <p:cNvSpPr>
            <a:spLocks/>
          </p:cNvSpPr>
          <p:nvPr/>
        </p:nvSpPr>
        <p:spPr bwMode="auto">
          <a:xfrm>
            <a:off x="2084388" y="6575425"/>
            <a:ext cx="2579687" cy="0"/>
          </a:xfrm>
          <a:custGeom>
            <a:avLst/>
            <a:gdLst>
              <a:gd name="T0" fmla="*/ 0 w 2580639"/>
              <a:gd name="T1" fmla="*/ 2580639 w 2580639"/>
            </a:gdLst>
            <a:ahLst/>
            <a:cxnLst>
              <a:cxn ang="0">
                <a:pos x="T0" y="0"/>
              </a:cxn>
              <a:cxn ang="0">
                <a:pos x="T1" y="0"/>
              </a:cxn>
            </a:cxnLst>
            <a:rect l="0" t="0" r="r" b="b"/>
            <a:pathLst>
              <a:path w="2580639">
                <a:moveTo>
                  <a:pt x="0" y="0"/>
                </a:moveTo>
                <a:lnTo>
                  <a:pt x="2580639" y="0"/>
                </a:lnTo>
              </a:path>
            </a:pathLst>
          </a:custGeom>
          <a:noFill/>
          <a:ln w="49933">
            <a:solidFill>
              <a:srgbClr val="FBAF1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4758" name="object 10"/>
          <p:cNvSpPr>
            <a:spLocks/>
          </p:cNvSpPr>
          <p:nvPr/>
        </p:nvSpPr>
        <p:spPr bwMode="auto">
          <a:xfrm>
            <a:off x="4495800" y="6575425"/>
            <a:ext cx="2328863"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6988">
            <a:solidFill>
              <a:srgbClr val="76C2E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4759" name="object 11"/>
          <p:cNvSpPr>
            <a:spLocks/>
          </p:cNvSpPr>
          <p:nvPr/>
        </p:nvSpPr>
        <p:spPr bwMode="auto">
          <a:xfrm>
            <a:off x="2133600" y="6575425"/>
            <a:ext cx="2362200" cy="0"/>
          </a:xfrm>
          <a:custGeom>
            <a:avLst/>
            <a:gdLst>
              <a:gd name="T0" fmla="*/ 0 w 2362200"/>
              <a:gd name="T1" fmla="*/ 2362200 w 2362200"/>
            </a:gdLst>
            <a:ahLst/>
            <a:cxnLst>
              <a:cxn ang="0">
                <a:pos x="T0" y="0"/>
              </a:cxn>
              <a:cxn ang="0">
                <a:pos x="T1" y="0"/>
              </a:cxn>
            </a:cxnLst>
            <a:rect l="0" t="0" r="r" b="b"/>
            <a:pathLst>
              <a:path w="2362200">
                <a:moveTo>
                  <a:pt x="0" y="0"/>
                </a:moveTo>
                <a:lnTo>
                  <a:pt x="2362200" y="0"/>
                </a:lnTo>
              </a:path>
            </a:pathLst>
          </a:custGeom>
          <a:noFill/>
          <a:ln w="46988">
            <a:solidFill>
              <a:srgbClr val="FBAF1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4760" name="object 12"/>
          <p:cNvSpPr>
            <a:spLocks/>
          </p:cNvSpPr>
          <p:nvPr/>
        </p:nvSpPr>
        <p:spPr bwMode="auto">
          <a:xfrm>
            <a:off x="6815138" y="6575425"/>
            <a:ext cx="2328862" cy="0"/>
          </a:xfrm>
          <a:custGeom>
            <a:avLst/>
            <a:gdLst>
              <a:gd name="T0" fmla="*/ 2328544 w 2328545"/>
              <a:gd name="T1" fmla="*/ 0 w 2328545"/>
              <a:gd name="T2" fmla="*/ 0 w 2328545"/>
              <a:gd name="T3" fmla="*/ 2328544 w 2328545"/>
            </a:gdLst>
            <a:ahLst/>
            <a:cxnLst>
              <a:cxn ang="0">
                <a:pos x="T0" y="0"/>
              </a:cxn>
              <a:cxn ang="0">
                <a:pos x="T1" y="0"/>
              </a:cxn>
              <a:cxn ang="0">
                <a:pos x="T2" y="0"/>
              </a:cxn>
              <a:cxn ang="0">
                <a:pos x="T3" y="0"/>
              </a:cxn>
            </a:cxnLst>
            <a:rect l="0" t="0" r="r" b="b"/>
            <a:pathLst>
              <a:path w="2328545">
                <a:moveTo>
                  <a:pt x="2328544" y="0"/>
                </a:moveTo>
                <a:lnTo>
                  <a:pt x="0" y="0"/>
                </a:lnTo>
              </a:path>
              <a:path w="2328545">
                <a:moveTo>
                  <a:pt x="0" y="1"/>
                </a:moveTo>
                <a:lnTo>
                  <a:pt x="2328544" y="0"/>
                </a:lnTo>
              </a:path>
            </a:pathLst>
          </a:custGeom>
          <a:noFill/>
          <a:ln w="46988">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4761" name="object 13"/>
          <p:cNvSpPr>
            <a:spLocks noChangeArrowheads="1"/>
          </p:cNvSpPr>
          <p:nvPr/>
        </p:nvSpPr>
        <p:spPr bwMode="auto">
          <a:xfrm>
            <a:off x="3473450" y="1550988"/>
            <a:ext cx="5670550" cy="45974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4762" name="object 14"/>
          <p:cNvSpPr>
            <a:spLocks noChangeArrowheads="1"/>
          </p:cNvSpPr>
          <p:nvPr/>
        </p:nvSpPr>
        <p:spPr bwMode="auto">
          <a:xfrm>
            <a:off x="6950075" y="0"/>
            <a:ext cx="2193925" cy="6921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4763" name="object 15"/>
          <p:cNvSpPr>
            <a:spLocks/>
          </p:cNvSpPr>
          <p:nvPr/>
        </p:nvSpPr>
        <p:spPr bwMode="auto">
          <a:xfrm>
            <a:off x="2362200" y="1317625"/>
            <a:ext cx="2328863"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6988">
            <a:solidFill>
              <a:srgbClr val="76C2E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4764" name="object 16"/>
          <p:cNvSpPr>
            <a:spLocks/>
          </p:cNvSpPr>
          <p:nvPr/>
        </p:nvSpPr>
        <p:spPr bwMode="auto">
          <a:xfrm>
            <a:off x="0" y="1317625"/>
            <a:ext cx="2362200" cy="0"/>
          </a:xfrm>
          <a:custGeom>
            <a:avLst/>
            <a:gdLst>
              <a:gd name="T0" fmla="*/ 0 w 2362200"/>
              <a:gd name="T1" fmla="*/ 2362200 w 2362200"/>
            </a:gdLst>
            <a:ahLst/>
            <a:cxnLst>
              <a:cxn ang="0">
                <a:pos x="T0" y="0"/>
              </a:cxn>
              <a:cxn ang="0">
                <a:pos x="T1" y="0"/>
              </a:cxn>
            </a:cxnLst>
            <a:rect l="0" t="0" r="r" b="b"/>
            <a:pathLst>
              <a:path w="2362200">
                <a:moveTo>
                  <a:pt x="0" y="0"/>
                </a:moveTo>
                <a:lnTo>
                  <a:pt x="2362200" y="0"/>
                </a:lnTo>
              </a:path>
            </a:pathLst>
          </a:custGeom>
          <a:noFill/>
          <a:ln w="46988">
            <a:solidFill>
              <a:srgbClr val="FBAF17"/>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74765" name="object 17"/>
          <p:cNvSpPr>
            <a:spLocks/>
          </p:cNvSpPr>
          <p:nvPr/>
        </p:nvSpPr>
        <p:spPr bwMode="auto">
          <a:xfrm>
            <a:off x="4681538" y="1317625"/>
            <a:ext cx="2328862" cy="0"/>
          </a:xfrm>
          <a:custGeom>
            <a:avLst/>
            <a:gdLst>
              <a:gd name="T0" fmla="*/ 0 w 2328545"/>
              <a:gd name="T1" fmla="*/ 2328545 w 2328545"/>
            </a:gdLst>
            <a:ahLst/>
            <a:cxnLst>
              <a:cxn ang="0">
                <a:pos x="T0" y="0"/>
              </a:cxn>
              <a:cxn ang="0">
                <a:pos x="T1" y="0"/>
              </a:cxn>
            </a:cxnLst>
            <a:rect l="0" t="0" r="r" b="b"/>
            <a:pathLst>
              <a:path w="2328545">
                <a:moveTo>
                  <a:pt x="0" y="0"/>
                </a:moveTo>
                <a:lnTo>
                  <a:pt x="2328545" y="0"/>
                </a:lnTo>
              </a:path>
            </a:pathLst>
          </a:custGeom>
          <a:noFill/>
          <a:ln w="46988">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GB"/>
          </a:p>
        </p:txBody>
      </p:sp>
      <p:sp>
        <p:nvSpPr>
          <p:cNvPr id="6" name="object 6"/>
          <p:cNvSpPr txBox="1"/>
          <p:nvPr/>
        </p:nvSpPr>
        <p:spPr>
          <a:xfrm>
            <a:off x="79375" y="60325"/>
            <a:ext cx="3802063" cy="431800"/>
          </a:xfrm>
          <a:prstGeom prst="rect">
            <a:avLst/>
          </a:prstGeom>
        </p:spPr>
        <p:txBody>
          <a:bodyPr lIns="0" tIns="0" rIns="0" bIns="0"/>
          <a:lstStyle/>
          <a:p>
            <a:pPr marL="12700">
              <a:lnSpc>
                <a:spcPts val="3375"/>
              </a:lnSpc>
              <a:spcBef>
                <a:spcPts val="168"/>
              </a:spcBef>
              <a:defRPr/>
            </a:pPr>
            <a:endParaRPr lang="en-US" sz="3200" b="1" spc="-154" dirty="0" smtClean="0">
              <a:latin typeface="Arial"/>
              <a:cs typeface="Arial"/>
            </a:endParaRPr>
          </a:p>
          <a:p>
            <a:pPr marL="12700">
              <a:lnSpc>
                <a:spcPts val="3375"/>
              </a:lnSpc>
              <a:spcBef>
                <a:spcPts val="168"/>
              </a:spcBef>
              <a:defRPr/>
            </a:pPr>
            <a:r>
              <a:rPr sz="3200" b="1" spc="-154" dirty="0" smtClean="0">
                <a:latin typeface="Arial"/>
                <a:cs typeface="Arial"/>
              </a:rPr>
              <a:t>Wh</a:t>
            </a:r>
            <a:r>
              <a:rPr sz="3200" b="1" spc="-159" dirty="0" smtClean="0">
                <a:latin typeface="Arial"/>
                <a:cs typeface="Arial"/>
              </a:rPr>
              <a:t>e</a:t>
            </a:r>
            <a:r>
              <a:rPr sz="3200" b="1" spc="-154" dirty="0" smtClean="0">
                <a:latin typeface="Arial"/>
                <a:cs typeface="Arial"/>
              </a:rPr>
              <a:t>r</a:t>
            </a:r>
            <a:r>
              <a:rPr sz="3200" b="1" dirty="0" smtClean="0">
                <a:latin typeface="Arial"/>
                <a:cs typeface="Arial"/>
              </a:rPr>
              <a:t>e</a:t>
            </a:r>
            <a:r>
              <a:rPr sz="3200" b="1" spc="-279" dirty="0" smtClean="0">
                <a:latin typeface="Arial"/>
                <a:cs typeface="Arial"/>
              </a:rPr>
              <a:t> </a:t>
            </a:r>
            <a:r>
              <a:rPr sz="3200" b="1" spc="-159" dirty="0">
                <a:latin typeface="Arial"/>
                <a:cs typeface="Arial"/>
              </a:rPr>
              <a:t>a</a:t>
            </a:r>
            <a:r>
              <a:rPr sz="3200" b="1" spc="-154" dirty="0">
                <a:latin typeface="Arial"/>
                <a:cs typeface="Arial"/>
              </a:rPr>
              <a:t>r</a:t>
            </a:r>
            <a:r>
              <a:rPr sz="3200" b="1" dirty="0">
                <a:latin typeface="Arial"/>
                <a:cs typeface="Arial"/>
              </a:rPr>
              <a:t>e</a:t>
            </a:r>
            <a:r>
              <a:rPr sz="3200" b="1" spc="-289" dirty="0">
                <a:latin typeface="Arial"/>
                <a:cs typeface="Arial"/>
              </a:rPr>
              <a:t> </a:t>
            </a:r>
            <a:r>
              <a:rPr sz="3200" b="1" spc="-154" dirty="0">
                <a:latin typeface="Arial"/>
                <a:cs typeface="Arial"/>
              </a:rPr>
              <a:t>w</a:t>
            </a:r>
            <a:r>
              <a:rPr sz="3200" b="1" dirty="0">
                <a:latin typeface="Arial"/>
                <a:cs typeface="Arial"/>
              </a:rPr>
              <a:t>e</a:t>
            </a:r>
            <a:r>
              <a:rPr sz="3200" b="1" spc="-314" dirty="0">
                <a:latin typeface="Arial"/>
                <a:cs typeface="Arial"/>
              </a:rPr>
              <a:t> </a:t>
            </a:r>
            <a:r>
              <a:rPr sz="3200" b="1" spc="-154" dirty="0">
                <a:latin typeface="Arial"/>
                <a:cs typeface="Arial"/>
              </a:rPr>
              <a:t>tod</a:t>
            </a:r>
            <a:r>
              <a:rPr sz="3200" b="1" spc="-159" dirty="0">
                <a:latin typeface="Arial"/>
                <a:cs typeface="Arial"/>
              </a:rPr>
              <a:t>ay</a:t>
            </a:r>
            <a:r>
              <a:rPr sz="3200" b="1" dirty="0">
                <a:latin typeface="Arial"/>
                <a:cs typeface="Arial"/>
              </a:rPr>
              <a:t>?</a:t>
            </a:r>
            <a:endParaRPr sz="3200" dirty="0">
              <a:latin typeface="Arial"/>
              <a:cs typeface="Arial"/>
            </a:endParaRPr>
          </a:p>
        </p:txBody>
      </p:sp>
      <p:sp>
        <p:nvSpPr>
          <p:cNvPr id="5" name="object 5"/>
          <p:cNvSpPr txBox="1"/>
          <p:nvPr/>
        </p:nvSpPr>
        <p:spPr>
          <a:xfrm>
            <a:off x="3871913" y="60325"/>
            <a:ext cx="1531937" cy="431800"/>
          </a:xfrm>
          <a:prstGeom prst="rect">
            <a:avLst/>
          </a:prstGeom>
        </p:spPr>
        <p:txBody>
          <a:bodyPr lIns="0" tIns="0" rIns="0" bIns="0"/>
          <a:lstStyle/>
          <a:p>
            <a:pPr marL="12700">
              <a:lnSpc>
                <a:spcPts val="3375"/>
              </a:lnSpc>
              <a:spcBef>
                <a:spcPts val="168"/>
              </a:spcBef>
              <a:defRPr/>
            </a:pPr>
            <a:endParaRPr lang="en-US" sz="3200" b="1" spc="-154" dirty="0" smtClean="0">
              <a:latin typeface="Arial"/>
              <a:cs typeface="Arial"/>
            </a:endParaRPr>
          </a:p>
          <a:p>
            <a:pPr marL="12700">
              <a:lnSpc>
                <a:spcPts val="3375"/>
              </a:lnSpc>
              <a:spcBef>
                <a:spcPts val="168"/>
              </a:spcBef>
              <a:defRPr/>
            </a:pPr>
            <a:r>
              <a:rPr sz="3200" b="1" spc="-154" dirty="0" smtClean="0">
                <a:latin typeface="Arial"/>
                <a:cs typeface="Arial"/>
              </a:rPr>
              <a:t>(</a:t>
            </a:r>
            <a:r>
              <a:rPr sz="3200" b="1" spc="-159" dirty="0">
                <a:latin typeface="Arial"/>
                <a:cs typeface="Arial"/>
              </a:rPr>
              <a:t>c</a:t>
            </a:r>
            <a:r>
              <a:rPr sz="3200" b="1" spc="-154" dirty="0">
                <a:latin typeface="Arial"/>
                <a:cs typeface="Arial"/>
              </a:rPr>
              <a:t>ontd</a:t>
            </a:r>
            <a:r>
              <a:rPr sz="3200" b="1" spc="-159" dirty="0">
                <a:latin typeface="Arial"/>
                <a:cs typeface="Arial"/>
              </a:rPr>
              <a:t>..</a:t>
            </a:r>
            <a:r>
              <a:rPr sz="3200" b="1" dirty="0">
                <a:latin typeface="Arial"/>
                <a:cs typeface="Arial"/>
              </a:rPr>
              <a:t>)</a:t>
            </a:r>
            <a:endParaRPr sz="3200" dirty="0">
              <a:latin typeface="Arial"/>
              <a:cs typeface="Arial"/>
            </a:endParaRPr>
          </a:p>
        </p:txBody>
      </p:sp>
      <p:sp>
        <p:nvSpPr>
          <p:cNvPr id="4" name="object 4"/>
          <p:cNvSpPr txBox="1"/>
          <p:nvPr/>
        </p:nvSpPr>
        <p:spPr>
          <a:xfrm>
            <a:off x="231775" y="1577975"/>
            <a:ext cx="2282825" cy="330200"/>
          </a:xfrm>
          <a:prstGeom prst="rect">
            <a:avLst/>
          </a:prstGeom>
        </p:spPr>
        <p:txBody>
          <a:bodyPr lIns="0" tIns="0" rIns="0" bIns="0"/>
          <a:lstStyle/>
          <a:p>
            <a:pPr marL="12700">
              <a:lnSpc>
                <a:spcPts val="2555"/>
              </a:lnSpc>
              <a:spcBef>
                <a:spcPts val="127"/>
              </a:spcBef>
              <a:defRPr/>
            </a:pPr>
            <a:r>
              <a:rPr sz="2400" b="1" spc="-44" dirty="0">
                <a:solidFill>
                  <a:srgbClr val="FF0000"/>
                </a:solidFill>
                <a:latin typeface="Arial"/>
                <a:cs typeface="Arial"/>
              </a:rPr>
              <a:t>W</a:t>
            </a:r>
            <a:r>
              <a:rPr sz="2400" b="1" dirty="0">
                <a:solidFill>
                  <a:srgbClr val="FF0000"/>
                </a:solidFill>
                <a:latin typeface="Arial"/>
                <a:cs typeface="Arial"/>
              </a:rPr>
              <a:t>eb</a:t>
            </a:r>
            <a:r>
              <a:rPr sz="2400" b="1" spc="-9" dirty="0">
                <a:solidFill>
                  <a:srgbClr val="FF0000"/>
                </a:solidFill>
                <a:latin typeface="Arial"/>
                <a:cs typeface="Arial"/>
              </a:rPr>
              <a:t> </a:t>
            </a:r>
            <a:r>
              <a:rPr sz="2400" b="1" dirty="0">
                <a:solidFill>
                  <a:srgbClr val="FF0000"/>
                </a:solidFill>
                <a:latin typeface="Arial"/>
                <a:cs typeface="Arial"/>
              </a:rPr>
              <a:t>3.0 </a:t>
            </a:r>
            <a:r>
              <a:rPr sz="2400" b="1" spc="4" dirty="0">
                <a:solidFill>
                  <a:srgbClr val="FF0000"/>
                </a:solidFill>
                <a:latin typeface="Arial"/>
                <a:cs typeface="Arial"/>
              </a:rPr>
              <a:t>(</a:t>
            </a:r>
            <a:r>
              <a:rPr sz="2400" b="1" dirty="0">
                <a:solidFill>
                  <a:srgbClr val="FF0000"/>
                </a:solidFill>
                <a:latin typeface="Arial"/>
                <a:cs typeface="Arial"/>
              </a:rPr>
              <a:t>20</a:t>
            </a:r>
            <a:r>
              <a:rPr sz="2400" b="1" spc="-9" dirty="0">
                <a:solidFill>
                  <a:srgbClr val="FF0000"/>
                </a:solidFill>
                <a:latin typeface="Arial"/>
                <a:cs typeface="Arial"/>
              </a:rPr>
              <a:t>1</a:t>
            </a:r>
            <a:r>
              <a:rPr sz="2400" b="1" dirty="0">
                <a:solidFill>
                  <a:srgbClr val="FF0000"/>
                </a:solidFill>
                <a:latin typeface="Arial"/>
                <a:cs typeface="Arial"/>
              </a:rPr>
              <a:t>0):</a:t>
            </a:r>
            <a:endParaRPr sz="2400">
              <a:latin typeface="Arial"/>
              <a:cs typeface="Arial"/>
            </a:endParaRPr>
          </a:p>
        </p:txBody>
      </p:sp>
      <p:sp>
        <p:nvSpPr>
          <p:cNvPr id="74769" name="object 3"/>
          <p:cNvSpPr txBox="1">
            <a:spLocks noChangeArrowheads="1"/>
          </p:cNvSpPr>
          <p:nvPr/>
        </p:nvSpPr>
        <p:spPr bwMode="auto">
          <a:xfrm>
            <a:off x="231775" y="1995488"/>
            <a:ext cx="179388"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150"/>
              </a:lnSpc>
              <a:spcBef>
                <a:spcPts val="113"/>
              </a:spcBef>
            </a:pPr>
            <a:r>
              <a:rPr lang="en-US" altLang="en-US" sz="2000">
                <a:solidFill>
                  <a:srgbClr val="0F1141"/>
                </a:solidFill>
                <a:latin typeface="Wingdings" panose="05000000000000000000" pitchFamily="2" charset="2"/>
              </a:rPr>
              <a:t></a:t>
            </a:r>
            <a:endParaRPr lang="en-US" altLang="en-US" sz="2000">
              <a:latin typeface="Wingdings" panose="05000000000000000000" pitchFamily="2" charset="2"/>
            </a:endParaRPr>
          </a:p>
          <a:p>
            <a:pPr eaLnBrk="1" hangingPunct="1">
              <a:lnSpc>
                <a:spcPct val="92000"/>
              </a:lnSpc>
              <a:spcBef>
                <a:spcPts val="550"/>
              </a:spcBef>
            </a:pPr>
            <a:r>
              <a:rPr lang="en-US" altLang="en-US" sz="2000">
                <a:solidFill>
                  <a:srgbClr val="0F1141"/>
                </a:solidFill>
                <a:latin typeface="Wingdings" panose="05000000000000000000" pitchFamily="2" charset="2"/>
              </a:rPr>
              <a:t></a:t>
            </a:r>
            <a:endParaRPr lang="en-US" altLang="en-US" sz="2000">
              <a:latin typeface="Wingdings" panose="05000000000000000000" pitchFamily="2" charset="2"/>
            </a:endParaRPr>
          </a:p>
        </p:txBody>
      </p:sp>
      <p:sp>
        <p:nvSpPr>
          <p:cNvPr id="2" name="object 2"/>
          <p:cNvSpPr txBox="1"/>
          <p:nvPr/>
        </p:nvSpPr>
        <p:spPr>
          <a:xfrm>
            <a:off x="574675" y="1995488"/>
            <a:ext cx="2909888" cy="1255712"/>
          </a:xfrm>
          <a:prstGeom prst="rect">
            <a:avLst/>
          </a:prstGeom>
        </p:spPr>
        <p:txBody>
          <a:bodyPr lIns="0" tIns="0" rIns="0" bIns="0"/>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2150"/>
              </a:lnSpc>
              <a:spcBef>
                <a:spcPts val="113"/>
              </a:spcBef>
            </a:pPr>
            <a:r>
              <a:rPr lang="en-US" altLang="en-US" sz="2000"/>
              <a:t>The next generation Web</a:t>
            </a:r>
          </a:p>
          <a:p>
            <a:pPr eaLnBrk="1" hangingPunct="1">
              <a:spcBef>
                <a:spcPts val="475"/>
              </a:spcBef>
            </a:pPr>
            <a:r>
              <a:rPr lang="en-US" altLang="en-US" sz="2000"/>
              <a:t>Has been humorously called ”Cyberspace looks at You”</a:t>
            </a:r>
          </a:p>
        </p:txBody>
      </p:sp>
    </p:spTree>
    <p:extLst>
      <p:ext uri="{BB962C8B-B14F-4D97-AF65-F5344CB8AC3E}">
        <p14:creationId xmlns:p14="http://schemas.microsoft.com/office/powerpoint/2010/main" val="62951725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Storage</a:t>
            </a:r>
            <a:endParaRPr lang="en-US" dirty="0"/>
          </a:p>
        </p:txBody>
      </p:sp>
      <p:sp>
        <p:nvSpPr>
          <p:cNvPr id="3" name="Content Placeholder 2"/>
          <p:cNvSpPr>
            <a:spLocks noGrp="1"/>
          </p:cNvSpPr>
          <p:nvPr>
            <p:ph sz="quarter" idx="13"/>
          </p:nvPr>
        </p:nvSpPr>
        <p:spPr/>
        <p:txBody>
          <a:bodyPr/>
          <a:lstStyle/>
          <a:p>
            <a:r>
              <a:rPr lang="en-US" dirty="0" smtClean="0"/>
              <a:t>When the disk has been formatted, go to the new volume (probably E:\)</a:t>
            </a:r>
          </a:p>
          <a:p>
            <a:r>
              <a:rPr lang="en-US" dirty="0" smtClean="0"/>
              <a:t>Create a new text file</a:t>
            </a:r>
          </a:p>
          <a:p>
            <a:r>
              <a:rPr lang="en-US" dirty="0" smtClean="0"/>
              <a:t>Call it ‘helloworld.txt’</a:t>
            </a:r>
          </a:p>
          <a:p>
            <a:endParaRPr lang="en-US" dirty="0" smtClean="0"/>
          </a:p>
          <a:p>
            <a:pPr>
              <a:buNone/>
            </a:pPr>
            <a:endParaRPr lang="en-US" dirty="0"/>
          </a:p>
        </p:txBody>
      </p:sp>
      <p:pic>
        <p:nvPicPr>
          <p:cNvPr id="25602" name="Picture 2"/>
          <p:cNvPicPr>
            <a:picLocks noChangeAspect="1" noChangeArrowheads="1"/>
          </p:cNvPicPr>
          <p:nvPr/>
        </p:nvPicPr>
        <p:blipFill>
          <a:blip r:embed="rId3"/>
          <a:srcRect/>
          <a:stretch>
            <a:fillRect/>
          </a:stretch>
        </p:blipFill>
        <p:spPr bwMode="auto">
          <a:xfrm>
            <a:off x="4953000" y="2819400"/>
            <a:ext cx="3562350" cy="25197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Storage</a:t>
            </a:r>
            <a:endParaRPr lang="en-US" dirty="0"/>
          </a:p>
        </p:txBody>
      </p:sp>
      <p:sp>
        <p:nvSpPr>
          <p:cNvPr id="3" name="Content Placeholder 2"/>
          <p:cNvSpPr>
            <a:spLocks noGrp="1"/>
          </p:cNvSpPr>
          <p:nvPr>
            <p:ph sz="quarter" idx="13"/>
          </p:nvPr>
        </p:nvSpPr>
        <p:spPr/>
        <p:txBody>
          <a:bodyPr/>
          <a:lstStyle/>
          <a:p>
            <a:r>
              <a:rPr lang="en-US" dirty="0" smtClean="0"/>
              <a:t>Go back to console and choose </a:t>
            </a:r>
            <a:r>
              <a:rPr lang="en-US" b="1" dirty="0" smtClean="0"/>
              <a:t>Detach volume</a:t>
            </a:r>
          </a:p>
          <a:p>
            <a:r>
              <a:rPr lang="en-US" dirty="0" smtClean="0"/>
              <a:t>Manually refresh the status until it has been detached </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Storage</a:t>
            </a:r>
            <a:endParaRPr lang="en-US" dirty="0"/>
          </a:p>
        </p:txBody>
      </p:sp>
      <p:sp>
        <p:nvSpPr>
          <p:cNvPr id="3" name="Content Placeholder 2"/>
          <p:cNvSpPr>
            <a:spLocks noGrp="1"/>
          </p:cNvSpPr>
          <p:nvPr>
            <p:ph sz="quarter" idx="13"/>
          </p:nvPr>
        </p:nvSpPr>
        <p:spPr/>
        <p:txBody>
          <a:bodyPr/>
          <a:lstStyle/>
          <a:p>
            <a:r>
              <a:rPr lang="en-US" dirty="0" smtClean="0"/>
              <a:t>Repeat this same process with your other Windows instance</a:t>
            </a:r>
          </a:p>
          <a:p>
            <a:r>
              <a:rPr lang="en-US" dirty="0" smtClean="0"/>
              <a:t>Attach the EBS volume and check disk manager</a:t>
            </a:r>
          </a:p>
          <a:p>
            <a:r>
              <a:rPr lang="en-US" dirty="0" smtClean="0"/>
              <a:t>Your helloworld.txt file should be available</a:t>
            </a:r>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custDataLst>
              <p:tags r:id="rId2"/>
            </p:custDataLst>
          </p:nvPr>
        </p:nvSpPr>
        <p:spPr/>
        <p:txBody>
          <a:bodyPr/>
          <a:lstStyle/>
          <a:p>
            <a:r>
              <a:rPr lang="en-US" dirty="0" smtClean="0"/>
              <a:t>EC2 Best Practices</a:t>
            </a:r>
            <a:endParaRPr lang="en-US" dirty="0"/>
          </a:p>
        </p:txBody>
      </p:sp>
      <p:sp>
        <p:nvSpPr>
          <p:cNvPr id="3" name="Rectangle 3"/>
          <p:cNvSpPr>
            <a:spLocks noGrp="1"/>
          </p:cNvSpPr>
          <p:nvPr>
            <p:ph type="body" idx="1"/>
            <p:custDataLst>
              <p:tags r:id="rId3"/>
            </p:custDataLst>
          </p:nvPr>
        </p:nvSpPr>
        <p:spPr/>
        <p:txBody>
          <a:bodyPr>
            <a:normAutofit fontScale="92500" lnSpcReduction="20000"/>
          </a:bodyPr>
          <a:lstStyle/>
          <a:p>
            <a:r>
              <a:rPr lang="en-US" dirty="0" smtClean="0"/>
              <a:t>Estimate usage with calculator</a:t>
            </a:r>
          </a:p>
          <a:p>
            <a:pPr lvl="1"/>
            <a:r>
              <a:rPr lang="en-US" dirty="0" smtClean="0">
                <a:hlinkClick r:id="rId7"/>
              </a:rPr>
              <a:t>http://calculator.s3.amazonaws.com/calc5.html</a:t>
            </a:r>
            <a:endParaRPr lang="en-US" dirty="0" smtClean="0"/>
          </a:p>
          <a:p>
            <a:r>
              <a:rPr lang="en-US" dirty="0" smtClean="0"/>
              <a:t>Check out Amazon Public Datasets </a:t>
            </a:r>
          </a:p>
          <a:p>
            <a:pPr lvl="1"/>
            <a:r>
              <a:rPr lang="en-US" dirty="0" smtClean="0">
                <a:hlinkClick r:id="rId8"/>
              </a:rPr>
              <a:t>http://aws.amazon.com/publicdatasets/</a:t>
            </a:r>
            <a:endParaRPr lang="en-US" dirty="0" smtClean="0"/>
          </a:p>
          <a:p>
            <a:r>
              <a:rPr lang="en-US" dirty="0" smtClean="0"/>
              <a:t>Remember automation – everything we did can be done programmatically</a:t>
            </a:r>
          </a:p>
          <a:p>
            <a:r>
              <a:rPr lang="en-US" dirty="0" smtClean="0"/>
              <a:t>Start many instances at once</a:t>
            </a:r>
          </a:p>
          <a:p>
            <a:r>
              <a:rPr lang="en-US" dirty="0" smtClean="0"/>
              <a:t>Take advantage of inter-AWS pricing</a:t>
            </a:r>
          </a:p>
          <a:p>
            <a:pPr lvl="1"/>
            <a:r>
              <a:rPr lang="en-US" dirty="0" smtClean="0"/>
              <a:t>Transfers between EC2* and S3/SDB/SQS are free</a:t>
            </a:r>
          </a:p>
          <a:p>
            <a:r>
              <a:rPr lang="en-US" dirty="0" smtClean="0"/>
              <a:t>Use the status web site</a:t>
            </a:r>
          </a:p>
          <a:p>
            <a:pPr lvl="1"/>
            <a:r>
              <a:rPr lang="en-US" dirty="0" smtClean="0">
                <a:hlinkClick r:id="rId9"/>
              </a:rPr>
              <a:t>http://status.aws.amazon.com</a:t>
            </a:r>
            <a:endParaRPr lang="en-US" dirty="0" smtClean="0"/>
          </a:p>
          <a:p>
            <a:pPr lvl="1">
              <a:buNone/>
            </a:pPr>
            <a:endParaRPr lang="en-US" dirty="0" smtClean="0"/>
          </a:p>
          <a:p>
            <a:endParaRPr lang="en-US" dirty="0"/>
          </a:p>
        </p:txBody>
      </p:sp>
      <p:pic>
        <p:nvPicPr>
          <p:cNvPr id="4" name="Picture 3" descr="check_list.jpg"/>
          <p:cNvPicPr>
            <a:picLocks noChangeAspect="1"/>
          </p:cNvPicPr>
          <p:nvPr>
            <p:custDataLst>
              <p:tags r:id="rId4"/>
            </p:custDataLst>
          </p:nvPr>
        </p:nvPicPr>
        <p:blipFill>
          <a:blip r:embed="rId10" cstate="print"/>
          <a:stretch>
            <a:fillRect/>
          </a:stretch>
        </p:blipFill>
        <p:spPr>
          <a:xfrm>
            <a:off x="5029200" y="5410200"/>
            <a:ext cx="952399" cy="634372"/>
          </a:xfrm>
          <a:prstGeom prst="rect">
            <a:avLst/>
          </a:prstGeom>
        </p:spPr>
      </p:pic>
    </p:spTree>
    <p:custDataLst>
      <p:tags r:id="rId1"/>
    </p:custData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AWS EC2 Life Cycle Management</a:t>
            </a:r>
            <a:endParaRPr lang="en-US" dirty="0"/>
          </a:p>
        </p:txBody>
      </p:sp>
      <p:sp>
        <p:nvSpPr>
          <p:cNvPr id="3" name="Text Placeholder 2"/>
          <p:cNvSpPr>
            <a:spLocks noGrp="1"/>
          </p:cNvSpPr>
          <p:nvPr>
            <p:ph type="body" idx="1"/>
            <p:custDataLst>
              <p:tags r:id="rId3"/>
            </p:custDataLst>
          </p:nvPr>
        </p:nvSpPr>
        <p:spPr/>
        <p:txBody>
          <a:bodyPr/>
          <a:lstStyle/>
          <a:p>
            <a:pPr marL="514350" indent="-514350">
              <a:buFont typeface="+mj-lt"/>
              <a:buAutoNum type="arabicPeriod"/>
            </a:pPr>
            <a:r>
              <a:rPr lang="en-US" i="1" dirty="0" smtClean="0"/>
              <a:t>Find an AMI</a:t>
            </a:r>
          </a:p>
          <a:p>
            <a:pPr marL="514350" indent="-514350">
              <a:buFont typeface="+mj-lt"/>
              <a:buAutoNum type="arabicPeriod"/>
            </a:pPr>
            <a:r>
              <a:rPr lang="en-US" i="1" dirty="0" smtClean="0"/>
              <a:t>Launches an instance based on that AMI</a:t>
            </a:r>
          </a:p>
          <a:p>
            <a:pPr marL="514350" indent="-514350">
              <a:buFont typeface="+mj-lt"/>
              <a:buAutoNum type="arabicPeriod"/>
            </a:pPr>
            <a:r>
              <a:rPr lang="en-US" i="1" dirty="0" smtClean="0"/>
              <a:t>Modify the instance (i.e. install software)</a:t>
            </a:r>
          </a:p>
          <a:p>
            <a:pPr marL="514350" indent="-514350">
              <a:buFont typeface="+mj-lt"/>
              <a:buAutoNum type="arabicPeriod"/>
            </a:pPr>
            <a:r>
              <a:rPr lang="en-US" i="1" dirty="0" smtClean="0"/>
              <a:t>Use instance (i.e. compute data)</a:t>
            </a:r>
          </a:p>
          <a:p>
            <a:pPr marL="514350" indent="-514350">
              <a:buFont typeface="+mj-lt"/>
              <a:buAutoNum type="arabicPeriod"/>
            </a:pPr>
            <a:r>
              <a:rPr lang="en-US" b="1" dirty="0" smtClean="0"/>
              <a:t>Save and publish a new AMI</a:t>
            </a:r>
          </a:p>
          <a:p>
            <a:pPr marL="514350" indent="-514350">
              <a:buFont typeface="+mj-lt"/>
              <a:buAutoNum type="arabicPeriod"/>
            </a:pPr>
            <a:r>
              <a:rPr lang="en-US" dirty="0" smtClean="0"/>
              <a:t>Launch an instance based on new AMI</a:t>
            </a:r>
          </a:p>
          <a:p>
            <a:pPr marL="514350" indent="-514350">
              <a:buFont typeface="+mj-lt"/>
              <a:buAutoNum type="arabicPeriod"/>
            </a:pPr>
            <a:r>
              <a:rPr lang="en-US" dirty="0" smtClean="0"/>
              <a:t>Cycle repeats…</a:t>
            </a:r>
          </a:p>
          <a:p>
            <a:endParaRPr lang="en-US" dirty="0"/>
          </a:p>
        </p:txBody>
      </p:sp>
    </p:spTree>
    <p:custDataLst>
      <p:tags r:id="rId1"/>
    </p:custData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Save and Publish AMI</a:t>
            </a:r>
            <a:endParaRPr lang="en-US" dirty="0"/>
          </a:p>
        </p:txBody>
      </p:sp>
      <p:sp>
        <p:nvSpPr>
          <p:cNvPr id="3" name="Content Placeholder 2"/>
          <p:cNvSpPr>
            <a:spLocks noGrp="1"/>
          </p:cNvSpPr>
          <p:nvPr>
            <p:ph sz="quarter" idx="13"/>
            <p:custDataLst>
              <p:tags r:id="rId3"/>
            </p:custDataLst>
          </p:nvPr>
        </p:nvSpPr>
        <p:spPr/>
        <p:txBody>
          <a:bodyPr>
            <a:normAutofit lnSpcReduction="10000"/>
          </a:bodyPr>
          <a:lstStyle/>
          <a:p>
            <a:r>
              <a:rPr lang="en-US" b="1" dirty="0" smtClean="0"/>
              <a:t>Creating an AMI is never the wrong choice </a:t>
            </a:r>
          </a:p>
          <a:p>
            <a:pPr lvl="1"/>
            <a:r>
              <a:rPr lang="en-US" dirty="0" smtClean="0"/>
              <a:t>You will not lose data this way</a:t>
            </a:r>
          </a:p>
          <a:p>
            <a:pPr lvl="1"/>
            <a:r>
              <a:rPr lang="en-US" dirty="0" smtClean="0"/>
              <a:t>Can always clean up later</a:t>
            </a:r>
          </a:p>
          <a:p>
            <a:pPr lvl="1"/>
            <a:r>
              <a:rPr lang="en-US" dirty="0" smtClean="0"/>
              <a:t>1% work, 99% waiting</a:t>
            </a:r>
          </a:p>
          <a:p>
            <a:r>
              <a:rPr lang="en-US" b="1" dirty="0" smtClean="0"/>
              <a:t>10GB is a hard limit</a:t>
            </a:r>
          </a:p>
          <a:p>
            <a:r>
              <a:rPr lang="en-US" dirty="0" smtClean="0"/>
              <a:t>Method to create AMI is different for Linux and Windows</a:t>
            </a:r>
          </a:p>
          <a:p>
            <a:r>
              <a:rPr lang="en-US" dirty="0" smtClean="0"/>
              <a:t>The S3 bucket location (EU or US) determines the region where the AMI will be launched</a:t>
            </a:r>
          </a:p>
          <a:p>
            <a:pPr lvl="1"/>
            <a:r>
              <a:rPr lang="en-US" dirty="0" smtClean="0"/>
              <a:t>Can always be copied from 1 region to another</a:t>
            </a:r>
          </a:p>
        </p:txBody>
      </p:sp>
      <p:pic>
        <p:nvPicPr>
          <p:cNvPr id="4" name="Picture 3" descr="check_list.jpg"/>
          <p:cNvPicPr>
            <a:picLocks noChangeAspect="1"/>
          </p:cNvPicPr>
          <p:nvPr>
            <p:custDataLst>
              <p:tags r:id="rId4"/>
            </p:custDataLst>
          </p:nvPr>
        </p:nvPicPr>
        <p:blipFill>
          <a:blip r:embed="rId7" cstate="print"/>
          <a:stretch>
            <a:fillRect/>
          </a:stretch>
        </p:blipFill>
        <p:spPr>
          <a:xfrm>
            <a:off x="7315200" y="1676400"/>
            <a:ext cx="990398" cy="659682"/>
          </a:xfrm>
          <a:prstGeom prst="rect">
            <a:avLst/>
          </a:prstGeom>
        </p:spPr>
      </p:pic>
    </p:spTree>
    <p:custDataLst>
      <p:tags r:id="rId1"/>
    </p:custData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Save AMI - Windows</a:t>
            </a:r>
            <a:endParaRPr lang="en-US" dirty="0"/>
          </a:p>
        </p:txBody>
      </p:sp>
      <p:sp>
        <p:nvSpPr>
          <p:cNvPr id="3" name="Content Placeholder 2"/>
          <p:cNvSpPr>
            <a:spLocks noGrp="1"/>
          </p:cNvSpPr>
          <p:nvPr>
            <p:ph sz="quarter" idx="13"/>
            <p:custDataLst>
              <p:tags r:id="rId3"/>
            </p:custDataLst>
          </p:nvPr>
        </p:nvSpPr>
        <p:spPr/>
        <p:txBody>
          <a:bodyPr>
            <a:normAutofit lnSpcReduction="10000"/>
          </a:bodyPr>
          <a:lstStyle/>
          <a:p>
            <a:r>
              <a:rPr lang="en-US" dirty="0" smtClean="0"/>
              <a:t>Creating a Windows AMI is easier – everything is done outside of the instance</a:t>
            </a:r>
          </a:p>
          <a:p>
            <a:r>
              <a:rPr lang="en-US" dirty="0" smtClean="0"/>
              <a:t>Most consoles have a ‘bundle’ feature</a:t>
            </a:r>
          </a:p>
          <a:p>
            <a:r>
              <a:rPr lang="en-US" dirty="0" smtClean="0"/>
              <a:t>AMI registration is the same</a:t>
            </a:r>
          </a:p>
          <a:p>
            <a:r>
              <a:rPr lang="en-US" dirty="0" smtClean="0"/>
              <a:t>10GB limit is the same</a:t>
            </a:r>
          </a:p>
          <a:p>
            <a:endParaRPr lang="en-US" dirty="0" smtClean="0"/>
          </a:p>
          <a:p>
            <a:r>
              <a:rPr lang="en-US" dirty="0" smtClean="0"/>
              <a:t>Use ec2services</a:t>
            </a:r>
          </a:p>
          <a:p>
            <a:pPr lvl="1"/>
            <a:r>
              <a:rPr lang="en-US" dirty="0" smtClean="0"/>
              <a:t>Generate password</a:t>
            </a:r>
          </a:p>
          <a:p>
            <a:pPr lvl="1"/>
            <a:r>
              <a:rPr lang="en-US" dirty="0" smtClean="0"/>
              <a:t>Mount drives</a:t>
            </a:r>
            <a:endParaRPr lang="en-US" dirty="0"/>
          </a:p>
        </p:txBody>
      </p:sp>
    </p:spTree>
    <p:custDataLst>
      <p:tags r:id="rId1"/>
    </p:custData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Save AMI – Linux/UNIX</a:t>
            </a:r>
            <a:endParaRPr lang="en-US" dirty="0"/>
          </a:p>
        </p:txBody>
      </p:sp>
      <p:sp>
        <p:nvSpPr>
          <p:cNvPr id="3" name="Content Placeholder 2"/>
          <p:cNvSpPr>
            <a:spLocks noGrp="1"/>
          </p:cNvSpPr>
          <p:nvPr>
            <p:ph sz="quarter" idx="13"/>
            <p:custDataLst>
              <p:tags r:id="rId3"/>
            </p:custDataLst>
          </p:nvPr>
        </p:nvSpPr>
        <p:spPr/>
        <p:txBody>
          <a:bodyPr/>
          <a:lstStyle/>
          <a:p>
            <a:pPr marL="514350" indent="-514350">
              <a:buAutoNum type="arabicPeriod"/>
            </a:pPr>
            <a:r>
              <a:rPr lang="en-US" dirty="0" smtClean="0"/>
              <a:t>Create an AMI from an existing AMI</a:t>
            </a:r>
          </a:p>
          <a:p>
            <a:pPr marL="834390" lvl="1" indent="-514350"/>
            <a:r>
              <a:rPr lang="en-US" dirty="0" smtClean="0"/>
              <a:t>Create your AMI from an AMI that you were using</a:t>
            </a:r>
          </a:p>
          <a:p>
            <a:pPr marL="834390" lvl="1" indent="-514350"/>
            <a:r>
              <a:rPr lang="en-US" dirty="0" smtClean="0"/>
              <a:t>Arguably the more typical scenario</a:t>
            </a:r>
          </a:p>
          <a:p>
            <a:pPr marL="514350" indent="-514350">
              <a:buAutoNum type="arabicPeriod"/>
            </a:pPr>
            <a:r>
              <a:rPr lang="en-US" dirty="0" smtClean="0"/>
              <a:t>Create an AMI from a loopback file</a:t>
            </a:r>
          </a:p>
          <a:p>
            <a:pPr marL="834390" lvl="1" indent="-514350"/>
            <a:r>
              <a:rPr lang="en-US" dirty="0" smtClean="0"/>
              <a:t>Create an AMI from an OS installation</a:t>
            </a:r>
            <a:endParaRPr lang="en-US" dirty="0" smtClean="0">
              <a:hlinkClick r:id="rId6"/>
            </a:endParaRPr>
          </a:p>
          <a:p>
            <a:pPr marL="834390" lvl="1" indent="-514350"/>
            <a:r>
              <a:rPr lang="en-US" dirty="0" smtClean="0">
                <a:hlinkClick r:id="rId6"/>
              </a:rPr>
              <a:t>http://docs.amazonwebservices.com/AWSEC2/2008-12-01/DeveloperGuide/ami-via-loopback.html</a:t>
            </a:r>
            <a:endParaRPr lang="en-US" dirty="0" smtClean="0"/>
          </a:p>
          <a:p>
            <a:pPr marL="834390" lvl="1" indent="-514350">
              <a:buAutoNum type="arabicPeriod"/>
            </a:pPr>
            <a:endParaRPr lang="en-US" dirty="0" smtClean="0"/>
          </a:p>
          <a:p>
            <a:endParaRPr lang="en-US" dirty="0"/>
          </a:p>
        </p:txBody>
      </p:sp>
    </p:spTree>
    <p:custDataLst>
      <p:tags r:id="rId1"/>
    </p:custData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Save AMI – Linux/UNIX</a:t>
            </a:r>
            <a:endParaRPr lang="en-US" dirty="0"/>
          </a:p>
        </p:txBody>
      </p:sp>
      <p:sp>
        <p:nvSpPr>
          <p:cNvPr id="3" name="Content Placeholder 2"/>
          <p:cNvSpPr>
            <a:spLocks noGrp="1"/>
          </p:cNvSpPr>
          <p:nvPr>
            <p:ph sz="quarter" idx="13"/>
            <p:custDataLst>
              <p:tags r:id="rId3"/>
            </p:custDataLst>
          </p:nvPr>
        </p:nvSpPr>
        <p:spPr/>
        <p:txBody>
          <a:bodyPr>
            <a:normAutofit lnSpcReduction="10000"/>
          </a:bodyPr>
          <a:lstStyle/>
          <a:p>
            <a:r>
              <a:rPr lang="en-US" dirty="0" smtClean="0"/>
              <a:t>Upload your AWS private key and certificate</a:t>
            </a:r>
          </a:p>
          <a:p>
            <a:r>
              <a:rPr lang="en-US" dirty="0" smtClean="0"/>
              <a:t>Run ‘bundle-</a:t>
            </a:r>
            <a:r>
              <a:rPr lang="en-US" dirty="0" err="1" smtClean="0"/>
              <a:t>vol</a:t>
            </a:r>
            <a:r>
              <a:rPr lang="en-US" dirty="0" smtClean="0"/>
              <a:t>’ </a:t>
            </a:r>
            <a:r>
              <a:rPr lang="en-US" i="1" dirty="0" smtClean="0"/>
              <a:t>on the instance</a:t>
            </a:r>
          </a:p>
          <a:p>
            <a:pPr lvl="1"/>
            <a:r>
              <a:rPr lang="en-US" dirty="0" smtClean="0"/>
              <a:t>Most AMIs will have these tools installed, if not, get them from </a:t>
            </a:r>
          </a:p>
          <a:p>
            <a:pPr lvl="2"/>
            <a:r>
              <a:rPr lang="en-US" dirty="0" smtClean="0">
                <a:hlinkClick r:id="rId6"/>
              </a:rPr>
              <a:t>https://s3.amazonaws.com/ec2-downloads/ec2-ami-tools.noarch.rpm</a:t>
            </a:r>
            <a:endParaRPr lang="en-US" dirty="0" smtClean="0"/>
          </a:p>
          <a:p>
            <a:pPr lvl="2"/>
            <a:r>
              <a:rPr lang="en-US" dirty="0" smtClean="0">
                <a:hlinkClick r:id="rId7"/>
              </a:rPr>
              <a:t>https://s3.amazonaws.com/ec2-downloads/ec2-ami-tools.zip</a:t>
            </a:r>
            <a:endParaRPr lang="en-US" dirty="0" smtClean="0"/>
          </a:p>
          <a:p>
            <a:r>
              <a:rPr lang="en-US" dirty="0" smtClean="0"/>
              <a:t>This operation will take some time</a:t>
            </a:r>
          </a:p>
          <a:p>
            <a:r>
              <a:rPr lang="en-US" dirty="0" smtClean="0"/>
              <a:t>By default, files will be stored on /</a:t>
            </a:r>
            <a:r>
              <a:rPr lang="en-US" dirty="0" err="1" smtClean="0"/>
              <a:t>var</a:t>
            </a:r>
            <a:r>
              <a:rPr lang="en-US" dirty="0" smtClean="0"/>
              <a:t>/run</a:t>
            </a:r>
          </a:p>
        </p:txBody>
      </p:sp>
    </p:spTree>
    <p:custDataLst>
      <p:tags r:id="rId1"/>
    </p:custData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Save AMI – Linux/UNIX</a:t>
            </a:r>
            <a:endParaRPr lang="en-US" dirty="0"/>
          </a:p>
        </p:txBody>
      </p:sp>
      <p:sp>
        <p:nvSpPr>
          <p:cNvPr id="3" name="Content Placeholder 2"/>
          <p:cNvSpPr>
            <a:spLocks noGrp="1"/>
          </p:cNvSpPr>
          <p:nvPr>
            <p:ph sz="quarter" idx="13"/>
            <p:custDataLst>
              <p:tags r:id="rId3"/>
            </p:custDataLst>
          </p:nvPr>
        </p:nvSpPr>
        <p:spPr/>
        <p:txBody>
          <a:bodyPr>
            <a:normAutofit lnSpcReduction="10000"/>
          </a:bodyPr>
          <a:lstStyle/>
          <a:p>
            <a:r>
              <a:rPr lang="en-US" dirty="0" smtClean="0"/>
              <a:t>Create an S3 bucket (remember US or EU depending on what region you want)</a:t>
            </a:r>
          </a:p>
          <a:p>
            <a:r>
              <a:rPr lang="en-US" dirty="0" smtClean="0"/>
              <a:t>Upload the bundle to your bucket by running </a:t>
            </a:r>
            <a:r>
              <a:rPr lang="en-US" b="1" dirty="0" smtClean="0"/>
              <a:t>ec2-upload-bundle </a:t>
            </a:r>
            <a:r>
              <a:rPr lang="en-US" dirty="0" smtClean="0"/>
              <a:t>and specifying the manifest file (created by previous operation and stored in /</a:t>
            </a:r>
            <a:r>
              <a:rPr lang="en-US" dirty="0" err="1" smtClean="0"/>
              <a:t>var</a:t>
            </a:r>
            <a:r>
              <a:rPr lang="en-US" dirty="0" smtClean="0"/>
              <a:t>/run), bucket, secret and key</a:t>
            </a:r>
          </a:p>
          <a:p>
            <a:r>
              <a:rPr lang="en-US" dirty="0" smtClean="0"/>
              <a:t>This operation will take a while as well</a:t>
            </a:r>
          </a:p>
          <a:p>
            <a:r>
              <a:rPr lang="en-US" dirty="0" smtClean="0"/>
              <a:t>Last step is to run ec2-register to get your AMI ID</a:t>
            </a:r>
          </a:p>
          <a:p>
            <a:pPr lvl="1"/>
            <a:r>
              <a:rPr lang="en-US" dirty="0" smtClean="0"/>
              <a:t>ec2-register has to be run after a AMI has been copied between regions</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2507048" y="1329804"/>
            <a:ext cx="6426795" cy="700188"/>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eaLnBrk="1" hangingPunct="1">
              <a:lnSpc>
                <a:spcPct val="100000"/>
              </a:lnSpc>
            </a:pPr>
            <a:r>
              <a:rPr lang="en-US" u="none">
                <a:solidFill>
                  <a:srgbClr val="009DD5"/>
                </a:solidFill>
                <a:ea typeface="ＭＳ Ｐゴシック" pitchFamily="34" charset="-128"/>
              </a:rPr>
              <a:t>No Hardware cost. </a:t>
            </a:r>
          </a:p>
          <a:p>
            <a:pPr algn="l"/>
            <a:r>
              <a:rPr lang="en-US" sz="1200" u="none">
                <a:solidFill>
                  <a:srgbClr val="3B3B3B"/>
                </a:solidFill>
                <a:ea typeface="ＭＳ Ｐゴシック" pitchFamily="34" charset="-128"/>
              </a:rPr>
              <a:t>Cloud technology is paid incrementally (pay what you use/need),</a:t>
            </a:r>
          </a:p>
          <a:p>
            <a:pPr algn="l"/>
            <a:r>
              <a:rPr lang="en-US" sz="1200" u="none">
                <a:solidFill>
                  <a:srgbClr val="3B3B3B"/>
                </a:solidFill>
                <a:ea typeface="ＭＳ Ｐゴシック" pitchFamily="34" charset="-128"/>
              </a:rPr>
              <a:t>saving organizations investments</a:t>
            </a:r>
            <a:r>
              <a:rPr lang="en-US" b="0" u="none">
                <a:solidFill>
                  <a:schemeClr val="tx1"/>
                </a:solidFill>
              </a:rPr>
              <a:t>.</a:t>
            </a:r>
          </a:p>
        </p:txBody>
      </p:sp>
      <p:sp>
        <p:nvSpPr>
          <p:cNvPr id="34" name="Rounded Rectangle 33"/>
          <p:cNvSpPr/>
          <p:nvPr/>
        </p:nvSpPr>
        <p:spPr bwMode="auto">
          <a:xfrm>
            <a:off x="2507048" y="2155171"/>
            <a:ext cx="6426795" cy="700247"/>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eaLnBrk="1" hangingPunct="1">
              <a:lnSpc>
                <a:spcPct val="100000"/>
              </a:lnSpc>
            </a:pPr>
            <a:r>
              <a:rPr lang="en-GB" u="none">
                <a:solidFill>
                  <a:srgbClr val="009DD5"/>
                </a:solidFill>
                <a:ea typeface="ＭＳ Ｐゴシック" pitchFamily="34" charset="-128"/>
              </a:rPr>
              <a:t>Virtual</a:t>
            </a:r>
          </a:p>
          <a:p>
            <a:pPr algn="l" eaLnBrk="1" hangingPunct="1">
              <a:lnSpc>
                <a:spcPct val="100000"/>
              </a:lnSpc>
            </a:pPr>
            <a:r>
              <a:rPr lang="en-GB" sz="1200" u="none">
                <a:solidFill>
                  <a:srgbClr val="3B3B3B"/>
                </a:solidFill>
                <a:ea typeface="ＭＳ Ｐゴシック" pitchFamily="34" charset="-128"/>
              </a:rPr>
              <a:t>You assemble software stacks of databases, web servers, operating</a:t>
            </a:r>
          </a:p>
          <a:p>
            <a:pPr algn="l" eaLnBrk="1" hangingPunct="1">
              <a:lnSpc>
                <a:spcPct val="100000"/>
              </a:lnSpc>
            </a:pPr>
            <a:r>
              <a:rPr lang="en-GB" sz="1200" u="none">
                <a:solidFill>
                  <a:srgbClr val="3B3B3B"/>
                </a:solidFill>
                <a:ea typeface="ＭＳ Ｐゴシック" pitchFamily="34" charset="-128"/>
              </a:rPr>
              <a:t>systems, storage, and networking, then manage them as virtual servers</a:t>
            </a:r>
            <a:endParaRPr lang="en-US" sz="1200" u="none">
              <a:solidFill>
                <a:srgbClr val="2F2F2F"/>
              </a:solidFill>
              <a:ea typeface="ＭＳ Ｐゴシック" pitchFamily="34" charset="-128"/>
            </a:endParaRPr>
          </a:p>
        </p:txBody>
      </p:sp>
      <p:sp>
        <p:nvSpPr>
          <p:cNvPr id="36" name="Rounded Rectangle 35"/>
          <p:cNvSpPr/>
          <p:nvPr/>
        </p:nvSpPr>
        <p:spPr bwMode="auto">
          <a:xfrm>
            <a:off x="279400" y="2156843"/>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defRPr/>
            </a:pPr>
            <a:r>
              <a:rPr lang="en-GB" u="none" dirty="0">
                <a:solidFill>
                  <a:srgbClr val="F7F7F7"/>
                </a:solidFill>
                <a:cs typeface="+mn-cs"/>
              </a:rPr>
              <a:t>Speed to Value</a:t>
            </a:r>
            <a:endParaRPr lang="en-US" u="none" dirty="0">
              <a:solidFill>
                <a:srgbClr val="F7F7F7"/>
              </a:solidFill>
              <a:cs typeface="+mn-cs"/>
            </a:endParaRPr>
          </a:p>
        </p:txBody>
      </p:sp>
      <p:sp>
        <p:nvSpPr>
          <p:cNvPr id="38" name="Rounded Rectangle 37"/>
          <p:cNvSpPr/>
          <p:nvPr/>
        </p:nvSpPr>
        <p:spPr bwMode="auto">
          <a:xfrm>
            <a:off x="2497629" y="2990331"/>
            <a:ext cx="6426743" cy="700248"/>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eaLnBrk="1" hangingPunct="1">
              <a:lnSpc>
                <a:spcPct val="100000"/>
              </a:lnSpc>
            </a:pPr>
            <a:r>
              <a:rPr lang="en-GB" u="none">
                <a:solidFill>
                  <a:srgbClr val="009DD5"/>
                </a:solidFill>
                <a:ea typeface="ＭＳ Ｐゴシック" pitchFamily="34" charset="-128"/>
              </a:rPr>
              <a:t>On Demand Self Service</a:t>
            </a:r>
          </a:p>
          <a:p>
            <a:pPr algn="l"/>
            <a:r>
              <a:rPr lang="en-US" sz="1200" u="none">
                <a:solidFill>
                  <a:srgbClr val="3B3B3B"/>
                </a:solidFill>
                <a:ea typeface="ＭＳ Ｐゴシック" pitchFamily="34" charset="-128"/>
              </a:rPr>
              <a:t>Organizations can store more data than on their datacenter SAN Storage.</a:t>
            </a:r>
          </a:p>
          <a:p>
            <a:pPr algn="l"/>
            <a:r>
              <a:rPr lang="en-US" sz="1200" u="none">
                <a:solidFill>
                  <a:srgbClr val="3B3B3B"/>
                </a:solidFill>
                <a:ea typeface="ＭＳ Ｐゴシック" pitchFamily="34" charset="-128"/>
              </a:rPr>
              <a:t>pay as per usage.</a:t>
            </a:r>
          </a:p>
        </p:txBody>
      </p:sp>
      <p:sp>
        <p:nvSpPr>
          <p:cNvPr id="40" name="Rounded Rectangle 39"/>
          <p:cNvSpPr/>
          <p:nvPr/>
        </p:nvSpPr>
        <p:spPr bwMode="auto">
          <a:xfrm>
            <a:off x="280988" y="2991868"/>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pPr>
            <a:r>
              <a:rPr lang="en-GB" u="none">
                <a:solidFill>
                  <a:srgbClr val="F7F7F7"/>
                </a:solidFill>
                <a:ea typeface="ＭＳ Ｐゴシック" pitchFamily="34" charset="-128"/>
              </a:rPr>
              <a:t>Storage  Elasticity</a:t>
            </a:r>
            <a:endParaRPr lang="en-US" u="none">
              <a:solidFill>
                <a:srgbClr val="F7F7F7"/>
              </a:solidFill>
              <a:ea typeface="ＭＳ Ｐゴシック" pitchFamily="34" charset="-128"/>
            </a:endParaRPr>
          </a:p>
        </p:txBody>
      </p:sp>
      <p:sp>
        <p:nvSpPr>
          <p:cNvPr id="42" name="Rounded Rectangle 41"/>
          <p:cNvSpPr/>
          <p:nvPr/>
        </p:nvSpPr>
        <p:spPr bwMode="auto">
          <a:xfrm>
            <a:off x="2487998" y="3831636"/>
            <a:ext cx="6426742" cy="700189"/>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eaLnBrk="1" hangingPunct="1">
              <a:lnSpc>
                <a:spcPct val="100000"/>
              </a:lnSpc>
            </a:pPr>
            <a:r>
              <a:rPr lang="en-GB" u="none">
                <a:solidFill>
                  <a:srgbClr val="009DD5"/>
                </a:solidFill>
                <a:ea typeface="ＭＳ Ｐゴシック" pitchFamily="34" charset="-128"/>
              </a:rPr>
              <a:t>Subscription Style </a:t>
            </a:r>
            <a:r>
              <a:rPr lang="en-US" u="none">
                <a:solidFill>
                  <a:srgbClr val="F7F7F7"/>
                </a:solidFill>
              </a:rPr>
              <a:t>Flexibility</a:t>
            </a:r>
            <a:endParaRPr lang="en-GB" u="none">
              <a:solidFill>
                <a:srgbClr val="009DD5"/>
              </a:solidFill>
              <a:ea typeface="ＭＳ Ｐゴシック" pitchFamily="34" charset="-128"/>
            </a:endParaRPr>
          </a:p>
          <a:p>
            <a:pPr algn="l" eaLnBrk="1" hangingPunct="1">
              <a:lnSpc>
                <a:spcPct val="100000"/>
              </a:lnSpc>
            </a:pPr>
            <a:r>
              <a:rPr lang="en-US" sz="1200" u="none">
                <a:solidFill>
                  <a:srgbClr val="3B3B3B"/>
                </a:solidFill>
                <a:ea typeface="ＭＳ Ｐゴシック" pitchFamily="34" charset="-128"/>
              </a:rPr>
              <a:t>The ability to scale up (&amp; down) very easily depending on your needs. </a:t>
            </a:r>
          </a:p>
          <a:p>
            <a:pPr algn="l" eaLnBrk="1" hangingPunct="1">
              <a:lnSpc>
                <a:spcPct val="100000"/>
              </a:lnSpc>
            </a:pPr>
            <a:r>
              <a:rPr lang="en-US" sz="1200" u="none">
                <a:solidFill>
                  <a:srgbClr val="3B3B3B"/>
                </a:solidFill>
                <a:ea typeface="ＭＳ Ｐゴシック" pitchFamily="34" charset="-128"/>
              </a:rPr>
              <a:t>Flexibility in terms of programming models and platforms.</a:t>
            </a:r>
          </a:p>
        </p:txBody>
      </p:sp>
      <p:sp>
        <p:nvSpPr>
          <p:cNvPr id="46" name="Rounded Rectangle 45"/>
          <p:cNvSpPr/>
          <p:nvPr/>
        </p:nvSpPr>
        <p:spPr bwMode="auto">
          <a:xfrm>
            <a:off x="2487998" y="4666797"/>
            <a:ext cx="6426742" cy="700189"/>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a:r>
              <a:rPr lang="en-US" u="none">
                <a:solidFill>
                  <a:srgbClr val="009DD5"/>
                </a:solidFill>
                <a:ea typeface="ＭＳ Ｐゴシック" pitchFamily="34" charset="-128"/>
              </a:rPr>
              <a:t>Amazon SLA</a:t>
            </a:r>
          </a:p>
          <a:p>
            <a:pPr algn="l"/>
            <a:r>
              <a:rPr lang="en-US" sz="1200" u="none">
                <a:solidFill>
                  <a:srgbClr val="3B3B3B"/>
                </a:solidFill>
                <a:ea typeface="ＭＳ Ｐゴシック" pitchFamily="34" charset="-128"/>
              </a:rPr>
              <a:t>Amazon  provide you an appropriate SLA, you should not worry about outages </a:t>
            </a:r>
          </a:p>
          <a:p>
            <a:pPr algn="l"/>
            <a:r>
              <a:rPr lang="en-US" sz="1200" u="none">
                <a:solidFill>
                  <a:srgbClr val="3B3B3B"/>
                </a:solidFill>
                <a:ea typeface="ＭＳ Ｐゴシック" pitchFamily="34" charset="-128"/>
              </a:rPr>
              <a:t>power failures, hackers, Quality of Services, latency, user error, OS patching, cooling.</a:t>
            </a:r>
          </a:p>
        </p:txBody>
      </p:sp>
      <p:sp>
        <p:nvSpPr>
          <p:cNvPr id="48" name="Rounded Rectangle 47"/>
          <p:cNvSpPr/>
          <p:nvPr/>
        </p:nvSpPr>
        <p:spPr bwMode="auto">
          <a:xfrm>
            <a:off x="271463" y="4668268"/>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pPr>
            <a:r>
              <a:rPr lang="en-US" u="none">
                <a:solidFill>
                  <a:srgbClr val="F7F7F7"/>
                </a:solidFill>
                <a:ea typeface="ＭＳ Ｐゴシック" pitchFamily="34" charset="-128"/>
              </a:rPr>
              <a:t>Less Stress</a:t>
            </a:r>
          </a:p>
        </p:txBody>
      </p:sp>
      <p:sp>
        <p:nvSpPr>
          <p:cNvPr id="50" name="Rounded Rectangle 49"/>
          <p:cNvSpPr/>
          <p:nvPr/>
        </p:nvSpPr>
        <p:spPr bwMode="auto">
          <a:xfrm>
            <a:off x="2478579" y="5506451"/>
            <a:ext cx="6426743" cy="700247"/>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l" eaLnBrk="1" hangingPunct="1">
              <a:lnSpc>
                <a:spcPct val="100000"/>
              </a:lnSpc>
            </a:pPr>
            <a:r>
              <a:rPr lang="en-GB" u="none">
                <a:solidFill>
                  <a:srgbClr val="009DD5"/>
                </a:solidFill>
                <a:ea typeface="ＭＳ Ｐゴシック" pitchFamily="34" charset="-128"/>
              </a:rPr>
              <a:t>Simple</a:t>
            </a:r>
          </a:p>
          <a:p>
            <a:pPr algn="l" eaLnBrk="1" hangingPunct="1">
              <a:lnSpc>
                <a:spcPct val="100000"/>
              </a:lnSpc>
            </a:pPr>
            <a:r>
              <a:rPr lang="en-US" sz="1200" u="none">
                <a:solidFill>
                  <a:srgbClr val="3B3B3B"/>
                </a:solidFill>
                <a:ea typeface="ＭＳ Ｐゴシック" pitchFamily="34" charset="-128"/>
              </a:rPr>
              <a:t>The ability to set up redundant instances in their primary data centre</a:t>
            </a:r>
          </a:p>
          <a:p>
            <a:pPr algn="l" eaLnBrk="1" hangingPunct="1">
              <a:lnSpc>
                <a:spcPct val="100000"/>
              </a:lnSpc>
            </a:pPr>
            <a:r>
              <a:rPr lang="en-US" sz="1200" u="none">
                <a:solidFill>
                  <a:srgbClr val="3B3B3B"/>
                </a:solidFill>
                <a:ea typeface="ＭＳ Ｐゴシック" pitchFamily="34" charset="-128"/>
              </a:rPr>
              <a:t>but they also offer Geo-clustering.</a:t>
            </a:r>
          </a:p>
        </p:txBody>
      </p:sp>
      <p:sp>
        <p:nvSpPr>
          <p:cNvPr id="52" name="Rounded Rectangle 51"/>
          <p:cNvSpPr/>
          <p:nvPr/>
        </p:nvSpPr>
        <p:spPr bwMode="auto">
          <a:xfrm>
            <a:off x="261937" y="5508055"/>
            <a:ext cx="2103121"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pPr>
            <a:r>
              <a:rPr lang="en-US" u="none">
                <a:solidFill>
                  <a:srgbClr val="F7F7F7"/>
                </a:solidFill>
                <a:ea typeface="ＭＳ Ｐゴシック" pitchFamily="34" charset="-128"/>
              </a:rPr>
              <a:t>Redundancy</a:t>
            </a:r>
          </a:p>
        </p:txBody>
      </p:sp>
      <p:sp>
        <p:nvSpPr>
          <p:cNvPr id="468058" name="Rectangle 90"/>
          <p:cNvSpPr>
            <a:spLocks noChangeArrowheads="1"/>
          </p:cNvSpPr>
          <p:nvPr/>
        </p:nvSpPr>
        <p:spPr bwMode="auto">
          <a:xfrm>
            <a:off x="457200" y="304800"/>
            <a:ext cx="8229600" cy="935038"/>
          </a:xfrm>
          <a:prstGeom prst="rect">
            <a:avLst/>
          </a:prstGeom>
          <a:noFill/>
          <a:ln w="9525">
            <a:noFill/>
            <a:miter lim="800000"/>
            <a:headEnd/>
            <a:tailEnd/>
          </a:ln>
          <a:effectLst/>
        </p:spPr>
        <p:txBody>
          <a:bodyPr/>
          <a:lstStyle/>
          <a:p>
            <a:pPr indent="1588">
              <a:lnSpc>
                <a:spcPct val="100000"/>
              </a:lnSpc>
            </a:pPr>
            <a:r>
              <a:rPr lang="en-US" sz="2800" u="none" dirty="0">
                <a:solidFill>
                  <a:schemeClr val="tx2"/>
                </a:solidFill>
              </a:rPr>
              <a:t>Benefits of Cloud Computing</a:t>
            </a:r>
            <a:r>
              <a:rPr lang="en-US" sz="2400" u="none" dirty="0">
                <a:solidFill>
                  <a:schemeClr val="tx2"/>
                </a:solidFill>
              </a:rPr>
              <a:t/>
            </a:r>
            <a:br>
              <a:rPr lang="en-US" sz="2400" u="none" dirty="0">
                <a:solidFill>
                  <a:schemeClr val="tx2"/>
                </a:solidFill>
              </a:rPr>
            </a:br>
            <a:r>
              <a:rPr lang="en-US" sz="2400" b="0" u="none" dirty="0">
                <a:solidFill>
                  <a:schemeClr val="tx1"/>
                </a:solidFill>
                <a:latin typeface="Calibri" pitchFamily="34" charset="0"/>
              </a:rPr>
              <a:t>What makes Cloud so attractive?</a:t>
            </a:r>
            <a:r>
              <a:rPr lang="en-US" sz="2600" b="0" u="none" dirty="0">
                <a:solidFill>
                  <a:schemeClr val="tx1"/>
                </a:solidFill>
              </a:rPr>
              <a:t/>
            </a:r>
            <a:br>
              <a:rPr lang="en-US" sz="2600" b="0" u="none" dirty="0">
                <a:solidFill>
                  <a:schemeClr val="tx1"/>
                </a:solidFill>
              </a:rPr>
            </a:br>
            <a:endParaRPr lang="en-US" sz="2600" b="0" u="none" dirty="0">
              <a:solidFill>
                <a:schemeClr val="tx1"/>
              </a:solidFill>
            </a:endParaRPr>
          </a:p>
        </p:txBody>
      </p:sp>
      <p:sp>
        <p:nvSpPr>
          <p:cNvPr id="2" name="Rounded Rectangle 47"/>
          <p:cNvSpPr/>
          <p:nvPr/>
        </p:nvSpPr>
        <p:spPr bwMode="auto">
          <a:xfrm>
            <a:off x="288925" y="3844355"/>
            <a:ext cx="2103120" cy="731521"/>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pPr>
            <a:r>
              <a:rPr lang="en-US" u="none">
                <a:solidFill>
                  <a:srgbClr val="F7F7F7"/>
                </a:solidFill>
                <a:ea typeface="ＭＳ Ｐゴシック" pitchFamily="34" charset="-128"/>
              </a:rPr>
              <a:t>Flexibility</a:t>
            </a:r>
          </a:p>
        </p:txBody>
      </p:sp>
      <p:sp>
        <p:nvSpPr>
          <p:cNvPr id="3" name="Rounded Rectangle 47"/>
          <p:cNvSpPr/>
          <p:nvPr/>
        </p:nvSpPr>
        <p:spPr bwMode="auto">
          <a:xfrm>
            <a:off x="288925" y="1329755"/>
            <a:ext cx="2103120" cy="731521"/>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pPr>
            <a:r>
              <a:rPr lang="en-US" u="none">
                <a:solidFill>
                  <a:srgbClr val="F7F7F7"/>
                </a:solidFill>
                <a:ea typeface="ＭＳ Ｐゴシック" pitchFamily="34" charset="-128"/>
              </a:rPr>
              <a:t>Cost Effective</a:t>
            </a:r>
          </a:p>
        </p:txBody>
      </p:sp>
    </p:spTree>
    <p:extLst>
      <p:ext uri="{BB962C8B-B14F-4D97-AF65-F5344CB8AC3E}">
        <p14:creationId xmlns:p14="http://schemas.microsoft.com/office/powerpoint/2010/main" val="4158551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Save AMI</a:t>
            </a:r>
            <a:endParaRPr lang="en-US" dirty="0"/>
          </a:p>
        </p:txBody>
      </p:sp>
      <p:sp>
        <p:nvSpPr>
          <p:cNvPr id="3" name="Content Placeholder 2"/>
          <p:cNvSpPr>
            <a:spLocks noGrp="1"/>
          </p:cNvSpPr>
          <p:nvPr>
            <p:ph sz="quarter" idx="13"/>
            <p:custDataLst>
              <p:tags r:id="rId3"/>
            </p:custDataLst>
          </p:nvPr>
        </p:nvSpPr>
        <p:spPr/>
        <p:txBody>
          <a:bodyPr/>
          <a:lstStyle/>
          <a:p>
            <a:r>
              <a:rPr lang="en-US" dirty="0" smtClean="0"/>
              <a:t>After a short period of time, you should have at least a few custom AMIs</a:t>
            </a:r>
          </a:p>
          <a:p>
            <a:r>
              <a:rPr lang="en-US" dirty="0" smtClean="0"/>
              <a:t>If you have no AMIs, no S3 buckets and no EBS volumes, it is likely that instance data is at risk of being lost*</a:t>
            </a:r>
            <a:endParaRPr lang="en-US" dirty="0"/>
          </a:p>
        </p:txBody>
      </p:sp>
    </p:spTree>
    <p:custDataLst>
      <p:tags r:id="rId1"/>
    </p:custData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AWS EC2 Life Cycle Management</a:t>
            </a:r>
            <a:endParaRPr lang="en-US" dirty="0"/>
          </a:p>
        </p:txBody>
      </p:sp>
      <p:sp>
        <p:nvSpPr>
          <p:cNvPr id="3" name="Text Placeholder 2"/>
          <p:cNvSpPr>
            <a:spLocks noGrp="1"/>
          </p:cNvSpPr>
          <p:nvPr>
            <p:ph type="body" idx="1"/>
            <p:custDataLst>
              <p:tags r:id="rId3"/>
            </p:custDataLst>
          </p:nvPr>
        </p:nvSpPr>
        <p:spPr/>
        <p:txBody>
          <a:bodyPr/>
          <a:lstStyle/>
          <a:p>
            <a:pPr marL="514350" indent="-514350">
              <a:buFont typeface="+mj-lt"/>
              <a:buAutoNum type="arabicPeriod"/>
            </a:pPr>
            <a:r>
              <a:rPr lang="en-US" i="1" dirty="0" smtClean="0"/>
              <a:t>Find an AMI</a:t>
            </a:r>
          </a:p>
          <a:p>
            <a:pPr marL="514350" indent="-514350">
              <a:buFont typeface="+mj-lt"/>
              <a:buAutoNum type="arabicPeriod"/>
            </a:pPr>
            <a:r>
              <a:rPr lang="en-US" i="1" dirty="0" smtClean="0"/>
              <a:t>Launches an instance based on that AMI</a:t>
            </a:r>
          </a:p>
          <a:p>
            <a:pPr marL="514350" indent="-514350">
              <a:buFont typeface="+mj-lt"/>
              <a:buAutoNum type="arabicPeriod"/>
            </a:pPr>
            <a:r>
              <a:rPr lang="en-US" i="1" dirty="0" smtClean="0"/>
              <a:t>Modify the instance (i.e. install software)</a:t>
            </a:r>
          </a:p>
          <a:p>
            <a:pPr marL="514350" indent="-514350">
              <a:buFont typeface="+mj-lt"/>
              <a:buAutoNum type="arabicPeriod"/>
            </a:pPr>
            <a:r>
              <a:rPr lang="en-US" i="1" dirty="0" smtClean="0"/>
              <a:t>Use instance (i.e. compute data)</a:t>
            </a:r>
          </a:p>
          <a:p>
            <a:pPr marL="514350" indent="-514350">
              <a:buFont typeface="+mj-lt"/>
              <a:buAutoNum type="arabicPeriod"/>
            </a:pPr>
            <a:r>
              <a:rPr lang="en-US" i="1" dirty="0" smtClean="0"/>
              <a:t>Save and publish a new AMI</a:t>
            </a:r>
          </a:p>
          <a:p>
            <a:pPr marL="514350" indent="-514350">
              <a:buFont typeface="+mj-lt"/>
              <a:buAutoNum type="arabicPeriod"/>
            </a:pPr>
            <a:r>
              <a:rPr lang="en-US" dirty="0" smtClean="0"/>
              <a:t>Launch an instance based on new AMI</a:t>
            </a:r>
          </a:p>
          <a:p>
            <a:pPr marL="514350" indent="-514350">
              <a:buFont typeface="+mj-lt"/>
              <a:buAutoNum type="arabicPeriod"/>
            </a:pPr>
            <a:r>
              <a:rPr lang="en-US" dirty="0" smtClean="0"/>
              <a:t>Cycle repeats…</a:t>
            </a:r>
          </a:p>
          <a:p>
            <a:endParaRPr lang="en-US" dirty="0"/>
          </a:p>
        </p:txBody>
      </p:sp>
    </p:spTree>
    <p:custDataLst>
      <p:tags r:id="rId1"/>
    </p:custData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mtClean="0"/>
              <a:t>AWS Architecture Training </a:t>
            </a:r>
            <a:r>
              <a:rPr lang="en-US" dirty="0" smtClean="0"/>
              <a:t>– </a:t>
            </a:r>
            <a:br>
              <a:rPr lang="en-US" dirty="0" smtClean="0"/>
            </a:br>
            <a:r>
              <a:rPr lang="en-US" dirty="0" smtClean="0"/>
              <a:t>Simple Storage Service (S3)</a:t>
            </a:r>
            <a:endParaRPr lang="en-US" dirty="0"/>
          </a:p>
        </p:txBody>
      </p:sp>
      <p:sp>
        <p:nvSpPr>
          <p:cNvPr id="3" name="Subtitle 2"/>
          <p:cNvSpPr>
            <a:spLocks noGrp="1"/>
          </p:cNvSpPr>
          <p:nvPr>
            <p:ph type="subTitle" idx="1"/>
          </p:nvPr>
        </p:nvSpPr>
        <p:spPr/>
        <p:txBody>
          <a:bodyPr/>
          <a:lstStyle/>
          <a:p>
            <a:r>
              <a:rPr lang="en-US" dirty="0" smtClean="0"/>
              <a:t>Simple Storage Service - Concept</a:t>
            </a:r>
            <a:endParaRPr lang="en-US" dirty="0"/>
          </a:p>
        </p:txBody>
      </p:sp>
    </p:spTree>
    <p:extLst>
      <p:ext uri="{BB962C8B-B14F-4D97-AF65-F5344CB8AC3E}">
        <p14:creationId xmlns:p14="http://schemas.microsoft.com/office/powerpoint/2010/main" val="173169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Overview</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S3 Features</a:t>
            </a:r>
          </a:p>
          <a:p>
            <a:r>
              <a:rPr lang="en-US" dirty="0" smtClean="0"/>
              <a:t>S3 Vocabulary</a:t>
            </a:r>
          </a:p>
          <a:p>
            <a:r>
              <a:rPr lang="en-US" dirty="0" smtClean="0"/>
              <a:t>S3 Namespace</a:t>
            </a:r>
          </a:p>
          <a:p>
            <a:r>
              <a:rPr lang="en-US" dirty="0" smtClean="0"/>
              <a:t>S3 Pricing</a:t>
            </a:r>
          </a:p>
          <a:p>
            <a:r>
              <a:rPr lang="en-US" dirty="0" smtClean="0"/>
              <a:t>S3 API &amp; Concepts</a:t>
            </a:r>
          </a:p>
          <a:p>
            <a:r>
              <a:rPr lang="en-US" dirty="0" smtClean="0"/>
              <a:t>S3 Libraries, Tools, Apps</a:t>
            </a:r>
          </a:p>
          <a:p>
            <a:r>
              <a:rPr lang="en-US" dirty="0" smtClean="0"/>
              <a:t>S3 Use Cases</a:t>
            </a:r>
          </a:p>
          <a:p>
            <a:r>
              <a:rPr lang="en-US" dirty="0" err="1" smtClean="0"/>
              <a:t>CloudFront</a:t>
            </a:r>
            <a:endParaRPr lang="en-US" dirty="0" smtClean="0"/>
          </a:p>
          <a:p>
            <a:r>
              <a:rPr lang="en-US" dirty="0" smtClean="0"/>
              <a:t>Q &amp; A</a:t>
            </a:r>
          </a:p>
          <a:p>
            <a:pPr>
              <a:buNone/>
            </a:pPr>
            <a:endParaRPr lang="en-US" dirty="0" smtClean="0"/>
          </a:p>
          <a:p>
            <a:endParaRPr lang="en-US" dirty="0" smtClean="0"/>
          </a:p>
        </p:txBody>
      </p:sp>
      <p:pic>
        <p:nvPicPr>
          <p:cNvPr id="1028" name="Picture 4" descr="C:\Documents and Settings\jeff\Local Settings\Temporary Internet Files\Content.IE5\GJRA1OBZ\MPj04385770000[1].jpg"/>
          <p:cNvPicPr>
            <a:picLocks noChangeAspect="1" noChangeArrowheads="1"/>
          </p:cNvPicPr>
          <p:nvPr/>
        </p:nvPicPr>
        <p:blipFill>
          <a:blip r:embed="rId2" cstate="print"/>
          <a:srcRect/>
          <a:stretch>
            <a:fillRect/>
          </a:stretch>
        </p:blipFill>
        <p:spPr bwMode="auto">
          <a:xfrm>
            <a:off x="4267200" y="1524000"/>
            <a:ext cx="4326854" cy="4343400"/>
          </a:xfrm>
          <a:prstGeom prst="rect">
            <a:avLst/>
          </a:prstGeom>
          <a:noFill/>
        </p:spPr>
      </p:pic>
    </p:spTree>
    <p:extLst>
      <p:ext uri="{BB962C8B-B14F-4D97-AF65-F5344CB8AC3E}">
        <p14:creationId xmlns:p14="http://schemas.microsoft.com/office/powerpoint/2010/main" val="3403819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Amazon Simple Storage Service</a:t>
            </a:r>
            <a:endParaRPr lang="en-US" b="0" dirty="0" smtClean="0"/>
          </a:p>
        </p:txBody>
      </p:sp>
      <p:sp>
        <p:nvSpPr>
          <p:cNvPr id="17411" name="Rectangle 3"/>
          <p:cNvSpPr>
            <a:spLocks noGrp="1" noChangeArrowheads="1"/>
          </p:cNvSpPr>
          <p:nvPr>
            <p:ph idx="4294967295"/>
          </p:nvPr>
        </p:nvSpPr>
        <p:spPr>
          <a:xfrm>
            <a:off x="474663" y="1524000"/>
            <a:ext cx="8231187" cy="4572000"/>
          </a:xfrm>
          <a:prstGeom prst="rect">
            <a:avLst/>
          </a:prstGeom>
        </p:spPr>
        <p:txBody>
          <a:bodyPr>
            <a:normAutofit lnSpcReduction="10000"/>
          </a:bodyPr>
          <a:lstStyle/>
          <a:p>
            <a:pPr defTabSz="114300">
              <a:spcBef>
                <a:spcPct val="40000"/>
              </a:spcBef>
            </a:pPr>
            <a:r>
              <a:rPr lang="en-US" sz="3200" dirty="0" smtClean="0"/>
              <a:t>Amazon S3: </a:t>
            </a:r>
            <a:r>
              <a:rPr lang="en-US" sz="3200" dirty="0" smtClean="0">
                <a:hlinkClick r:id="rId3"/>
              </a:rPr>
              <a:t>Simple Storage Service</a:t>
            </a:r>
            <a:endParaRPr lang="en-US" sz="3200" dirty="0" smtClean="0"/>
          </a:p>
          <a:p>
            <a:pPr defTabSz="114300">
              <a:spcBef>
                <a:spcPct val="40000"/>
              </a:spcBef>
            </a:pPr>
            <a:r>
              <a:rPr lang="en-US" sz="3200" dirty="0" smtClean="0"/>
              <a:t>Programmatic access via web services API</a:t>
            </a:r>
          </a:p>
          <a:p>
            <a:pPr defTabSz="114300">
              <a:spcBef>
                <a:spcPct val="40000"/>
              </a:spcBef>
            </a:pPr>
            <a:r>
              <a:rPr lang="en-US" sz="3200" dirty="0" smtClean="0"/>
              <a:t>Highly scalable data storage in-the-cloud</a:t>
            </a:r>
          </a:p>
          <a:p>
            <a:pPr defTabSz="114300">
              <a:spcBef>
                <a:spcPct val="40000"/>
              </a:spcBef>
            </a:pPr>
            <a:r>
              <a:rPr lang="en-US" sz="3200" dirty="0" smtClean="0"/>
              <a:t>Simple to get going, simple to use</a:t>
            </a:r>
          </a:p>
          <a:p>
            <a:pPr defTabSz="114300">
              <a:spcBef>
                <a:spcPct val="40000"/>
              </a:spcBef>
            </a:pPr>
            <a:r>
              <a:rPr lang="en-US" sz="3200" dirty="0" smtClean="0"/>
              <a:t>Fast, highly available and durable</a:t>
            </a:r>
          </a:p>
          <a:p>
            <a:pPr defTabSz="114300">
              <a:spcBef>
                <a:spcPct val="40000"/>
              </a:spcBef>
            </a:pPr>
            <a:r>
              <a:rPr lang="en-US" sz="3200" dirty="0" smtClean="0"/>
              <a:t>Economical</a:t>
            </a:r>
          </a:p>
          <a:p>
            <a:pPr defTabSz="114300">
              <a:spcBef>
                <a:spcPct val="40000"/>
              </a:spcBef>
            </a:pPr>
            <a:r>
              <a:rPr lang="en-US" sz="3200" dirty="0" smtClean="0"/>
              <a:t>Busy: 29 billion objects stored!</a:t>
            </a:r>
          </a:p>
        </p:txBody>
      </p:sp>
    </p:spTree>
    <p:extLst>
      <p:ext uri="{BB962C8B-B14F-4D97-AF65-F5344CB8AC3E}">
        <p14:creationId xmlns:p14="http://schemas.microsoft.com/office/powerpoint/2010/main" val="1033345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smtClean="0"/>
              <a:t>Billions of S3 Objects Stored</a:t>
            </a:r>
          </a:p>
        </p:txBody>
      </p:sp>
      <p:graphicFrame>
        <p:nvGraphicFramePr>
          <p:cNvPr id="15" name="Chart 14"/>
          <p:cNvGraphicFramePr/>
          <p:nvPr/>
        </p:nvGraphicFramePr>
        <p:xfrm>
          <a:off x="533400" y="1397000"/>
          <a:ext cx="8153400" cy="4546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98902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 Features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Store object up to 5 GB in size</a:t>
            </a:r>
          </a:p>
          <a:p>
            <a:r>
              <a:rPr lang="en-US" dirty="0" smtClean="0"/>
              <a:t>Read and write entire objects</a:t>
            </a:r>
          </a:p>
          <a:p>
            <a:r>
              <a:rPr lang="en-US" dirty="0" smtClean="0"/>
              <a:t>Every object has a unique key</a:t>
            </a:r>
          </a:p>
          <a:p>
            <a:r>
              <a:rPr lang="en-US" dirty="0" smtClean="0"/>
              <a:t>Collect objects into buckets</a:t>
            </a:r>
          </a:p>
          <a:p>
            <a:r>
              <a:rPr lang="en-US" dirty="0" smtClean="0"/>
              <a:t>Every object has a unique URL</a:t>
            </a:r>
          </a:p>
          <a:p>
            <a:r>
              <a:rPr lang="en-US" dirty="0" smtClean="0"/>
              <a:t>Intrinsic redundancy</a:t>
            </a:r>
          </a:p>
          <a:p>
            <a:r>
              <a:rPr lang="en-US" dirty="0" smtClean="0"/>
              <a:t>Full control of access rights</a:t>
            </a:r>
          </a:p>
          <a:p>
            <a:r>
              <a:rPr lang="en-US" dirty="0" smtClean="0"/>
              <a:t>Addressable S3 installations in US and Europe</a:t>
            </a:r>
          </a:p>
          <a:p>
            <a:r>
              <a:rPr lang="en-US" dirty="0" smtClean="0"/>
              <a:t>Eventual consistency data model</a:t>
            </a:r>
          </a:p>
          <a:p>
            <a:pPr>
              <a:buNone/>
            </a:pPr>
            <a:endParaRPr lang="en-US" dirty="0" smtClean="0"/>
          </a:p>
          <a:p>
            <a:endParaRPr lang="en-US" dirty="0"/>
          </a:p>
        </p:txBody>
      </p:sp>
      <p:pic>
        <p:nvPicPr>
          <p:cNvPr id="4" name="Picture 3" descr="iStock_000001459613Medium.jpg"/>
          <p:cNvPicPr>
            <a:picLocks noChangeAspect="1"/>
          </p:cNvPicPr>
          <p:nvPr/>
        </p:nvPicPr>
        <p:blipFill>
          <a:blip r:embed="rId2" cstate="print"/>
          <a:stretch>
            <a:fillRect/>
          </a:stretch>
        </p:blipFill>
        <p:spPr>
          <a:xfrm>
            <a:off x="5039406" y="2057400"/>
            <a:ext cx="3964850" cy="2590800"/>
          </a:xfrm>
          <a:prstGeom prst="rect">
            <a:avLst/>
          </a:prstGeom>
        </p:spPr>
      </p:pic>
    </p:spTree>
    <p:extLst>
      <p:ext uri="{BB962C8B-B14F-4D97-AF65-F5344CB8AC3E}">
        <p14:creationId xmlns:p14="http://schemas.microsoft.com/office/powerpoint/2010/main" val="1710876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 Vocabulary</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b="1" dirty="0" smtClean="0"/>
              <a:t>Bucket</a:t>
            </a:r>
            <a:r>
              <a:rPr lang="en-US" dirty="0" smtClean="0"/>
              <a:t> – Collection of objects. Up to 100 per account. Names up to 255 characters long.</a:t>
            </a:r>
          </a:p>
          <a:p>
            <a:endParaRPr lang="en-US" dirty="0" smtClean="0"/>
          </a:p>
          <a:p>
            <a:r>
              <a:rPr lang="en-US" b="1" dirty="0" smtClean="0"/>
              <a:t>Object</a:t>
            </a:r>
            <a:r>
              <a:rPr lang="en-US" dirty="0" smtClean="0"/>
              <a:t> – Individually addressable data item. Any number per bucket and per account.</a:t>
            </a:r>
          </a:p>
          <a:p>
            <a:endParaRPr lang="en-US" dirty="0" smtClean="0"/>
          </a:p>
          <a:p>
            <a:r>
              <a:rPr lang="en-US" b="1" dirty="0" smtClean="0"/>
              <a:t>Key</a:t>
            </a:r>
            <a:r>
              <a:rPr lang="en-US" dirty="0" smtClean="0"/>
              <a:t> – Unique identifier for an object in a bucket.</a:t>
            </a:r>
          </a:p>
          <a:p>
            <a:endParaRPr lang="en-US" dirty="0" smtClean="0"/>
          </a:p>
          <a:p>
            <a:r>
              <a:rPr lang="en-US" b="1" dirty="0" smtClean="0"/>
              <a:t>ACL </a:t>
            </a:r>
            <a:r>
              <a:rPr lang="en-US" dirty="0" smtClean="0"/>
              <a:t>– Access Control List.</a:t>
            </a:r>
            <a:endParaRPr lang="en-US" dirty="0"/>
          </a:p>
        </p:txBody>
      </p:sp>
    </p:spTree>
    <p:extLst>
      <p:ext uri="{BB962C8B-B14F-4D97-AF65-F5344CB8AC3E}">
        <p14:creationId xmlns:p14="http://schemas.microsoft.com/office/powerpoint/2010/main" val="1930761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effectLst>
            <a:outerShdw blurRad="50800" dist="38100" dir="5400000" algn="t" rotWithShape="0">
              <a:prstClr val="black">
                <a:alpha val="40000"/>
              </a:prstClr>
            </a:outerShdw>
          </a:effectLst>
        </p:spPr>
        <p:txBody>
          <a:bodyPr/>
          <a:lstStyle/>
          <a:p>
            <a:r>
              <a:rPr lang="en-US" sz="4000" dirty="0" smtClean="0"/>
              <a:t>Amazon S3 Namespace</a:t>
            </a:r>
          </a:p>
        </p:txBody>
      </p:sp>
      <p:sp>
        <p:nvSpPr>
          <p:cNvPr id="4" name="Rectangle 3"/>
          <p:cNvSpPr/>
          <p:nvPr/>
        </p:nvSpPr>
        <p:spPr bwMode="auto">
          <a:xfrm>
            <a:off x="914400" y="1295400"/>
            <a:ext cx="7315200" cy="533400"/>
          </a:xfrm>
          <a:prstGeom prst="rect">
            <a:avLst/>
          </a:prstGeom>
          <a:solidFill>
            <a:srgbClr val="FDB31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tx1">
                    <a:alpha val="100000"/>
                  </a:schemeClr>
                </a:solidFill>
                <a:ea typeface="ヒラギノ角ゴ Pro W3"/>
              </a:rPr>
              <a:t>Amazon S3</a:t>
            </a:r>
          </a:p>
        </p:txBody>
      </p:sp>
      <p:sp>
        <p:nvSpPr>
          <p:cNvPr id="5" name="Rectangle 4"/>
          <p:cNvSpPr/>
          <p:nvPr/>
        </p:nvSpPr>
        <p:spPr bwMode="auto">
          <a:xfrm>
            <a:off x="838200" y="2209800"/>
            <a:ext cx="24384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bucket</a:t>
            </a:r>
          </a:p>
        </p:txBody>
      </p:sp>
      <p:sp>
        <p:nvSpPr>
          <p:cNvPr id="7" name="Rectangle 6"/>
          <p:cNvSpPr/>
          <p:nvPr/>
        </p:nvSpPr>
        <p:spPr bwMode="auto">
          <a:xfrm>
            <a:off x="5029200" y="2209800"/>
            <a:ext cx="38100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bucket</a:t>
            </a:r>
          </a:p>
        </p:txBody>
      </p:sp>
      <p:sp>
        <p:nvSpPr>
          <p:cNvPr id="8" name="Rectangle 7"/>
          <p:cNvSpPr/>
          <p:nvPr/>
        </p:nvSpPr>
        <p:spPr bwMode="auto">
          <a:xfrm>
            <a:off x="228600" y="3352800"/>
            <a:ext cx="16002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sp>
        <p:nvSpPr>
          <p:cNvPr id="10" name="Rectangle 9"/>
          <p:cNvSpPr/>
          <p:nvPr/>
        </p:nvSpPr>
        <p:spPr bwMode="auto">
          <a:xfrm>
            <a:off x="5410200" y="3352800"/>
            <a:ext cx="14478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sp>
        <p:nvSpPr>
          <p:cNvPr id="11" name="Rectangle 10"/>
          <p:cNvSpPr/>
          <p:nvPr/>
        </p:nvSpPr>
        <p:spPr bwMode="auto">
          <a:xfrm>
            <a:off x="7086600" y="3352800"/>
            <a:ext cx="13716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cxnSp>
        <p:nvCxnSpPr>
          <p:cNvPr id="15" name="Shape 14"/>
          <p:cNvCxnSpPr/>
          <p:nvPr/>
        </p:nvCxnSpPr>
        <p:spPr bwMode="auto">
          <a:xfrm rot="5400000">
            <a:off x="3124200" y="762000"/>
            <a:ext cx="381000" cy="25146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hape 14"/>
          <p:cNvCxnSpPr/>
          <p:nvPr/>
        </p:nvCxnSpPr>
        <p:spPr bwMode="auto">
          <a:xfrm rot="16200000" flipV="1">
            <a:off x="5562600" y="838200"/>
            <a:ext cx="381000" cy="2362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Shape 14"/>
          <p:cNvCxnSpPr/>
          <p:nvPr/>
        </p:nvCxnSpPr>
        <p:spPr bwMode="auto">
          <a:xfrm rot="5400000" flipH="1" flipV="1">
            <a:off x="1238250" y="2533650"/>
            <a:ext cx="609600" cy="10287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9" name="Shape 14"/>
          <p:cNvCxnSpPr/>
          <p:nvPr/>
        </p:nvCxnSpPr>
        <p:spPr bwMode="auto">
          <a:xfrm rot="16200000" flipH="1">
            <a:off x="2495550" y="2305050"/>
            <a:ext cx="609600" cy="14859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hape 14"/>
          <p:cNvCxnSpPr/>
          <p:nvPr/>
        </p:nvCxnSpPr>
        <p:spPr bwMode="auto">
          <a:xfrm rot="5400000" flipH="1" flipV="1">
            <a:off x="6229350" y="2647950"/>
            <a:ext cx="609600" cy="8001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hape 14"/>
          <p:cNvCxnSpPr/>
          <p:nvPr/>
        </p:nvCxnSpPr>
        <p:spPr bwMode="auto">
          <a:xfrm rot="16200000" flipH="1">
            <a:off x="7048500" y="2628900"/>
            <a:ext cx="609600" cy="838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bwMode="auto">
          <a:xfrm>
            <a:off x="2209800" y="3352800"/>
            <a:ext cx="26670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sp>
        <p:nvSpPr>
          <p:cNvPr id="68" name="Rectangle 67"/>
          <p:cNvSpPr/>
          <p:nvPr/>
        </p:nvSpPr>
        <p:spPr bwMode="auto">
          <a:xfrm>
            <a:off x="3581400" y="4495800"/>
            <a:ext cx="32766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bucket</a:t>
            </a:r>
          </a:p>
        </p:txBody>
      </p:sp>
      <p:sp>
        <p:nvSpPr>
          <p:cNvPr id="69" name="Rectangle 68"/>
          <p:cNvSpPr/>
          <p:nvPr/>
        </p:nvSpPr>
        <p:spPr bwMode="auto">
          <a:xfrm>
            <a:off x="2057400" y="5486400"/>
            <a:ext cx="28194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sp>
        <p:nvSpPr>
          <p:cNvPr id="70" name="Rectangle 69"/>
          <p:cNvSpPr/>
          <p:nvPr/>
        </p:nvSpPr>
        <p:spPr bwMode="auto">
          <a:xfrm>
            <a:off x="5410200" y="5486400"/>
            <a:ext cx="28194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cxnSp>
        <p:nvCxnSpPr>
          <p:cNvPr id="71" name="Shape 14"/>
          <p:cNvCxnSpPr/>
          <p:nvPr/>
        </p:nvCxnSpPr>
        <p:spPr bwMode="auto">
          <a:xfrm rot="16200000" flipH="1">
            <a:off x="3562350" y="2838450"/>
            <a:ext cx="2667000" cy="6477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4" name="Shape 14"/>
          <p:cNvCxnSpPr/>
          <p:nvPr/>
        </p:nvCxnSpPr>
        <p:spPr bwMode="auto">
          <a:xfrm rot="16200000" flipH="1">
            <a:off x="5791200" y="4457700"/>
            <a:ext cx="457200" cy="1600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7" name="Shape 14"/>
          <p:cNvCxnSpPr/>
          <p:nvPr/>
        </p:nvCxnSpPr>
        <p:spPr bwMode="auto">
          <a:xfrm rot="5400000" flipH="1" flipV="1">
            <a:off x="4114800" y="4381500"/>
            <a:ext cx="457200" cy="17526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76447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5400000" algn="t" rotWithShape="0">
              <a:prstClr val="black">
                <a:alpha val="40000"/>
              </a:prstClr>
            </a:outerShdw>
          </a:effectLst>
        </p:spPr>
        <p:txBody>
          <a:bodyPr/>
          <a:lstStyle/>
          <a:p>
            <a:r>
              <a:rPr lang="en-US" sz="4000" dirty="0" smtClean="0"/>
              <a:t>Amazon S3 Namespace Example</a:t>
            </a:r>
            <a:endParaRPr lang="en-US" sz="4000" dirty="0"/>
          </a:p>
        </p:txBody>
      </p:sp>
      <p:sp>
        <p:nvSpPr>
          <p:cNvPr id="3" name="Rectangle 2"/>
          <p:cNvSpPr/>
          <p:nvPr/>
        </p:nvSpPr>
        <p:spPr>
          <a:xfrm>
            <a:off x="609600" y="1447800"/>
            <a:ext cx="7696200" cy="1754326"/>
          </a:xfrm>
          <a:prstGeom prst="rect">
            <a:avLst/>
          </a:prstGeom>
        </p:spPr>
        <p:txBody>
          <a:bodyPr wrap="square">
            <a:spAutoFit/>
          </a:bodyPr>
          <a:lstStyle/>
          <a:p>
            <a:r>
              <a:rPr lang="en-US" dirty="0" smtClean="0"/>
              <a:t>Protocol:		</a:t>
            </a:r>
            <a:r>
              <a:rPr lang="en-US" dirty="0" smtClean="0">
                <a:solidFill>
                  <a:schemeClr val="accent6"/>
                </a:solidFill>
              </a:rPr>
              <a:t>http</a:t>
            </a:r>
          </a:p>
          <a:p>
            <a:r>
              <a:rPr lang="en-US" dirty="0" smtClean="0"/>
              <a:t>Bucket: 		</a:t>
            </a:r>
            <a:r>
              <a:rPr lang="en-US" dirty="0" err="1" smtClean="0">
                <a:solidFill>
                  <a:schemeClr val="accent4"/>
                </a:solidFill>
              </a:rPr>
              <a:t>jbarr</a:t>
            </a:r>
            <a:r>
              <a:rPr lang="en-US" dirty="0" smtClean="0">
                <a:solidFill>
                  <a:schemeClr val="accent4"/>
                </a:solidFill>
              </a:rPr>
              <a:t>-shared</a:t>
            </a:r>
          </a:p>
          <a:p>
            <a:r>
              <a:rPr lang="en-US" dirty="0" smtClean="0"/>
              <a:t>S3: </a:t>
            </a:r>
            <a:r>
              <a:rPr lang="en-US" dirty="0" smtClean="0">
                <a:solidFill>
                  <a:srgbClr val="C00000"/>
                </a:solidFill>
              </a:rPr>
              <a:t>		s3.amazonaws.com</a:t>
            </a:r>
          </a:p>
          <a:p>
            <a:r>
              <a:rPr lang="en-US" dirty="0" smtClean="0"/>
              <a:t>Key: 		</a:t>
            </a:r>
            <a:r>
              <a:rPr lang="en-US" dirty="0" smtClean="0">
                <a:solidFill>
                  <a:schemeClr val="accent3"/>
                </a:solidFill>
              </a:rPr>
              <a:t>hainan_air_airbus.jpg</a:t>
            </a:r>
          </a:p>
          <a:p>
            <a:endParaRPr lang="en-US" dirty="0" smtClean="0"/>
          </a:p>
          <a:p>
            <a:pPr algn="ctr"/>
            <a:r>
              <a:rPr lang="en-US" dirty="0" smtClean="0">
                <a:hlinkClick r:id="rId2"/>
              </a:rPr>
              <a:t>https://jbarr-shared.s3.amazonaws.com/hainan_air_airbus.jpg</a:t>
            </a:r>
            <a:endParaRPr lang="en-US" dirty="0" smtClean="0"/>
          </a:p>
        </p:txBody>
      </p:sp>
      <p:pic>
        <p:nvPicPr>
          <p:cNvPr id="5" name="Picture 4" descr="hainan_air_airbus.jpg"/>
          <p:cNvPicPr>
            <a:picLocks noChangeAspect="1"/>
          </p:cNvPicPr>
          <p:nvPr/>
        </p:nvPicPr>
        <p:blipFill>
          <a:blip r:embed="rId3"/>
          <a:stretch>
            <a:fillRect/>
          </a:stretch>
        </p:blipFill>
        <p:spPr>
          <a:xfrm>
            <a:off x="2667000" y="3390900"/>
            <a:ext cx="3403600" cy="2552700"/>
          </a:xfrm>
          <a:prstGeom prst="rect">
            <a:avLst/>
          </a:prstGeom>
        </p:spPr>
      </p:pic>
    </p:spTree>
    <p:extLst>
      <p:ext uri="{BB962C8B-B14F-4D97-AF65-F5344CB8AC3E}">
        <p14:creationId xmlns:p14="http://schemas.microsoft.com/office/powerpoint/2010/main" val="2260936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703317" y="1295400"/>
            <a:ext cx="7602483" cy="236220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Welcome to AWS Training!</a:t>
            </a:r>
            <a:endParaRPr lang="en-US" dirty="0"/>
          </a:p>
        </p:txBody>
      </p:sp>
      <p:sp>
        <p:nvSpPr>
          <p:cNvPr id="3" name="Content Placeholder 2"/>
          <p:cNvSpPr>
            <a:spLocks noGrp="1"/>
          </p:cNvSpPr>
          <p:nvPr>
            <p:ph idx="4294967295"/>
          </p:nvPr>
        </p:nvSpPr>
        <p:spPr>
          <a:xfrm>
            <a:off x="474663" y="3810000"/>
            <a:ext cx="8212137" cy="2286000"/>
          </a:xfrm>
          <a:prstGeom prst="rect">
            <a:avLst/>
          </a:prstGeom>
        </p:spPr>
        <p:txBody>
          <a:bodyPr>
            <a:normAutofit fontScale="92500" lnSpcReduction="20000"/>
          </a:bodyPr>
          <a:lstStyle/>
          <a:p>
            <a:r>
              <a:rPr lang="en-US" dirty="0" smtClean="0"/>
              <a:t>We will start at 8:30 AM.</a:t>
            </a:r>
          </a:p>
          <a:p>
            <a:r>
              <a:rPr lang="en-US" dirty="0" smtClean="0"/>
              <a:t>Find a seat and get comfortable.</a:t>
            </a:r>
          </a:p>
          <a:p>
            <a:r>
              <a:rPr lang="en-US" dirty="0" smtClean="0"/>
              <a:t>Use network ports on the table.</a:t>
            </a:r>
          </a:p>
          <a:p>
            <a:r>
              <a:rPr lang="en-US" dirty="0" smtClean="0"/>
              <a:t>Breakfast and coffee are in the room.</a:t>
            </a:r>
          </a:p>
          <a:p>
            <a:r>
              <a:rPr lang="en-US" dirty="0" smtClean="0"/>
              <a:t>Questions – Ask an AWS representative.</a:t>
            </a:r>
          </a:p>
          <a:p>
            <a:endParaRPr lang="en-US" dirty="0" smtClean="0"/>
          </a:p>
        </p:txBody>
      </p:sp>
    </p:spTree>
    <p:extLst>
      <p:ext uri="{BB962C8B-B14F-4D97-AF65-F5344CB8AC3E}">
        <p14:creationId xmlns:p14="http://schemas.microsoft.com/office/powerpoint/2010/main" val="3097604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bwMode="auto">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60000" bIns="72000">
            <a:normAutofit/>
          </a:bodyPr>
          <a:lstStyle/>
          <a:p>
            <a:pPr marL="182563" eaLnBrk="1" fontAlgn="auto" hangingPunct="1">
              <a:spcAft>
                <a:spcPts val="0"/>
              </a:spcAft>
              <a:defRPr/>
            </a:pPr>
            <a:r>
              <a:rPr lang="en-US" altLang="en-US" sz="3100" dirty="0">
                <a:latin typeface="+mn-lt"/>
                <a:ea typeface="+mn-ea"/>
                <a:cs typeface="+mn-cs"/>
              </a:rPr>
              <a:t>Characteristics / Advantages of Cloud Computing</a:t>
            </a:r>
          </a:p>
        </p:txBody>
      </p:sp>
      <p:sp>
        <p:nvSpPr>
          <p:cNvPr id="2" name="Text Placeholder 1"/>
          <p:cNvSpPr>
            <a:spLocks noGrp="1"/>
          </p:cNvSpPr>
          <p:nvPr>
            <p:ph type="body" idx="1"/>
          </p:nvPr>
        </p:nvSpPr>
        <p:spPr>
          <a:xfrm>
            <a:off x="536448" y="2167507"/>
            <a:ext cx="8153400" cy="4526280"/>
          </a:xfrm>
        </p:spPr>
        <p:txBody>
          <a:bodyPr/>
          <a:lstStyle/>
          <a:p>
            <a:endParaRPr lang="en-GB"/>
          </a:p>
        </p:txBody>
      </p:sp>
      <p:sp>
        <p:nvSpPr>
          <p:cNvPr id="4" name="Rounded Rectangle 3"/>
          <p:cNvSpPr/>
          <p:nvPr/>
        </p:nvSpPr>
        <p:spPr bwMode="auto">
          <a:xfrm>
            <a:off x="342900" y="1524000"/>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lvl1pPr marL="685800">
              <a:defRPr sz="2000" b="1">
                <a:solidFill>
                  <a:schemeClr val="bg1"/>
                </a:solidFill>
                <a:latin typeface="Arial" pitchFamily="34" charset="0"/>
                <a:cs typeface="Arial" pitchFamily="34" charset="0"/>
              </a:defRPr>
            </a:lvl1pPr>
            <a:lvl2pPr marL="742950" indent="-285750">
              <a:defRPr sz="2000" b="1">
                <a:solidFill>
                  <a:schemeClr val="bg1"/>
                </a:solidFill>
                <a:latin typeface="Arial" pitchFamily="34" charset="0"/>
                <a:cs typeface="Arial" pitchFamily="34" charset="0"/>
              </a:defRPr>
            </a:lvl2pPr>
            <a:lvl3pPr marL="1143000" indent="-228600">
              <a:defRPr sz="2000" b="1">
                <a:solidFill>
                  <a:schemeClr val="bg1"/>
                </a:solidFill>
                <a:latin typeface="Arial" pitchFamily="34" charset="0"/>
                <a:cs typeface="Arial" pitchFamily="34" charset="0"/>
              </a:defRPr>
            </a:lvl3pPr>
            <a:lvl4pPr marL="1600200" indent="-228600">
              <a:defRPr sz="2000" b="1">
                <a:solidFill>
                  <a:schemeClr val="bg1"/>
                </a:solidFill>
                <a:latin typeface="Arial" pitchFamily="34" charset="0"/>
                <a:cs typeface="Arial" pitchFamily="34" charset="0"/>
              </a:defRPr>
            </a:lvl4pPr>
            <a:lvl5pPr marL="2057400" indent="-228600">
              <a:defRPr sz="2000" b="1">
                <a:solidFill>
                  <a:schemeClr val="bg1"/>
                </a:solidFill>
                <a:latin typeface="Arial" pitchFamily="34" charset="0"/>
                <a:cs typeface="Arial" pitchFamily="34" charset="0"/>
              </a:defRPr>
            </a:lvl5pPr>
            <a:lvl6pPr marL="2514600" indent="-228600" algn="ctr"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6pPr>
            <a:lvl7pPr marL="2971800" indent="-228600" algn="ctr"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7pPr>
            <a:lvl8pPr marL="3429000" indent="-228600" algn="ctr"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8pPr>
            <a:lvl9pPr marL="3886200" indent="-228600" algn="ctr"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9pPr>
          </a:lstStyle>
          <a:p>
            <a:pPr algn="l" eaLnBrk="1" hangingPunct="1">
              <a:lnSpc>
                <a:spcPct val="100000"/>
              </a:lnSpc>
              <a:defRPr/>
            </a:pPr>
            <a:r>
              <a:rPr lang="en-GB" altLang="en-US" sz="1600" u="none" smtClean="0">
                <a:solidFill>
                  <a:srgbClr val="009DD5"/>
                </a:solidFill>
                <a:ea typeface="ＭＳ Ｐゴシック" pitchFamily="34" charset="-128"/>
              </a:rPr>
              <a:t>Offsite</a:t>
            </a:r>
          </a:p>
          <a:p>
            <a:pPr algn="l" eaLnBrk="1" hangingPunct="1">
              <a:lnSpc>
                <a:spcPct val="100000"/>
              </a:lnSpc>
              <a:defRPr/>
            </a:pPr>
            <a:r>
              <a:rPr lang="en-GB" altLang="en-US" sz="1200" u="none" smtClean="0">
                <a:solidFill>
                  <a:srgbClr val="3B3B3B"/>
                </a:solidFill>
                <a:ea typeface="ＭＳ Ｐゴシック" pitchFamily="34" charset="-128"/>
              </a:rPr>
              <a:t>Accessing offsite IT resources in a data centre that's not your own. </a:t>
            </a:r>
          </a:p>
          <a:p>
            <a:pPr algn="l" eaLnBrk="1" hangingPunct="1">
              <a:lnSpc>
                <a:spcPct val="100000"/>
              </a:lnSpc>
              <a:defRPr/>
            </a:pPr>
            <a:r>
              <a:rPr lang="en-GB" altLang="en-US" sz="1200" u="none" smtClean="0">
                <a:solidFill>
                  <a:srgbClr val="3B3B3B"/>
                </a:solidFill>
                <a:ea typeface="ＭＳ Ｐゴシック" pitchFamily="34" charset="-128"/>
              </a:rPr>
              <a:t>You don't buy the servers and storage, someone else does</a:t>
            </a:r>
            <a:endParaRPr lang="en-US" altLang="en-US" sz="1200" u="none" smtClean="0">
              <a:solidFill>
                <a:srgbClr val="2F2F2F"/>
              </a:solidFill>
              <a:ea typeface="ＭＳ Ｐゴシック" pitchFamily="34" charset="-128"/>
            </a:endParaRPr>
          </a:p>
        </p:txBody>
      </p:sp>
      <p:sp>
        <p:nvSpPr>
          <p:cNvPr id="5" name="Rounded Rectangle 4"/>
          <p:cNvSpPr/>
          <p:nvPr/>
        </p:nvSpPr>
        <p:spPr bwMode="auto">
          <a:xfrm>
            <a:off x="476250" y="1643632"/>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b="1" u="none" dirty="0">
                <a:solidFill>
                  <a:srgbClr val="F7F7F7"/>
                </a:solidFill>
                <a:latin typeface="Arial" pitchFamily="34" charset="0"/>
                <a:cs typeface="+mn-cs"/>
              </a:rPr>
              <a:t>1</a:t>
            </a:r>
          </a:p>
        </p:txBody>
      </p:sp>
      <p:sp>
        <p:nvSpPr>
          <p:cNvPr id="6" name="Rounded Rectangle 5"/>
          <p:cNvSpPr/>
          <p:nvPr/>
        </p:nvSpPr>
        <p:spPr bwMode="auto">
          <a:xfrm>
            <a:off x="6686550" y="1524000"/>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defRPr/>
            </a:pPr>
            <a:r>
              <a:rPr lang="en-GB" sz="1600" b="1" u="none" dirty="0" err="1">
                <a:solidFill>
                  <a:srgbClr val="F7F7F7"/>
                </a:solidFill>
                <a:latin typeface="Arial" pitchFamily="34" charset="0"/>
                <a:cs typeface="+mn-cs"/>
              </a:rPr>
              <a:t>CapEx</a:t>
            </a:r>
            <a:r>
              <a:rPr lang="en-GB" sz="1600" b="1" u="none" dirty="0">
                <a:solidFill>
                  <a:srgbClr val="F7F7F7"/>
                </a:solidFill>
                <a:latin typeface="Arial" pitchFamily="34" charset="0"/>
                <a:cs typeface="+mn-cs"/>
              </a:rPr>
              <a:t> Avoidance</a:t>
            </a:r>
            <a:endParaRPr lang="en-US" sz="1600" b="1" u="none" dirty="0">
              <a:solidFill>
                <a:srgbClr val="F7F7F7"/>
              </a:solidFill>
              <a:latin typeface="Arial" pitchFamily="34" charset="0"/>
              <a:cs typeface="+mn-cs"/>
            </a:endParaRPr>
          </a:p>
        </p:txBody>
      </p:sp>
      <p:sp>
        <p:nvSpPr>
          <p:cNvPr id="7" name="Right Arrow 6"/>
          <p:cNvSpPr/>
          <p:nvPr/>
        </p:nvSpPr>
        <p:spPr bwMode="auto">
          <a:xfrm>
            <a:off x="6467475" y="1757932"/>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b="1" u="none">
              <a:latin typeface="Arial" charset="0"/>
              <a:ea typeface="ＭＳ Ｐゴシック" pitchFamily="34" charset="-128"/>
              <a:cs typeface="+mn-cs"/>
            </a:endParaRPr>
          </a:p>
        </p:txBody>
      </p:sp>
      <p:sp>
        <p:nvSpPr>
          <p:cNvPr id="34" name="Rounded Rectangle 33"/>
          <p:cNvSpPr/>
          <p:nvPr/>
        </p:nvSpPr>
        <p:spPr bwMode="auto">
          <a:xfrm>
            <a:off x="342900" y="2276475"/>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685800" algn="l" eaLnBrk="1" hangingPunct="1">
              <a:lnSpc>
                <a:spcPct val="100000"/>
              </a:lnSpc>
              <a:defRPr/>
            </a:pPr>
            <a:r>
              <a:rPr lang="en-GB" sz="1600" b="1" u="none" dirty="0">
                <a:solidFill>
                  <a:schemeClr val="accent3"/>
                </a:solidFill>
                <a:latin typeface="Arial" pitchFamily="34" charset="0"/>
                <a:ea typeface="ＭＳ Ｐゴシック" pitchFamily="34" charset="-128"/>
                <a:cs typeface="+mn-cs"/>
              </a:rPr>
              <a:t>Virtual</a:t>
            </a:r>
          </a:p>
          <a:p>
            <a:pPr marL="685800" algn="l" eaLnBrk="1" hangingPunct="1">
              <a:lnSpc>
                <a:spcPct val="100000"/>
              </a:lnSpc>
              <a:defRPr/>
            </a:pPr>
            <a:r>
              <a:rPr lang="en-GB" sz="1200" b="1" u="none" dirty="0">
                <a:solidFill>
                  <a:srgbClr val="3B3B3B"/>
                </a:solidFill>
                <a:latin typeface="Arial" pitchFamily="34" charset="0"/>
                <a:ea typeface="ＭＳ Ｐゴシック" pitchFamily="34" charset="-128"/>
                <a:cs typeface="+mn-cs"/>
              </a:rPr>
              <a:t>You assemble software stacks of databases, web servers, operating</a:t>
            </a:r>
          </a:p>
          <a:p>
            <a:pPr marL="685800" algn="l" eaLnBrk="1" hangingPunct="1">
              <a:lnSpc>
                <a:spcPct val="100000"/>
              </a:lnSpc>
              <a:defRPr/>
            </a:pPr>
            <a:r>
              <a:rPr lang="en-GB" sz="1200" b="1" u="none" dirty="0">
                <a:solidFill>
                  <a:srgbClr val="3B3B3B"/>
                </a:solidFill>
                <a:latin typeface="Arial" pitchFamily="34" charset="0"/>
                <a:ea typeface="ＭＳ Ｐゴシック" pitchFamily="34" charset="-128"/>
                <a:cs typeface="+mn-cs"/>
              </a:rPr>
              <a:t>systems, storage, and networking, then manage them as virtual servers</a:t>
            </a:r>
            <a:endParaRPr lang="en-US" sz="1200" b="1" u="none" dirty="0">
              <a:solidFill>
                <a:schemeClr val="tx1">
                  <a:lumMod val="75000"/>
                </a:schemeClr>
              </a:solidFill>
              <a:latin typeface="Arial" pitchFamily="34" charset="0"/>
              <a:ea typeface="ＭＳ Ｐゴシック" pitchFamily="34" charset="-128"/>
              <a:cs typeface="+mn-cs"/>
            </a:endParaRPr>
          </a:p>
        </p:txBody>
      </p:sp>
      <p:sp>
        <p:nvSpPr>
          <p:cNvPr id="35" name="Rounded Rectangle 34"/>
          <p:cNvSpPr/>
          <p:nvPr/>
        </p:nvSpPr>
        <p:spPr bwMode="auto">
          <a:xfrm>
            <a:off x="476250" y="2396107"/>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b="1" u="none" dirty="0">
                <a:solidFill>
                  <a:srgbClr val="F7F7F7"/>
                </a:solidFill>
                <a:latin typeface="Arial" pitchFamily="34" charset="0"/>
                <a:cs typeface="+mn-cs"/>
              </a:rPr>
              <a:t>2</a:t>
            </a:r>
          </a:p>
        </p:txBody>
      </p:sp>
      <p:sp>
        <p:nvSpPr>
          <p:cNvPr id="36" name="Rounded Rectangle 35"/>
          <p:cNvSpPr/>
          <p:nvPr/>
        </p:nvSpPr>
        <p:spPr bwMode="auto">
          <a:xfrm>
            <a:off x="6696075" y="2276475"/>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defRPr/>
            </a:pPr>
            <a:r>
              <a:rPr lang="en-GB" sz="1600" b="1" u="none" dirty="0">
                <a:solidFill>
                  <a:srgbClr val="F7F7F7"/>
                </a:solidFill>
                <a:latin typeface="Arial" pitchFamily="34" charset="0"/>
                <a:cs typeface="+mn-cs"/>
              </a:rPr>
              <a:t>Speed to Value</a:t>
            </a:r>
            <a:endParaRPr lang="en-US" sz="1600" b="1" u="none" dirty="0">
              <a:solidFill>
                <a:srgbClr val="F7F7F7"/>
              </a:solidFill>
              <a:latin typeface="Arial" pitchFamily="34" charset="0"/>
              <a:cs typeface="+mn-cs"/>
            </a:endParaRPr>
          </a:p>
        </p:txBody>
      </p:sp>
      <p:sp>
        <p:nvSpPr>
          <p:cNvPr id="37" name="Right Arrow 36"/>
          <p:cNvSpPr/>
          <p:nvPr/>
        </p:nvSpPr>
        <p:spPr bwMode="auto">
          <a:xfrm>
            <a:off x="6477000" y="2519932"/>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b="1" u="none">
              <a:latin typeface="Arial" charset="0"/>
              <a:ea typeface="ＭＳ Ｐゴシック" pitchFamily="34" charset="-128"/>
              <a:cs typeface="+mn-cs"/>
            </a:endParaRPr>
          </a:p>
        </p:txBody>
      </p:sp>
      <p:sp>
        <p:nvSpPr>
          <p:cNvPr id="38" name="Rounded Rectangle 37"/>
          <p:cNvSpPr/>
          <p:nvPr/>
        </p:nvSpPr>
        <p:spPr bwMode="auto">
          <a:xfrm>
            <a:off x="333375" y="3028950"/>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lvl1pPr marL="685800">
              <a:defRPr sz="2000" b="1">
                <a:solidFill>
                  <a:schemeClr val="bg1"/>
                </a:solidFill>
                <a:latin typeface="Arial" pitchFamily="34" charset="0"/>
                <a:cs typeface="Arial" pitchFamily="34" charset="0"/>
              </a:defRPr>
            </a:lvl1pPr>
            <a:lvl2pPr marL="742950" indent="-285750">
              <a:defRPr sz="2000" b="1">
                <a:solidFill>
                  <a:schemeClr val="bg1"/>
                </a:solidFill>
                <a:latin typeface="Arial" pitchFamily="34" charset="0"/>
                <a:cs typeface="Arial" pitchFamily="34" charset="0"/>
              </a:defRPr>
            </a:lvl2pPr>
            <a:lvl3pPr marL="1143000" indent="-228600">
              <a:defRPr sz="2000" b="1">
                <a:solidFill>
                  <a:schemeClr val="bg1"/>
                </a:solidFill>
                <a:latin typeface="Arial" pitchFamily="34" charset="0"/>
                <a:cs typeface="Arial" pitchFamily="34" charset="0"/>
              </a:defRPr>
            </a:lvl3pPr>
            <a:lvl4pPr marL="1600200" indent="-228600">
              <a:defRPr sz="2000" b="1">
                <a:solidFill>
                  <a:schemeClr val="bg1"/>
                </a:solidFill>
                <a:latin typeface="Arial" pitchFamily="34" charset="0"/>
                <a:cs typeface="Arial" pitchFamily="34" charset="0"/>
              </a:defRPr>
            </a:lvl4pPr>
            <a:lvl5pPr marL="2057400" indent="-228600">
              <a:defRPr sz="2000" b="1">
                <a:solidFill>
                  <a:schemeClr val="bg1"/>
                </a:solidFill>
                <a:latin typeface="Arial" pitchFamily="34" charset="0"/>
                <a:cs typeface="Arial" pitchFamily="34" charset="0"/>
              </a:defRPr>
            </a:lvl5pPr>
            <a:lvl6pPr marL="2514600" indent="-228600" algn="ctr"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6pPr>
            <a:lvl7pPr marL="2971800" indent="-228600" algn="ctr"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7pPr>
            <a:lvl8pPr marL="3429000" indent="-228600" algn="ctr"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8pPr>
            <a:lvl9pPr marL="3886200" indent="-228600" algn="ctr"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9pPr>
          </a:lstStyle>
          <a:p>
            <a:pPr algn="l" eaLnBrk="1" hangingPunct="1">
              <a:lnSpc>
                <a:spcPct val="100000"/>
              </a:lnSpc>
              <a:defRPr/>
            </a:pPr>
            <a:r>
              <a:rPr lang="en-GB" altLang="en-US" sz="1600" u="none" smtClean="0">
                <a:solidFill>
                  <a:srgbClr val="009DD5"/>
                </a:solidFill>
                <a:ea typeface="ＭＳ Ｐゴシック" pitchFamily="34" charset="-128"/>
              </a:rPr>
              <a:t>On Demand Self Service</a:t>
            </a:r>
          </a:p>
          <a:p>
            <a:pPr algn="l" eaLnBrk="1" hangingPunct="1">
              <a:lnSpc>
                <a:spcPct val="100000"/>
              </a:lnSpc>
              <a:defRPr/>
            </a:pPr>
            <a:r>
              <a:rPr lang="en-GB" altLang="en-US" sz="1200" u="none" smtClean="0">
                <a:solidFill>
                  <a:srgbClr val="3B3B3B"/>
                </a:solidFill>
                <a:ea typeface="ＭＳ Ｐゴシック" pitchFamily="34" charset="-128"/>
              </a:rPr>
              <a:t>Use when needed, including processors, memory, network,</a:t>
            </a:r>
          </a:p>
          <a:p>
            <a:pPr algn="l" eaLnBrk="1" hangingPunct="1">
              <a:lnSpc>
                <a:spcPct val="100000"/>
              </a:lnSpc>
              <a:defRPr/>
            </a:pPr>
            <a:r>
              <a:rPr lang="en-GB" altLang="en-US" sz="1200" u="none" smtClean="0">
                <a:solidFill>
                  <a:srgbClr val="3B3B3B"/>
                </a:solidFill>
                <a:ea typeface="ＭＳ Ｐゴシック" pitchFamily="34" charset="-128"/>
              </a:rPr>
              <a:t>bandwidth, storage</a:t>
            </a:r>
            <a:endParaRPr lang="en-US" altLang="en-US" sz="1200" u="none" smtClean="0">
              <a:solidFill>
                <a:srgbClr val="2F2F2F"/>
              </a:solidFill>
              <a:ea typeface="ＭＳ Ｐゴシック" pitchFamily="34" charset="-128"/>
            </a:endParaRPr>
          </a:p>
        </p:txBody>
      </p:sp>
      <p:sp>
        <p:nvSpPr>
          <p:cNvPr id="39" name="Rounded Rectangle 38"/>
          <p:cNvSpPr/>
          <p:nvPr/>
        </p:nvSpPr>
        <p:spPr bwMode="auto">
          <a:xfrm>
            <a:off x="466725" y="3148582"/>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b="1" u="none" dirty="0">
                <a:solidFill>
                  <a:srgbClr val="F7F7F7"/>
                </a:solidFill>
                <a:latin typeface="Arial" pitchFamily="34" charset="0"/>
                <a:cs typeface="+mn-cs"/>
              </a:rPr>
              <a:t>3</a:t>
            </a:r>
          </a:p>
        </p:txBody>
      </p:sp>
      <p:sp>
        <p:nvSpPr>
          <p:cNvPr id="40" name="Rounded Rectangle 39"/>
          <p:cNvSpPr/>
          <p:nvPr/>
        </p:nvSpPr>
        <p:spPr bwMode="auto">
          <a:xfrm>
            <a:off x="6686550" y="3028950"/>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lvl1pPr defTabSz="228600">
              <a:defRPr sz="2000" b="1">
                <a:solidFill>
                  <a:schemeClr val="bg1"/>
                </a:solidFill>
                <a:latin typeface="Arial" pitchFamily="34" charset="0"/>
                <a:cs typeface="Arial" pitchFamily="34" charset="0"/>
              </a:defRPr>
            </a:lvl1pPr>
            <a:lvl2pPr marL="742950" indent="-285750" defTabSz="228600">
              <a:defRPr sz="2000" b="1">
                <a:solidFill>
                  <a:schemeClr val="bg1"/>
                </a:solidFill>
                <a:latin typeface="Arial" pitchFamily="34" charset="0"/>
                <a:cs typeface="Arial" pitchFamily="34" charset="0"/>
              </a:defRPr>
            </a:lvl2pPr>
            <a:lvl3pPr marL="1143000" indent="-228600" defTabSz="228600">
              <a:defRPr sz="2000" b="1">
                <a:solidFill>
                  <a:schemeClr val="bg1"/>
                </a:solidFill>
                <a:latin typeface="Arial" pitchFamily="34" charset="0"/>
                <a:cs typeface="Arial" pitchFamily="34" charset="0"/>
              </a:defRPr>
            </a:lvl3pPr>
            <a:lvl4pPr marL="1600200" indent="-228600" defTabSz="228600">
              <a:defRPr sz="2000" b="1">
                <a:solidFill>
                  <a:schemeClr val="bg1"/>
                </a:solidFill>
                <a:latin typeface="Arial" pitchFamily="34" charset="0"/>
                <a:cs typeface="Arial" pitchFamily="34" charset="0"/>
              </a:defRPr>
            </a:lvl4pPr>
            <a:lvl5pPr marL="2057400" indent="-228600" defTabSz="228600">
              <a:defRPr sz="2000" b="1">
                <a:solidFill>
                  <a:schemeClr val="bg1"/>
                </a:solidFill>
                <a:latin typeface="Arial" pitchFamily="34" charset="0"/>
                <a:cs typeface="Arial" pitchFamily="34" charset="0"/>
              </a:defRPr>
            </a:lvl5pPr>
            <a:lvl6pPr marL="2514600" indent="-228600" algn="ctr" defTabSz="228600"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6pPr>
            <a:lvl7pPr marL="2971800" indent="-228600" algn="ctr" defTabSz="228600"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7pPr>
            <a:lvl8pPr marL="3429000" indent="-228600" algn="ctr" defTabSz="228600"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8pPr>
            <a:lvl9pPr marL="3886200" indent="-228600" algn="ctr" defTabSz="228600" eaLnBrk="0" fontAlgn="base" hangingPunct="0">
              <a:lnSpc>
                <a:spcPct val="85000"/>
              </a:lnSpc>
              <a:spcBef>
                <a:spcPct val="0"/>
              </a:spcBef>
              <a:spcAft>
                <a:spcPct val="0"/>
              </a:spcAft>
              <a:defRPr sz="2000" b="1">
                <a:solidFill>
                  <a:schemeClr val="bg1"/>
                </a:solidFill>
                <a:latin typeface="Arial" pitchFamily="34" charset="0"/>
                <a:cs typeface="Arial" pitchFamily="34" charset="0"/>
              </a:defRPr>
            </a:lvl9pPr>
          </a:lstStyle>
          <a:p>
            <a:pPr eaLnBrk="1" hangingPunct="1">
              <a:lnSpc>
                <a:spcPct val="100000"/>
              </a:lnSpc>
              <a:defRPr/>
            </a:pPr>
            <a:r>
              <a:rPr lang="en-GB" altLang="en-US" sz="1600" u="none" smtClean="0">
                <a:solidFill>
                  <a:srgbClr val="F7F7F7"/>
                </a:solidFill>
                <a:ea typeface="ＭＳ Ｐゴシック" pitchFamily="34" charset="-128"/>
              </a:rPr>
              <a:t>Rapid Elasticity</a:t>
            </a:r>
            <a:endParaRPr lang="en-US" altLang="en-US" sz="1600" u="none" smtClean="0">
              <a:solidFill>
                <a:srgbClr val="F7F7F7"/>
              </a:solidFill>
              <a:ea typeface="ＭＳ Ｐゴシック" pitchFamily="34" charset="-128"/>
            </a:endParaRPr>
          </a:p>
        </p:txBody>
      </p:sp>
      <p:sp>
        <p:nvSpPr>
          <p:cNvPr id="41" name="Right Arrow 40"/>
          <p:cNvSpPr/>
          <p:nvPr/>
        </p:nvSpPr>
        <p:spPr bwMode="auto">
          <a:xfrm>
            <a:off x="6467475" y="3272407"/>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b="1" u="none">
              <a:latin typeface="Arial" charset="0"/>
              <a:ea typeface="ＭＳ Ｐゴシック" pitchFamily="34" charset="-128"/>
              <a:cs typeface="+mn-cs"/>
            </a:endParaRPr>
          </a:p>
        </p:txBody>
      </p:sp>
      <p:sp>
        <p:nvSpPr>
          <p:cNvPr id="42" name="Rounded Rectangle 41"/>
          <p:cNvSpPr/>
          <p:nvPr/>
        </p:nvSpPr>
        <p:spPr bwMode="auto">
          <a:xfrm>
            <a:off x="323850" y="3781425"/>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685800" algn="l" eaLnBrk="1" hangingPunct="1">
              <a:lnSpc>
                <a:spcPct val="100000"/>
              </a:lnSpc>
              <a:defRPr/>
            </a:pPr>
            <a:r>
              <a:rPr lang="en-GB" sz="1600" b="1" u="none" dirty="0">
                <a:solidFill>
                  <a:schemeClr val="accent3"/>
                </a:solidFill>
                <a:latin typeface="Arial" pitchFamily="34" charset="0"/>
                <a:ea typeface="ＭＳ Ｐゴシック" pitchFamily="34" charset="-128"/>
                <a:cs typeface="+mn-cs"/>
              </a:rPr>
              <a:t>Subscription Style</a:t>
            </a:r>
          </a:p>
          <a:p>
            <a:pPr marL="685800" algn="l" eaLnBrk="1" hangingPunct="1">
              <a:lnSpc>
                <a:spcPct val="100000"/>
              </a:lnSpc>
              <a:defRPr/>
            </a:pPr>
            <a:r>
              <a:rPr lang="en-GB" sz="1200" b="1" u="none" dirty="0">
                <a:solidFill>
                  <a:srgbClr val="3B3B3B"/>
                </a:solidFill>
                <a:latin typeface="Arial" pitchFamily="34" charset="0"/>
                <a:ea typeface="ＭＳ Ｐゴシック" pitchFamily="34" charset="-128"/>
                <a:cs typeface="+mn-cs"/>
              </a:rPr>
              <a:t>These tend to be month-to-month or pay-per-use</a:t>
            </a:r>
            <a:endParaRPr lang="en-US" sz="1200" b="1" u="none" dirty="0">
              <a:solidFill>
                <a:schemeClr val="tx1">
                  <a:lumMod val="75000"/>
                </a:schemeClr>
              </a:solidFill>
              <a:latin typeface="Arial" pitchFamily="34" charset="0"/>
              <a:ea typeface="ＭＳ Ｐゴシック" pitchFamily="34" charset="-128"/>
              <a:cs typeface="+mn-cs"/>
            </a:endParaRPr>
          </a:p>
        </p:txBody>
      </p:sp>
      <p:sp>
        <p:nvSpPr>
          <p:cNvPr id="43" name="Rounded Rectangle 42"/>
          <p:cNvSpPr/>
          <p:nvPr/>
        </p:nvSpPr>
        <p:spPr bwMode="auto">
          <a:xfrm>
            <a:off x="457200" y="3901057"/>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b="1" u="none" dirty="0">
                <a:solidFill>
                  <a:srgbClr val="F7F7F7"/>
                </a:solidFill>
                <a:latin typeface="Arial" pitchFamily="34" charset="0"/>
                <a:cs typeface="+mn-cs"/>
              </a:rPr>
              <a:t>4</a:t>
            </a:r>
          </a:p>
        </p:txBody>
      </p:sp>
      <p:sp>
        <p:nvSpPr>
          <p:cNvPr id="44" name="Rounded Rectangle 43"/>
          <p:cNvSpPr/>
          <p:nvPr/>
        </p:nvSpPr>
        <p:spPr bwMode="auto">
          <a:xfrm>
            <a:off x="6667500" y="3781425"/>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defRPr/>
            </a:pPr>
            <a:r>
              <a:rPr lang="en-GB" sz="1600" b="1" u="none" dirty="0">
                <a:solidFill>
                  <a:srgbClr val="F7F7F7"/>
                </a:solidFill>
                <a:latin typeface="Arial" pitchFamily="34" charset="0"/>
                <a:cs typeface="+mn-cs"/>
              </a:rPr>
              <a:t>Cost Reduction</a:t>
            </a:r>
          </a:p>
          <a:p>
            <a:pPr defTabSz="228600" eaLnBrk="1" hangingPunct="1">
              <a:lnSpc>
                <a:spcPct val="100000"/>
              </a:lnSpc>
              <a:defRPr/>
            </a:pPr>
            <a:r>
              <a:rPr lang="en-GB" sz="1600" b="1" u="none" dirty="0" err="1">
                <a:solidFill>
                  <a:srgbClr val="F7F7F7"/>
                </a:solidFill>
                <a:latin typeface="Arial" pitchFamily="34" charset="0"/>
                <a:cs typeface="+mn-cs"/>
              </a:rPr>
              <a:t>CapEx</a:t>
            </a:r>
            <a:r>
              <a:rPr lang="en-GB" sz="1600" b="1" u="none" dirty="0">
                <a:solidFill>
                  <a:srgbClr val="F7F7F7"/>
                </a:solidFill>
                <a:latin typeface="Arial" pitchFamily="34" charset="0"/>
                <a:cs typeface="+mn-cs"/>
              </a:rPr>
              <a:t> Avoidance</a:t>
            </a:r>
            <a:endParaRPr lang="en-US" sz="1600" b="1" u="none" dirty="0">
              <a:solidFill>
                <a:srgbClr val="F7F7F7"/>
              </a:solidFill>
              <a:latin typeface="Arial" pitchFamily="34" charset="0"/>
              <a:cs typeface="+mn-cs"/>
            </a:endParaRPr>
          </a:p>
        </p:txBody>
      </p:sp>
      <p:sp>
        <p:nvSpPr>
          <p:cNvPr id="45" name="Right Arrow 44"/>
          <p:cNvSpPr/>
          <p:nvPr/>
        </p:nvSpPr>
        <p:spPr bwMode="auto">
          <a:xfrm>
            <a:off x="6448425" y="4015357"/>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b="1" u="none">
              <a:latin typeface="Arial" charset="0"/>
              <a:ea typeface="ＭＳ Ｐゴシック" pitchFamily="34" charset="-128"/>
              <a:cs typeface="+mn-cs"/>
            </a:endParaRPr>
          </a:p>
        </p:txBody>
      </p:sp>
      <p:sp>
        <p:nvSpPr>
          <p:cNvPr id="46" name="Rounded Rectangle 45"/>
          <p:cNvSpPr/>
          <p:nvPr/>
        </p:nvSpPr>
        <p:spPr bwMode="auto">
          <a:xfrm>
            <a:off x="323850" y="4533900"/>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685800" algn="l" eaLnBrk="1" hangingPunct="1">
              <a:lnSpc>
                <a:spcPct val="100000"/>
              </a:lnSpc>
              <a:defRPr/>
            </a:pPr>
            <a:r>
              <a:rPr lang="en-GB" sz="1600" b="1" u="none" dirty="0">
                <a:solidFill>
                  <a:schemeClr val="accent3"/>
                </a:solidFill>
                <a:latin typeface="Arial" pitchFamily="34" charset="0"/>
                <a:ea typeface="ＭＳ Ｐゴシック" pitchFamily="34" charset="-128"/>
                <a:cs typeface="+mn-cs"/>
              </a:rPr>
              <a:t>Shared</a:t>
            </a:r>
          </a:p>
          <a:p>
            <a:pPr marL="685800" algn="l" eaLnBrk="1" hangingPunct="1">
              <a:lnSpc>
                <a:spcPct val="100000"/>
              </a:lnSpc>
              <a:defRPr/>
            </a:pPr>
            <a:r>
              <a:rPr lang="en-GB" sz="1200" b="1" u="none" dirty="0">
                <a:solidFill>
                  <a:srgbClr val="3B3B3B"/>
                </a:solidFill>
                <a:latin typeface="Arial" pitchFamily="34" charset="0"/>
                <a:ea typeface="ＭＳ Ｐゴシック" pitchFamily="34" charset="-128"/>
                <a:cs typeface="+mn-cs"/>
              </a:rPr>
              <a:t>To achieve economies of scale, squeeze workloads from multiple </a:t>
            </a:r>
          </a:p>
          <a:p>
            <a:pPr marL="685800" algn="l" eaLnBrk="1" hangingPunct="1">
              <a:lnSpc>
                <a:spcPct val="100000"/>
              </a:lnSpc>
              <a:defRPr/>
            </a:pPr>
            <a:r>
              <a:rPr lang="en-GB" sz="1200" b="1" u="none" dirty="0">
                <a:solidFill>
                  <a:srgbClr val="3B3B3B"/>
                </a:solidFill>
                <a:latin typeface="Arial" pitchFamily="34" charset="0"/>
                <a:ea typeface="ＭＳ Ｐゴシック" pitchFamily="34" charset="-128"/>
                <a:cs typeface="+mn-cs"/>
              </a:rPr>
              <a:t>customers onto the same physical machines</a:t>
            </a:r>
            <a:endParaRPr lang="en-US" sz="1200" b="1" u="none" dirty="0">
              <a:solidFill>
                <a:schemeClr val="tx1">
                  <a:lumMod val="75000"/>
                </a:schemeClr>
              </a:solidFill>
              <a:latin typeface="Arial" pitchFamily="34" charset="0"/>
              <a:ea typeface="ＭＳ Ｐゴシック" pitchFamily="34" charset="-128"/>
              <a:cs typeface="+mn-cs"/>
            </a:endParaRPr>
          </a:p>
        </p:txBody>
      </p:sp>
      <p:sp>
        <p:nvSpPr>
          <p:cNvPr id="47" name="Rounded Rectangle 46"/>
          <p:cNvSpPr/>
          <p:nvPr/>
        </p:nvSpPr>
        <p:spPr bwMode="auto">
          <a:xfrm>
            <a:off x="457200" y="4653532"/>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b="1" u="none" dirty="0">
                <a:solidFill>
                  <a:srgbClr val="F7F7F7"/>
                </a:solidFill>
                <a:latin typeface="Arial" pitchFamily="34" charset="0"/>
                <a:cs typeface="+mn-cs"/>
              </a:rPr>
              <a:t>5</a:t>
            </a:r>
          </a:p>
        </p:txBody>
      </p:sp>
      <p:sp>
        <p:nvSpPr>
          <p:cNvPr id="48" name="Rounded Rectangle 47"/>
          <p:cNvSpPr/>
          <p:nvPr/>
        </p:nvSpPr>
        <p:spPr bwMode="auto">
          <a:xfrm>
            <a:off x="6677025" y="4533900"/>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defRPr/>
            </a:pPr>
            <a:r>
              <a:rPr lang="en-GB" sz="1600" b="1" u="none" dirty="0">
                <a:solidFill>
                  <a:srgbClr val="F7F7F7"/>
                </a:solidFill>
                <a:latin typeface="Arial" pitchFamily="34" charset="0"/>
                <a:cs typeface="+mn-cs"/>
              </a:rPr>
              <a:t>Greener IT</a:t>
            </a:r>
            <a:endParaRPr lang="en-US" sz="1600" b="1" u="none" dirty="0">
              <a:solidFill>
                <a:srgbClr val="F7F7F7"/>
              </a:solidFill>
              <a:latin typeface="Arial" pitchFamily="34" charset="0"/>
              <a:cs typeface="+mn-cs"/>
            </a:endParaRPr>
          </a:p>
        </p:txBody>
      </p:sp>
      <p:sp>
        <p:nvSpPr>
          <p:cNvPr id="49" name="Right Arrow 48"/>
          <p:cNvSpPr/>
          <p:nvPr/>
        </p:nvSpPr>
        <p:spPr bwMode="auto">
          <a:xfrm>
            <a:off x="6457950" y="4777357"/>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b="1" u="none">
              <a:latin typeface="Arial" charset="0"/>
              <a:ea typeface="ＭＳ Ｐゴシック" pitchFamily="34" charset="-128"/>
              <a:cs typeface="+mn-cs"/>
            </a:endParaRPr>
          </a:p>
        </p:txBody>
      </p:sp>
      <p:sp>
        <p:nvSpPr>
          <p:cNvPr id="50" name="Rounded Rectangle 49"/>
          <p:cNvSpPr/>
          <p:nvPr/>
        </p:nvSpPr>
        <p:spPr bwMode="auto">
          <a:xfrm>
            <a:off x="314325" y="5286375"/>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685800" algn="l" eaLnBrk="1" hangingPunct="1">
              <a:lnSpc>
                <a:spcPct val="100000"/>
              </a:lnSpc>
              <a:defRPr/>
            </a:pPr>
            <a:r>
              <a:rPr lang="en-GB" sz="1600" b="1" u="none" dirty="0">
                <a:solidFill>
                  <a:schemeClr val="accent3"/>
                </a:solidFill>
                <a:latin typeface="Arial" pitchFamily="34" charset="0"/>
                <a:ea typeface="ＭＳ Ｐゴシック" pitchFamily="34" charset="-128"/>
                <a:cs typeface="+mn-cs"/>
              </a:rPr>
              <a:t>Simple</a:t>
            </a:r>
          </a:p>
          <a:p>
            <a:pPr marL="685800" algn="l" eaLnBrk="1" hangingPunct="1">
              <a:lnSpc>
                <a:spcPct val="100000"/>
              </a:lnSpc>
              <a:defRPr/>
            </a:pPr>
            <a:r>
              <a:rPr lang="en-GB" sz="1200" b="1" u="none" dirty="0">
                <a:solidFill>
                  <a:srgbClr val="3B3B3B"/>
                </a:solidFill>
                <a:latin typeface="Arial" pitchFamily="34" charset="0"/>
                <a:ea typeface="ＭＳ Ｐゴシック" pitchFamily="34" charset="-128"/>
                <a:cs typeface="+mn-cs"/>
              </a:rPr>
              <a:t>Configure resources extremely quickly</a:t>
            </a:r>
            <a:endParaRPr lang="en-US" sz="1200" b="1" u="none" dirty="0">
              <a:solidFill>
                <a:schemeClr val="tx1">
                  <a:lumMod val="75000"/>
                </a:schemeClr>
              </a:solidFill>
              <a:latin typeface="Arial" pitchFamily="34" charset="0"/>
              <a:ea typeface="ＭＳ Ｐゴシック" pitchFamily="34" charset="-128"/>
              <a:cs typeface="+mn-cs"/>
            </a:endParaRPr>
          </a:p>
        </p:txBody>
      </p:sp>
      <p:sp>
        <p:nvSpPr>
          <p:cNvPr id="51" name="Rounded Rectangle 50"/>
          <p:cNvSpPr/>
          <p:nvPr/>
        </p:nvSpPr>
        <p:spPr bwMode="auto">
          <a:xfrm>
            <a:off x="447675" y="5406007"/>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b="1" u="none" dirty="0">
                <a:solidFill>
                  <a:srgbClr val="F7F7F7"/>
                </a:solidFill>
                <a:latin typeface="Arial" pitchFamily="34" charset="0"/>
                <a:cs typeface="+mn-cs"/>
              </a:rPr>
              <a:t>6</a:t>
            </a:r>
          </a:p>
        </p:txBody>
      </p:sp>
      <p:sp>
        <p:nvSpPr>
          <p:cNvPr id="52" name="Rounded Rectangle 51"/>
          <p:cNvSpPr/>
          <p:nvPr/>
        </p:nvSpPr>
        <p:spPr bwMode="auto">
          <a:xfrm>
            <a:off x="6667500" y="5286375"/>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defRPr/>
            </a:pPr>
            <a:r>
              <a:rPr lang="en-GB" sz="1600" b="1" u="none" dirty="0">
                <a:solidFill>
                  <a:srgbClr val="F7F7F7"/>
                </a:solidFill>
                <a:latin typeface="Arial" pitchFamily="34" charset="0"/>
                <a:cs typeface="+mn-cs"/>
              </a:rPr>
              <a:t>Speed to Value</a:t>
            </a:r>
            <a:endParaRPr lang="en-US" sz="1600" b="1" u="none" dirty="0">
              <a:solidFill>
                <a:srgbClr val="F7F7F7"/>
              </a:solidFill>
              <a:latin typeface="Arial" pitchFamily="34" charset="0"/>
              <a:cs typeface="+mn-cs"/>
            </a:endParaRPr>
          </a:p>
        </p:txBody>
      </p:sp>
      <p:sp>
        <p:nvSpPr>
          <p:cNvPr id="53" name="Right Arrow 52"/>
          <p:cNvSpPr/>
          <p:nvPr/>
        </p:nvSpPr>
        <p:spPr bwMode="auto">
          <a:xfrm>
            <a:off x="6448425" y="5529832"/>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b="1" u="none">
              <a:latin typeface="Arial" charset="0"/>
              <a:ea typeface="ＭＳ Ｐゴシック" pitchFamily="34" charset="-128"/>
              <a:cs typeface="+mn-cs"/>
            </a:endParaRPr>
          </a:p>
        </p:txBody>
      </p:sp>
      <p:sp>
        <p:nvSpPr>
          <p:cNvPr id="54" name="Rounded Rectangle 53"/>
          <p:cNvSpPr/>
          <p:nvPr/>
        </p:nvSpPr>
        <p:spPr bwMode="auto">
          <a:xfrm>
            <a:off x="304800" y="6038850"/>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685800" algn="l" eaLnBrk="1" hangingPunct="1">
              <a:lnSpc>
                <a:spcPct val="100000"/>
              </a:lnSpc>
              <a:defRPr/>
            </a:pPr>
            <a:r>
              <a:rPr lang="en-GB" sz="1600" b="1" u="none" dirty="0">
                <a:solidFill>
                  <a:schemeClr val="accent3"/>
                </a:solidFill>
                <a:latin typeface="Arial" pitchFamily="34" charset="0"/>
                <a:ea typeface="ＭＳ Ｐゴシック" pitchFamily="34" charset="-128"/>
                <a:cs typeface="+mn-cs"/>
              </a:rPr>
              <a:t>Web based</a:t>
            </a:r>
          </a:p>
          <a:p>
            <a:pPr marL="685800" algn="l" eaLnBrk="1" hangingPunct="1">
              <a:lnSpc>
                <a:spcPct val="100000"/>
              </a:lnSpc>
              <a:defRPr/>
            </a:pPr>
            <a:r>
              <a:rPr lang="en-GB" sz="1200" b="1" u="none" dirty="0">
                <a:solidFill>
                  <a:srgbClr val="3B3B3B"/>
                </a:solidFill>
                <a:latin typeface="Arial" pitchFamily="34" charset="0"/>
                <a:ea typeface="ＭＳ Ｐゴシック" pitchFamily="34" charset="-128"/>
                <a:cs typeface="+mn-cs"/>
              </a:rPr>
              <a:t>Cloud computing involves browser access to hosted data and resources</a:t>
            </a:r>
            <a:endParaRPr lang="en-US" sz="1200" b="1" u="none" dirty="0">
              <a:solidFill>
                <a:schemeClr val="tx1">
                  <a:lumMod val="75000"/>
                </a:schemeClr>
              </a:solidFill>
              <a:latin typeface="Arial" pitchFamily="34" charset="0"/>
              <a:ea typeface="ＭＳ Ｐゴシック" pitchFamily="34" charset="-128"/>
              <a:cs typeface="+mn-cs"/>
            </a:endParaRPr>
          </a:p>
        </p:txBody>
      </p:sp>
      <p:sp>
        <p:nvSpPr>
          <p:cNvPr id="55" name="Rounded Rectangle 54"/>
          <p:cNvSpPr/>
          <p:nvPr/>
        </p:nvSpPr>
        <p:spPr bwMode="auto">
          <a:xfrm>
            <a:off x="438150" y="6158482"/>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b="1" u="none" dirty="0">
                <a:solidFill>
                  <a:srgbClr val="F7F7F7"/>
                </a:solidFill>
                <a:latin typeface="Arial" pitchFamily="34" charset="0"/>
                <a:cs typeface="+mn-cs"/>
              </a:rPr>
              <a:t>7</a:t>
            </a:r>
          </a:p>
        </p:txBody>
      </p:sp>
      <p:sp>
        <p:nvSpPr>
          <p:cNvPr id="56" name="Rounded Rectangle 55"/>
          <p:cNvSpPr/>
          <p:nvPr/>
        </p:nvSpPr>
        <p:spPr bwMode="auto">
          <a:xfrm>
            <a:off x="6657975" y="6038850"/>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defRPr/>
            </a:pPr>
            <a:r>
              <a:rPr lang="en-GB" sz="1600" b="1" u="none" dirty="0">
                <a:solidFill>
                  <a:srgbClr val="F7F7F7"/>
                </a:solidFill>
                <a:latin typeface="Arial" pitchFamily="34" charset="0"/>
                <a:cs typeface="+mn-cs"/>
              </a:rPr>
              <a:t>Speed to Value</a:t>
            </a:r>
            <a:endParaRPr lang="en-US" sz="1600" b="1" u="none" dirty="0">
              <a:solidFill>
                <a:srgbClr val="F7F7F7"/>
              </a:solidFill>
              <a:latin typeface="Arial" pitchFamily="34" charset="0"/>
              <a:cs typeface="+mn-cs"/>
            </a:endParaRPr>
          </a:p>
        </p:txBody>
      </p:sp>
      <p:sp>
        <p:nvSpPr>
          <p:cNvPr id="57" name="Right Arrow 56"/>
          <p:cNvSpPr/>
          <p:nvPr/>
        </p:nvSpPr>
        <p:spPr bwMode="auto">
          <a:xfrm>
            <a:off x="6438900" y="6282307"/>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b="1" u="none">
              <a:latin typeface="Arial" charset="0"/>
              <a:ea typeface="ＭＳ Ｐゴシック" pitchFamily="34" charset="-128"/>
              <a:cs typeface="+mn-cs"/>
            </a:endParaRPr>
          </a:p>
        </p:txBody>
      </p:sp>
    </p:spTree>
    <p:extLst>
      <p:ext uri="{BB962C8B-B14F-4D97-AF65-F5344CB8AC3E}">
        <p14:creationId xmlns:p14="http://schemas.microsoft.com/office/powerpoint/2010/main" val="425709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5400000" algn="t" rotWithShape="0">
              <a:prstClr val="black">
                <a:alpha val="40000"/>
              </a:prstClr>
            </a:outerShdw>
          </a:effectLst>
        </p:spPr>
        <p:txBody>
          <a:bodyPr/>
          <a:lstStyle/>
          <a:p>
            <a:r>
              <a:rPr lang="en-US" sz="4000" dirty="0" smtClean="0"/>
              <a:t>Amazon S3 Namespace Example</a:t>
            </a:r>
            <a:endParaRPr lang="en-US" sz="4000" dirty="0"/>
          </a:p>
        </p:txBody>
      </p:sp>
      <p:sp>
        <p:nvSpPr>
          <p:cNvPr id="3" name="Rectangle 2"/>
          <p:cNvSpPr/>
          <p:nvPr/>
        </p:nvSpPr>
        <p:spPr>
          <a:xfrm>
            <a:off x="609600" y="1447800"/>
            <a:ext cx="7696200" cy="1754326"/>
          </a:xfrm>
          <a:prstGeom prst="rect">
            <a:avLst/>
          </a:prstGeom>
        </p:spPr>
        <p:txBody>
          <a:bodyPr wrap="square">
            <a:spAutoFit/>
          </a:bodyPr>
          <a:lstStyle/>
          <a:p>
            <a:r>
              <a:rPr lang="en-US" dirty="0" smtClean="0"/>
              <a:t>Protocol:		</a:t>
            </a:r>
            <a:r>
              <a:rPr lang="en-US" dirty="0" smtClean="0">
                <a:solidFill>
                  <a:schemeClr val="accent6"/>
                </a:solidFill>
              </a:rPr>
              <a:t>http</a:t>
            </a:r>
          </a:p>
          <a:p>
            <a:r>
              <a:rPr lang="en-US" dirty="0" smtClean="0"/>
              <a:t>Bucket: 	</a:t>
            </a:r>
            <a:r>
              <a:rPr lang="en-US" smtClean="0"/>
              <a:t>	</a:t>
            </a:r>
            <a:r>
              <a:rPr lang="en-US" smtClean="0">
                <a:solidFill>
                  <a:schemeClr val="accent4"/>
                </a:solidFill>
              </a:rPr>
              <a:t>images.</a:t>
            </a:r>
            <a:endParaRPr lang="en-US" dirty="0" smtClean="0">
              <a:solidFill>
                <a:schemeClr val="accent4"/>
              </a:solidFill>
            </a:endParaRPr>
          </a:p>
          <a:p>
            <a:r>
              <a:rPr lang="en-US" dirty="0" smtClean="0"/>
              <a:t>S3: </a:t>
            </a:r>
            <a:r>
              <a:rPr lang="en-US" dirty="0" smtClean="0">
                <a:solidFill>
                  <a:srgbClr val="C00000"/>
                </a:solidFill>
              </a:rPr>
              <a:t>		s3.amazonaws.com</a:t>
            </a:r>
          </a:p>
          <a:p>
            <a:r>
              <a:rPr lang="en-US" dirty="0" smtClean="0"/>
              <a:t>Key: 		</a:t>
            </a:r>
            <a:r>
              <a:rPr lang="en-US" dirty="0" smtClean="0">
                <a:solidFill>
                  <a:schemeClr val="accent3"/>
                </a:solidFill>
              </a:rPr>
              <a:t>hainan_air_airbus.jpg</a:t>
            </a:r>
          </a:p>
          <a:p>
            <a:endParaRPr lang="en-US" dirty="0" smtClean="0"/>
          </a:p>
          <a:p>
            <a:pPr algn="ctr"/>
            <a:r>
              <a:rPr lang="en-US" dirty="0" smtClean="0">
                <a:hlinkClick r:id="rId2"/>
              </a:rPr>
              <a:t>https://jbarr-shared.s3.amazonaws.com/hainan_air_airbus.jpg</a:t>
            </a:r>
            <a:endParaRPr lang="en-US" dirty="0" smtClean="0"/>
          </a:p>
        </p:txBody>
      </p:sp>
      <p:pic>
        <p:nvPicPr>
          <p:cNvPr id="5" name="Picture 4" descr="hainan_air_airbus.jpg"/>
          <p:cNvPicPr>
            <a:picLocks noChangeAspect="1"/>
          </p:cNvPicPr>
          <p:nvPr/>
        </p:nvPicPr>
        <p:blipFill>
          <a:blip r:embed="rId3"/>
          <a:stretch>
            <a:fillRect/>
          </a:stretch>
        </p:blipFill>
        <p:spPr>
          <a:xfrm>
            <a:off x="2667000" y="3390900"/>
            <a:ext cx="3403600" cy="2552700"/>
          </a:xfrm>
          <a:prstGeom prst="rect">
            <a:avLst/>
          </a:prstGeom>
        </p:spPr>
      </p:pic>
    </p:spTree>
    <p:extLst>
      <p:ext uri="{BB962C8B-B14F-4D97-AF65-F5344CB8AC3E}">
        <p14:creationId xmlns:p14="http://schemas.microsoft.com/office/powerpoint/2010/main" val="37152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 US Pricing</a:t>
            </a:r>
            <a:endParaRPr lang="en-US" dirty="0"/>
          </a:p>
        </p:txBody>
      </p:sp>
      <p:graphicFrame>
        <p:nvGraphicFramePr>
          <p:cNvPr id="4" name="Content Placeholder 3"/>
          <p:cNvGraphicFramePr>
            <a:graphicFrameLocks noGrp="1"/>
          </p:cNvGraphicFramePr>
          <p:nvPr>
            <p:ph idx="4294967295"/>
          </p:nvPr>
        </p:nvGraphicFramePr>
        <p:xfrm>
          <a:off x="609600" y="1524000"/>
          <a:ext cx="7772400" cy="1010920"/>
        </p:xfrm>
        <a:graphic>
          <a:graphicData uri="http://schemas.openxmlformats.org/drawingml/2006/table">
            <a:tbl>
              <a:tblPr firstRow="1" bandRow="1">
                <a:solidFill>
                  <a:srgbClr val="FF9900">
                    <a:alpha val="30196"/>
                  </a:srgbClr>
                </a:solidFill>
                <a:tableStyleId>{21E4AEA4-8DFA-4A89-87EB-49C32662AFE0}</a:tableStyleId>
              </a:tblPr>
              <a:tblGrid>
                <a:gridCol w="1554480"/>
                <a:gridCol w="1554480"/>
                <a:gridCol w="1554480"/>
                <a:gridCol w="1554480"/>
                <a:gridCol w="1554480"/>
              </a:tblGrid>
              <a:tr h="370840">
                <a:tc>
                  <a:txBody>
                    <a:bodyPr/>
                    <a:lstStyle/>
                    <a:p>
                      <a:endParaRPr lang="en-US" dirty="0"/>
                    </a:p>
                  </a:txBody>
                  <a:tcPr anchor="b">
                    <a:solidFill>
                      <a:srgbClr val="C00000"/>
                    </a:solidFill>
                  </a:tcPr>
                </a:tc>
                <a:tc>
                  <a:txBody>
                    <a:bodyPr/>
                    <a:lstStyle/>
                    <a:p>
                      <a:pPr algn="ctr"/>
                      <a:r>
                        <a:rPr lang="en-US" dirty="0" smtClean="0"/>
                        <a:t>&lt;</a:t>
                      </a:r>
                      <a:r>
                        <a:rPr lang="en-US" baseline="0" dirty="0" smtClean="0"/>
                        <a:t> 50 TB </a:t>
                      </a:r>
                      <a:br>
                        <a:rPr lang="en-US" baseline="0" dirty="0" smtClean="0"/>
                      </a:br>
                      <a:r>
                        <a:rPr lang="en-US" baseline="0" dirty="0" smtClean="0"/>
                        <a:t>per Month</a:t>
                      </a:r>
                      <a:endParaRPr lang="en-US" dirty="0"/>
                    </a:p>
                  </a:txBody>
                  <a:tcPr anchor="b">
                    <a:solidFill>
                      <a:srgbClr val="C00000"/>
                    </a:solidFill>
                  </a:tcPr>
                </a:tc>
                <a:tc>
                  <a:txBody>
                    <a:bodyPr/>
                    <a:lstStyle/>
                    <a:p>
                      <a:pPr algn="ctr"/>
                      <a:r>
                        <a:rPr lang="en-US" dirty="0" smtClean="0"/>
                        <a:t>Next 50 TB</a:t>
                      </a:r>
                      <a:br>
                        <a:rPr lang="en-US" dirty="0" smtClean="0"/>
                      </a:br>
                      <a:r>
                        <a:rPr lang="en-US" dirty="0" smtClean="0"/>
                        <a:t>per Month</a:t>
                      </a:r>
                      <a:endParaRPr lang="en-US" dirty="0"/>
                    </a:p>
                  </a:txBody>
                  <a:tcPr anchor="b">
                    <a:solidFill>
                      <a:srgbClr val="C00000"/>
                    </a:solidFill>
                  </a:tcPr>
                </a:tc>
                <a:tc>
                  <a:txBody>
                    <a:bodyPr/>
                    <a:lstStyle/>
                    <a:p>
                      <a:pPr algn="ctr"/>
                      <a:r>
                        <a:rPr lang="en-US" dirty="0" smtClean="0"/>
                        <a:t>Next</a:t>
                      </a:r>
                      <a:r>
                        <a:rPr lang="en-US" baseline="0" dirty="0" smtClean="0"/>
                        <a:t> 400 TB</a:t>
                      </a:r>
                      <a:br>
                        <a:rPr lang="en-US" baseline="0" dirty="0" smtClean="0"/>
                      </a:br>
                      <a:r>
                        <a:rPr lang="en-US" baseline="0" dirty="0" smtClean="0"/>
                        <a:t>per Month</a:t>
                      </a:r>
                      <a:endParaRPr lang="en-US" dirty="0"/>
                    </a:p>
                  </a:txBody>
                  <a:tcPr anchor="b">
                    <a:solidFill>
                      <a:srgbClr val="C00000"/>
                    </a:solidFill>
                  </a:tcPr>
                </a:tc>
                <a:tc>
                  <a:txBody>
                    <a:bodyPr/>
                    <a:lstStyle/>
                    <a:p>
                      <a:pPr algn="ctr"/>
                      <a:r>
                        <a:rPr lang="en-US" dirty="0" smtClean="0"/>
                        <a:t>&gt; 500 TB </a:t>
                      </a:r>
                      <a:br>
                        <a:rPr lang="en-US" dirty="0" smtClean="0"/>
                      </a:br>
                      <a:r>
                        <a:rPr lang="en-US" dirty="0" smtClean="0"/>
                        <a:t>per Month</a:t>
                      </a:r>
                      <a:endParaRPr lang="en-US" dirty="0"/>
                    </a:p>
                  </a:txBody>
                  <a:tcPr anchor="b">
                    <a:solidFill>
                      <a:srgbClr val="C00000"/>
                    </a:solidFill>
                  </a:tcPr>
                </a:tc>
              </a:tr>
              <a:tr h="370840">
                <a:tc>
                  <a:txBody>
                    <a:bodyPr/>
                    <a:lstStyle/>
                    <a:p>
                      <a:r>
                        <a:rPr lang="en-US" dirty="0" smtClean="0">
                          <a:solidFill>
                            <a:schemeClr val="tx1"/>
                          </a:solidFill>
                        </a:rPr>
                        <a:t>US Storage</a:t>
                      </a:r>
                    </a:p>
                  </a:txBody>
                  <a:tcPr anchor="ctr">
                    <a:solidFill>
                      <a:srgbClr val="C00000">
                        <a:alpha val="29804"/>
                      </a:srgbClr>
                    </a:solidFill>
                  </a:tcPr>
                </a:tc>
                <a:tc>
                  <a:txBody>
                    <a:bodyPr/>
                    <a:lstStyle/>
                    <a:p>
                      <a:pPr algn="ctr"/>
                      <a:r>
                        <a:rPr lang="en-US" dirty="0" smtClean="0">
                          <a:solidFill>
                            <a:schemeClr val="tx1"/>
                          </a:solidFill>
                        </a:rPr>
                        <a:t>$0.15/GB</a:t>
                      </a:r>
                      <a:endParaRPr lang="en-US" dirty="0">
                        <a:solidFill>
                          <a:schemeClr val="tx1"/>
                        </a:solidFill>
                      </a:endParaRPr>
                    </a:p>
                  </a:txBody>
                  <a:tcPr anchor="ctr">
                    <a:solidFill>
                      <a:srgbClr val="C00000">
                        <a:alpha val="29804"/>
                      </a:srgbClr>
                    </a:solidFill>
                  </a:tcPr>
                </a:tc>
                <a:tc>
                  <a:txBody>
                    <a:bodyPr/>
                    <a:lstStyle/>
                    <a:p>
                      <a:pPr algn="ctr"/>
                      <a:r>
                        <a:rPr lang="en-US" dirty="0" smtClean="0">
                          <a:solidFill>
                            <a:schemeClr val="tx1"/>
                          </a:solidFill>
                        </a:rPr>
                        <a:t>$0.14/GB</a:t>
                      </a:r>
                      <a:endParaRPr lang="en-US" dirty="0">
                        <a:solidFill>
                          <a:schemeClr val="tx1"/>
                        </a:solidFill>
                      </a:endParaRPr>
                    </a:p>
                  </a:txBody>
                  <a:tcPr anchor="ctr">
                    <a:solidFill>
                      <a:srgbClr val="C00000">
                        <a:alpha val="29804"/>
                      </a:srgbClr>
                    </a:solidFill>
                  </a:tcPr>
                </a:tc>
                <a:tc>
                  <a:txBody>
                    <a:bodyPr/>
                    <a:lstStyle/>
                    <a:p>
                      <a:pPr algn="ctr"/>
                      <a:r>
                        <a:rPr lang="en-US" dirty="0" smtClean="0">
                          <a:solidFill>
                            <a:schemeClr val="tx1"/>
                          </a:solidFill>
                        </a:rPr>
                        <a:t>$0.13/GB</a:t>
                      </a:r>
                      <a:endParaRPr lang="en-US" dirty="0">
                        <a:solidFill>
                          <a:schemeClr val="tx1"/>
                        </a:solidFill>
                      </a:endParaRPr>
                    </a:p>
                  </a:txBody>
                  <a:tcPr anchor="ctr">
                    <a:solidFill>
                      <a:srgbClr val="C00000">
                        <a:alpha val="29804"/>
                      </a:srgbClr>
                    </a:solidFill>
                  </a:tcPr>
                </a:tc>
                <a:tc>
                  <a:txBody>
                    <a:bodyPr/>
                    <a:lstStyle/>
                    <a:p>
                      <a:pPr algn="ctr"/>
                      <a:r>
                        <a:rPr lang="en-US" dirty="0" smtClean="0">
                          <a:solidFill>
                            <a:schemeClr val="tx1"/>
                          </a:solidFill>
                        </a:rPr>
                        <a:t>$0.12/GB</a:t>
                      </a:r>
                      <a:endParaRPr lang="en-US" dirty="0">
                        <a:solidFill>
                          <a:schemeClr val="tx1"/>
                        </a:solidFill>
                      </a:endParaRPr>
                    </a:p>
                  </a:txBody>
                  <a:tcPr anchor="ctr">
                    <a:solidFill>
                      <a:srgbClr val="C00000">
                        <a:alpha val="29804"/>
                      </a:srgbClr>
                    </a:solidFill>
                  </a:tcPr>
                </a:tc>
              </a:tr>
            </a:tbl>
          </a:graphicData>
        </a:graphic>
      </p:graphicFrame>
      <p:graphicFrame>
        <p:nvGraphicFramePr>
          <p:cNvPr id="5" name="Table 4"/>
          <p:cNvGraphicFramePr>
            <a:graphicFrameLocks noGrp="1"/>
          </p:cNvGraphicFramePr>
          <p:nvPr/>
        </p:nvGraphicFramePr>
        <p:xfrm>
          <a:off x="609600" y="3124200"/>
          <a:ext cx="7772400" cy="1381760"/>
        </p:xfrm>
        <a:graphic>
          <a:graphicData uri="http://schemas.openxmlformats.org/drawingml/2006/table">
            <a:tbl>
              <a:tblPr firstRow="1" bandRow="1">
                <a:tableStyleId>{5C22544A-7EE6-4342-B048-85BDC9FD1C3A}</a:tableStyleId>
              </a:tblPr>
              <a:tblGrid>
                <a:gridCol w="1692998"/>
                <a:gridCol w="1385180"/>
                <a:gridCol w="1616044"/>
                <a:gridCol w="1523698"/>
                <a:gridCol w="1554480"/>
              </a:tblGrid>
              <a:tr h="370840">
                <a:tc>
                  <a:txBody>
                    <a:bodyPr/>
                    <a:lstStyle/>
                    <a:p>
                      <a:r>
                        <a:rPr lang="en-US" dirty="0" smtClean="0"/>
                        <a:t>Data Transfer</a:t>
                      </a:r>
                      <a:endParaRPr lang="en-US" dirty="0"/>
                    </a:p>
                  </a:txBody>
                  <a:tcPr anchor="b">
                    <a:solidFill>
                      <a:srgbClr val="009900"/>
                    </a:solidFill>
                  </a:tcPr>
                </a:tc>
                <a:tc>
                  <a:txBody>
                    <a:bodyPr/>
                    <a:lstStyle/>
                    <a:p>
                      <a:pPr algn="ctr"/>
                      <a:r>
                        <a:rPr lang="en-US" dirty="0" smtClean="0"/>
                        <a:t>&lt; 10 TB</a:t>
                      </a:r>
                      <a:r>
                        <a:rPr lang="en-US" baseline="0" dirty="0" smtClean="0"/>
                        <a:t> per Month</a:t>
                      </a:r>
                      <a:endParaRPr lang="en-US" dirty="0"/>
                    </a:p>
                  </a:txBody>
                  <a:tcPr anchor="ctr">
                    <a:solidFill>
                      <a:srgbClr val="009900"/>
                    </a:solidFill>
                  </a:tcPr>
                </a:tc>
                <a:tc>
                  <a:txBody>
                    <a:bodyPr/>
                    <a:lstStyle/>
                    <a:p>
                      <a:pPr algn="ctr"/>
                      <a:r>
                        <a:rPr lang="en-US" dirty="0" smtClean="0"/>
                        <a:t>Next 40 TB per Month</a:t>
                      </a:r>
                      <a:endParaRPr lang="en-US" dirty="0"/>
                    </a:p>
                  </a:txBody>
                  <a:tcPr anchor="ctr">
                    <a:solidFill>
                      <a:srgbClr val="009900"/>
                    </a:solidFill>
                  </a:tcPr>
                </a:tc>
                <a:tc>
                  <a:txBody>
                    <a:bodyPr/>
                    <a:lstStyle/>
                    <a:p>
                      <a:pPr algn="ctr"/>
                      <a:r>
                        <a:rPr lang="en-US" dirty="0" smtClean="0"/>
                        <a:t>Next 100 TB per Month</a:t>
                      </a:r>
                      <a:endParaRPr lang="en-US" dirty="0"/>
                    </a:p>
                  </a:txBody>
                  <a:tcPr anchor="ctr">
                    <a:solidFill>
                      <a:srgbClr val="009900"/>
                    </a:solidFill>
                  </a:tcPr>
                </a:tc>
                <a:tc>
                  <a:txBody>
                    <a:bodyPr/>
                    <a:lstStyle/>
                    <a:p>
                      <a:pPr algn="ctr"/>
                      <a:r>
                        <a:rPr lang="en-US" dirty="0" smtClean="0"/>
                        <a:t>Over 150 TB per Month</a:t>
                      </a:r>
                      <a:endParaRPr lang="en-US" dirty="0"/>
                    </a:p>
                  </a:txBody>
                  <a:tcPr anchor="ctr">
                    <a:solidFill>
                      <a:srgbClr val="009900"/>
                    </a:solidFill>
                  </a:tcPr>
                </a:tc>
              </a:tr>
              <a:tr h="370840">
                <a:tc>
                  <a:txBody>
                    <a:bodyPr/>
                    <a:lstStyle/>
                    <a:p>
                      <a:r>
                        <a:rPr lang="en-US" dirty="0" smtClean="0"/>
                        <a:t>Inbound</a:t>
                      </a:r>
                      <a:endParaRPr lang="en-US" dirty="0"/>
                    </a:p>
                  </a:txBody>
                  <a:tcPr>
                    <a:solidFill>
                      <a:srgbClr val="009900">
                        <a:alpha val="30196"/>
                      </a:srgbClr>
                    </a:solidFill>
                  </a:tcPr>
                </a:tc>
                <a:tc gridSpan="4">
                  <a:txBody>
                    <a:bodyPr/>
                    <a:lstStyle/>
                    <a:p>
                      <a:pPr algn="ctr"/>
                      <a:r>
                        <a:rPr lang="en-US" dirty="0" smtClean="0"/>
                        <a:t>$0.10 / GB</a:t>
                      </a:r>
                      <a:endParaRPr lang="en-US" dirty="0"/>
                    </a:p>
                  </a:txBody>
                  <a:tcPr anchor="ctr">
                    <a:solidFill>
                      <a:srgbClr val="009900">
                        <a:alpha val="30196"/>
                      </a:srgbClr>
                    </a:solidFill>
                  </a:tcPr>
                </a:tc>
                <a:tc hMerge="1">
                  <a:txBody>
                    <a:bodyPr/>
                    <a:lstStyle/>
                    <a:p>
                      <a:pPr marL="0" marR="0" indent="0" algn="ctr" defTabSz="914400" eaLnBrk="0" fontAlgn="base" latinLnBrk="0" hangingPunct="0">
                        <a:lnSpc>
                          <a:spcPct val="100000"/>
                        </a:lnSpc>
                        <a:spcBef>
                          <a:spcPct val="0"/>
                        </a:spcBef>
                        <a:spcAft>
                          <a:spcPct val="0"/>
                        </a:spcAft>
                        <a:buClrTx/>
                        <a:buSzTx/>
                        <a:buFontTx/>
                        <a:buNone/>
                        <a:tabLst/>
                        <a:defRPr/>
                      </a:pPr>
                      <a:endParaRPr lang="en-US" dirty="0" smtClean="0"/>
                    </a:p>
                  </a:txBody>
                  <a:tcPr anchor="ctr">
                    <a:solidFill>
                      <a:srgbClr val="3366FF">
                        <a:alpha val="50196"/>
                      </a:srgbClr>
                    </a:solidFill>
                  </a:tcPr>
                </a:tc>
                <a:tc hMerge="1">
                  <a:txBody>
                    <a:bodyPr/>
                    <a:lstStyle/>
                    <a:p>
                      <a:pPr marL="0" marR="0" indent="0" algn="ctr" defTabSz="914400" eaLnBrk="0" fontAlgn="base" latinLnBrk="0" hangingPunct="0">
                        <a:lnSpc>
                          <a:spcPct val="100000"/>
                        </a:lnSpc>
                        <a:spcBef>
                          <a:spcPct val="0"/>
                        </a:spcBef>
                        <a:spcAft>
                          <a:spcPct val="0"/>
                        </a:spcAft>
                        <a:buClrTx/>
                        <a:buSzTx/>
                        <a:buFontTx/>
                        <a:buNone/>
                        <a:tabLst/>
                        <a:defRPr/>
                      </a:pPr>
                      <a:endParaRPr lang="en-US" dirty="0" smtClean="0"/>
                    </a:p>
                  </a:txBody>
                  <a:tcPr anchor="ctr">
                    <a:solidFill>
                      <a:srgbClr val="3366FF">
                        <a:alpha val="50196"/>
                      </a:srgbClr>
                    </a:solidFill>
                  </a:tcPr>
                </a:tc>
                <a:tc hMerge="1">
                  <a:txBody>
                    <a:bodyPr/>
                    <a:lstStyle/>
                    <a:p>
                      <a:pPr marL="0" marR="0" indent="0" algn="ctr" defTabSz="914400" eaLnBrk="0" fontAlgn="base" latinLnBrk="0" hangingPunct="0">
                        <a:lnSpc>
                          <a:spcPct val="100000"/>
                        </a:lnSpc>
                        <a:spcBef>
                          <a:spcPct val="0"/>
                        </a:spcBef>
                        <a:spcAft>
                          <a:spcPct val="0"/>
                        </a:spcAft>
                        <a:buClrTx/>
                        <a:buSzTx/>
                        <a:buFontTx/>
                        <a:buNone/>
                        <a:tabLst/>
                        <a:defRPr/>
                      </a:pPr>
                      <a:endParaRPr lang="en-US" dirty="0" smtClean="0"/>
                    </a:p>
                  </a:txBody>
                  <a:tcPr anchor="ctr">
                    <a:solidFill>
                      <a:srgbClr val="3366FF">
                        <a:alpha val="50196"/>
                      </a:srgbClr>
                    </a:solidFill>
                  </a:tcPr>
                </a:tc>
              </a:tr>
              <a:tr h="370840">
                <a:tc>
                  <a:txBody>
                    <a:bodyPr/>
                    <a:lstStyle/>
                    <a:p>
                      <a:r>
                        <a:rPr lang="en-US" dirty="0" smtClean="0"/>
                        <a:t>Outbound</a:t>
                      </a:r>
                      <a:endParaRPr lang="en-US" dirty="0"/>
                    </a:p>
                  </a:txBody>
                  <a:tcPr>
                    <a:solidFill>
                      <a:srgbClr val="009900">
                        <a:alpha val="30196"/>
                      </a:srgbClr>
                    </a:solidFill>
                  </a:tcPr>
                </a:tc>
                <a:tc>
                  <a:txBody>
                    <a:bodyPr/>
                    <a:lstStyle/>
                    <a:p>
                      <a:pPr algn="ctr"/>
                      <a:r>
                        <a:rPr lang="en-US" dirty="0" smtClean="0"/>
                        <a:t>$0.17/GB</a:t>
                      </a:r>
                      <a:endParaRPr lang="en-US" dirty="0"/>
                    </a:p>
                  </a:txBody>
                  <a:tcPr anchor="ctr">
                    <a:solidFill>
                      <a:srgbClr val="009900">
                        <a:alpha val="30196"/>
                      </a:srgbClr>
                    </a:solidFill>
                  </a:tcPr>
                </a:tc>
                <a:tc>
                  <a:txBody>
                    <a:bodyPr/>
                    <a:lstStyle/>
                    <a:p>
                      <a:pPr algn="ctr"/>
                      <a:r>
                        <a:rPr lang="en-US" dirty="0" smtClean="0"/>
                        <a:t>$0.13/GB</a:t>
                      </a:r>
                      <a:endParaRPr lang="en-US" dirty="0"/>
                    </a:p>
                  </a:txBody>
                  <a:tcPr anchor="ctr">
                    <a:solidFill>
                      <a:srgbClr val="009900">
                        <a:alpha val="30196"/>
                      </a:srgbClr>
                    </a:solidFill>
                  </a:tcPr>
                </a:tc>
                <a:tc>
                  <a:txBody>
                    <a:bodyPr/>
                    <a:lstStyle/>
                    <a:p>
                      <a:pPr algn="ctr"/>
                      <a:r>
                        <a:rPr lang="en-US" dirty="0" smtClean="0"/>
                        <a:t>$0.11/GB</a:t>
                      </a:r>
                      <a:endParaRPr lang="en-US" dirty="0"/>
                    </a:p>
                  </a:txBody>
                  <a:tcPr anchor="ctr">
                    <a:solidFill>
                      <a:srgbClr val="009900">
                        <a:alpha val="30196"/>
                      </a:srgbClr>
                    </a:solidFill>
                  </a:tcPr>
                </a:tc>
                <a:tc>
                  <a:txBody>
                    <a:bodyPr/>
                    <a:lstStyle/>
                    <a:p>
                      <a:pPr algn="ctr"/>
                      <a:r>
                        <a:rPr lang="en-US" dirty="0" smtClean="0"/>
                        <a:t>$0.10/GB</a:t>
                      </a:r>
                      <a:endParaRPr lang="en-US" dirty="0"/>
                    </a:p>
                  </a:txBody>
                  <a:tcPr anchor="ctr">
                    <a:solidFill>
                      <a:srgbClr val="009900">
                        <a:alpha val="30196"/>
                      </a:srgbClr>
                    </a:solidFill>
                  </a:tcPr>
                </a:tc>
              </a:tr>
            </a:tbl>
          </a:graphicData>
        </a:graphic>
      </p:graphicFrame>
      <p:graphicFrame>
        <p:nvGraphicFramePr>
          <p:cNvPr id="6" name="Table 5"/>
          <p:cNvGraphicFramePr>
            <a:graphicFrameLocks noGrp="1"/>
          </p:cNvGraphicFramePr>
          <p:nvPr/>
        </p:nvGraphicFramePr>
        <p:xfrm>
          <a:off x="609600" y="4993640"/>
          <a:ext cx="7772400" cy="1483360"/>
        </p:xfrm>
        <a:graphic>
          <a:graphicData uri="http://schemas.openxmlformats.org/drawingml/2006/table">
            <a:tbl>
              <a:tblPr firstRow="1" bandRow="1">
                <a:tableStyleId>{5C22544A-7EE6-4342-B048-85BDC9FD1C3A}</a:tableStyleId>
              </a:tblPr>
              <a:tblGrid>
                <a:gridCol w="4274820"/>
                <a:gridCol w="3497580"/>
              </a:tblGrid>
              <a:tr h="370840">
                <a:tc gridSpan="2">
                  <a:txBody>
                    <a:bodyPr/>
                    <a:lstStyle/>
                    <a:p>
                      <a:pPr algn="ctr"/>
                      <a:r>
                        <a:rPr lang="en-US" dirty="0" smtClean="0"/>
                        <a:t>Requests</a:t>
                      </a:r>
                      <a:endParaRPr lang="en-US" dirty="0"/>
                    </a:p>
                  </a:txBody>
                  <a:tcPr>
                    <a:solidFill>
                      <a:srgbClr val="0070C0"/>
                    </a:solidFill>
                  </a:tcPr>
                </a:tc>
                <a:tc hMerge="1">
                  <a:txBody>
                    <a:bodyPr/>
                    <a:lstStyle/>
                    <a:p>
                      <a:endParaRPr lang="en-US" dirty="0"/>
                    </a:p>
                  </a:txBody>
                  <a:tcPr/>
                </a:tc>
              </a:tr>
              <a:tr h="370840">
                <a:tc>
                  <a:txBody>
                    <a:bodyPr/>
                    <a:lstStyle/>
                    <a:p>
                      <a:r>
                        <a:rPr lang="en-US" dirty="0" smtClean="0"/>
                        <a:t>PUT, COPY, POST, or LIST</a:t>
                      </a:r>
                      <a:endParaRPr lang="en-US" dirty="0"/>
                    </a:p>
                  </a:txBody>
                  <a:tcPr>
                    <a:solidFill>
                      <a:srgbClr val="0070C0">
                        <a:alpha val="30196"/>
                      </a:srgbClr>
                    </a:solidFill>
                  </a:tcPr>
                </a:tc>
                <a:tc>
                  <a:txBody>
                    <a:bodyPr/>
                    <a:lstStyle/>
                    <a:p>
                      <a:r>
                        <a:rPr lang="en-US" dirty="0" smtClean="0"/>
                        <a:t>$0.012 / 1,000</a:t>
                      </a:r>
                      <a:endParaRPr lang="en-US" dirty="0"/>
                    </a:p>
                  </a:txBody>
                  <a:tcPr>
                    <a:solidFill>
                      <a:srgbClr val="0070C0">
                        <a:alpha val="30196"/>
                      </a:srgbClr>
                    </a:solidFill>
                  </a:tcPr>
                </a:tc>
              </a:tr>
              <a:tr h="370840">
                <a:tc>
                  <a:txBody>
                    <a:bodyPr/>
                    <a:lstStyle/>
                    <a:p>
                      <a:r>
                        <a:rPr lang="en-US" dirty="0" smtClean="0"/>
                        <a:t>DELETE</a:t>
                      </a:r>
                      <a:endParaRPr lang="en-US" dirty="0"/>
                    </a:p>
                  </a:txBody>
                  <a:tcPr>
                    <a:solidFill>
                      <a:srgbClr val="0070C0">
                        <a:alpha val="30196"/>
                      </a:srgbClr>
                    </a:solidFill>
                  </a:tcPr>
                </a:tc>
                <a:tc>
                  <a:txBody>
                    <a:bodyPr/>
                    <a:lstStyle/>
                    <a:p>
                      <a:r>
                        <a:rPr lang="en-US" dirty="0" smtClean="0"/>
                        <a:t>$0.00</a:t>
                      </a:r>
                      <a:endParaRPr lang="en-US" dirty="0"/>
                    </a:p>
                  </a:txBody>
                  <a:tcPr>
                    <a:solidFill>
                      <a:srgbClr val="0070C0">
                        <a:alpha val="30196"/>
                      </a:srgbClr>
                    </a:solidFill>
                  </a:tcPr>
                </a:tc>
              </a:tr>
              <a:tr h="370840">
                <a:tc>
                  <a:txBody>
                    <a:bodyPr/>
                    <a:lstStyle/>
                    <a:p>
                      <a:r>
                        <a:rPr lang="en-US" dirty="0" smtClean="0"/>
                        <a:t>GET and all other requests</a:t>
                      </a:r>
                      <a:endParaRPr lang="en-US" dirty="0"/>
                    </a:p>
                  </a:txBody>
                  <a:tcPr>
                    <a:solidFill>
                      <a:srgbClr val="0070C0">
                        <a:alpha val="30196"/>
                      </a:srgbClr>
                    </a:solidFill>
                  </a:tcPr>
                </a:tc>
                <a:tc>
                  <a:txBody>
                    <a:bodyPr/>
                    <a:lstStyle/>
                    <a:p>
                      <a:r>
                        <a:rPr lang="en-US" dirty="0" smtClean="0"/>
                        <a:t>$0.012 / 10,000</a:t>
                      </a:r>
                      <a:endParaRPr lang="en-US" dirty="0"/>
                    </a:p>
                  </a:txBody>
                  <a:tcPr>
                    <a:solidFill>
                      <a:srgbClr val="0070C0">
                        <a:alpha val="30196"/>
                      </a:srgbClr>
                    </a:solidFill>
                  </a:tcPr>
                </a:tc>
              </a:tr>
            </a:tbl>
          </a:graphicData>
        </a:graphic>
      </p:graphicFrame>
      <p:sp>
        <p:nvSpPr>
          <p:cNvPr id="7" name="TextBox 6"/>
          <p:cNvSpPr txBox="1"/>
          <p:nvPr/>
        </p:nvSpPr>
        <p:spPr>
          <a:xfrm>
            <a:off x="4354644" y="2702243"/>
            <a:ext cx="445956" cy="523220"/>
          </a:xfrm>
          <a:prstGeom prst="rect">
            <a:avLst/>
          </a:prstGeom>
          <a:noFill/>
        </p:spPr>
        <p:txBody>
          <a:bodyPr wrap="none" rtlCol="0">
            <a:spAutoFit/>
          </a:bodyPr>
          <a:lstStyle/>
          <a:p>
            <a:r>
              <a:rPr lang="en-US" sz="2800" dirty="0" smtClean="0"/>
              <a:t>+</a:t>
            </a:r>
            <a:endParaRPr lang="en-US" sz="2800" dirty="0"/>
          </a:p>
        </p:txBody>
      </p:sp>
      <p:sp>
        <p:nvSpPr>
          <p:cNvPr id="8" name="TextBox 7"/>
          <p:cNvSpPr txBox="1"/>
          <p:nvPr/>
        </p:nvSpPr>
        <p:spPr>
          <a:xfrm>
            <a:off x="4343400" y="4592096"/>
            <a:ext cx="445956" cy="523220"/>
          </a:xfrm>
          <a:prstGeom prst="rect">
            <a:avLst/>
          </a:prstGeom>
          <a:noFill/>
        </p:spPr>
        <p:txBody>
          <a:bodyPr wrap="none" rtlCol="0">
            <a:spAutoFit/>
          </a:bodyPr>
          <a:lstStyle/>
          <a:p>
            <a:r>
              <a:rPr lang="en-US" sz="2800" dirty="0" smtClean="0"/>
              <a:t>+</a:t>
            </a:r>
            <a:endParaRPr lang="en-US" sz="2800" dirty="0"/>
          </a:p>
        </p:txBody>
      </p:sp>
      <p:sp>
        <p:nvSpPr>
          <p:cNvPr id="9" name="TextBox 8"/>
          <p:cNvSpPr txBox="1"/>
          <p:nvPr/>
        </p:nvSpPr>
        <p:spPr>
          <a:xfrm>
            <a:off x="533400" y="6550223"/>
            <a:ext cx="3360022" cy="307777"/>
          </a:xfrm>
          <a:prstGeom prst="rect">
            <a:avLst/>
          </a:prstGeom>
          <a:noFill/>
        </p:spPr>
        <p:txBody>
          <a:bodyPr wrap="none" rtlCol="0">
            <a:spAutoFit/>
          </a:bodyPr>
          <a:lstStyle/>
          <a:p>
            <a:r>
              <a:rPr lang="en-US" sz="1400" dirty="0" smtClean="0"/>
              <a:t>Note: All prices slightly higher in Europe</a:t>
            </a:r>
            <a:endParaRPr lang="en-US" sz="1400" dirty="0"/>
          </a:p>
        </p:txBody>
      </p:sp>
    </p:spTree>
    <p:extLst>
      <p:ext uri="{BB962C8B-B14F-4D97-AF65-F5344CB8AC3E}">
        <p14:creationId xmlns:p14="http://schemas.microsoft.com/office/powerpoint/2010/main" val="3196610322"/>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Portal for Usage Tracking</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Sign in at </a:t>
            </a:r>
            <a:r>
              <a:rPr lang="en-US" dirty="0" smtClean="0">
                <a:hlinkClick r:id="rId2"/>
              </a:rPr>
              <a:t>aws.amazon.com</a:t>
            </a:r>
            <a:endParaRPr lang="en-US" dirty="0" smtClean="0"/>
          </a:p>
          <a:p>
            <a:r>
              <a:rPr lang="en-US" dirty="0" smtClean="0"/>
              <a:t>Access account:</a:t>
            </a:r>
          </a:p>
          <a:p>
            <a:endParaRPr lang="en-US" dirty="0" smtClean="0"/>
          </a:p>
          <a:p>
            <a:pPr>
              <a:buNone/>
            </a:pP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3076" name="Picture 4"/>
          <p:cNvPicPr>
            <a:picLocks noChangeAspect="1" noChangeArrowheads="1"/>
          </p:cNvPicPr>
          <p:nvPr/>
        </p:nvPicPr>
        <p:blipFill>
          <a:blip r:embed="rId3"/>
          <a:srcRect/>
          <a:stretch>
            <a:fillRect/>
          </a:stretch>
        </p:blipFill>
        <p:spPr bwMode="auto">
          <a:xfrm>
            <a:off x="1905000" y="2581275"/>
            <a:ext cx="1590675" cy="161925"/>
          </a:xfrm>
          <a:prstGeom prst="rect">
            <a:avLst/>
          </a:prstGeom>
          <a:noFill/>
          <a:ln w="9525">
            <a:noFill/>
            <a:miter lim="800000"/>
            <a:headEnd/>
            <a:tailEnd/>
          </a:ln>
          <a:effectLst/>
        </p:spPr>
      </p:pic>
      <p:pic>
        <p:nvPicPr>
          <p:cNvPr id="3078" name="Picture 6"/>
          <p:cNvPicPr>
            <a:picLocks noChangeAspect="1" noChangeArrowheads="1"/>
          </p:cNvPicPr>
          <p:nvPr/>
        </p:nvPicPr>
        <p:blipFill>
          <a:blip r:embed="rId4"/>
          <a:srcRect/>
          <a:stretch>
            <a:fillRect/>
          </a:stretch>
        </p:blipFill>
        <p:spPr bwMode="auto">
          <a:xfrm>
            <a:off x="5276850" y="1752600"/>
            <a:ext cx="2114550" cy="1819275"/>
          </a:xfrm>
          <a:prstGeom prst="rect">
            <a:avLst/>
          </a:prstGeom>
          <a:noFill/>
          <a:ln w="9525">
            <a:noFill/>
            <a:miter lim="800000"/>
            <a:headEnd/>
            <a:tailEnd/>
          </a:ln>
          <a:effectLst/>
        </p:spPr>
      </p:pic>
      <p:pic>
        <p:nvPicPr>
          <p:cNvPr id="3079" name="Picture 7"/>
          <p:cNvPicPr>
            <a:picLocks noChangeAspect="1" noChangeArrowheads="1"/>
          </p:cNvPicPr>
          <p:nvPr/>
        </p:nvPicPr>
        <p:blipFill>
          <a:blip r:embed="rId5"/>
          <a:srcRect/>
          <a:stretch>
            <a:fillRect/>
          </a:stretch>
        </p:blipFill>
        <p:spPr bwMode="auto">
          <a:xfrm>
            <a:off x="381000" y="4495800"/>
            <a:ext cx="8305800" cy="1347839"/>
          </a:xfrm>
          <a:prstGeom prst="rect">
            <a:avLst/>
          </a:prstGeom>
          <a:noFill/>
          <a:ln w="9525">
            <a:noFill/>
            <a:miter lim="800000"/>
            <a:headEnd/>
            <a:tailEnd/>
          </a:ln>
          <a:effectLst/>
        </p:spPr>
      </p:pic>
      <p:sp>
        <p:nvSpPr>
          <p:cNvPr id="10" name="Right Arrow 9"/>
          <p:cNvSpPr/>
          <p:nvPr/>
        </p:nvSpPr>
        <p:spPr bwMode="auto">
          <a:xfrm>
            <a:off x="3810000" y="2433637"/>
            <a:ext cx="1143000" cy="4572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 name="Right Arrow 10"/>
          <p:cNvSpPr/>
          <p:nvPr/>
        </p:nvSpPr>
        <p:spPr bwMode="auto">
          <a:xfrm rot="5400000">
            <a:off x="5981700" y="3924300"/>
            <a:ext cx="762000" cy="2286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3" name="Right Arrow 12"/>
          <p:cNvSpPr/>
          <p:nvPr/>
        </p:nvSpPr>
        <p:spPr bwMode="auto">
          <a:xfrm rot="8374246">
            <a:off x="6417655" y="1609012"/>
            <a:ext cx="762000" cy="2286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1841908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Usage Data in XML</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endParaRPr lang="en-US" dirty="0"/>
          </a:p>
        </p:txBody>
      </p:sp>
      <p:pic>
        <p:nvPicPr>
          <p:cNvPr id="4" name="Picture 4"/>
          <p:cNvPicPr>
            <a:picLocks noChangeAspect="1" noChangeArrowheads="1"/>
          </p:cNvPicPr>
          <p:nvPr/>
        </p:nvPicPr>
        <p:blipFill>
          <a:blip r:embed="rId2"/>
          <a:srcRect/>
          <a:stretch>
            <a:fillRect/>
          </a:stretch>
        </p:blipFill>
        <p:spPr bwMode="auto">
          <a:xfrm>
            <a:off x="1905000" y="2581275"/>
            <a:ext cx="1590675" cy="161925"/>
          </a:xfrm>
          <a:prstGeom prst="rect">
            <a:avLst/>
          </a:prstGeom>
          <a:noFill/>
          <a:ln w="9525">
            <a:noFill/>
            <a:miter lim="800000"/>
            <a:headEnd/>
            <a:tailEnd/>
          </a:ln>
          <a:effectLst/>
        </p:spPr>
      </p:pic>
      <p:pic>
        <p:nvPicPr>
          <p:cNvPr id="5" name="Picture 6"/>
          <p:cNvPicPr>
            <a:picLocks noChangeAspect="1" noChangeArrowheads="1"/>
          </p:cNvPicPr>
          <p:nvPr/>
        </p:nvPicPr>
        <p:blipFill>
          <a:blip r:embed="rId3"/>
          <a:srcRect/>
          <a:stretch>
            <a:fillRect/>
          </a:stretch>
        </p:blipFill>
        <p:spPr bwMode="auto">
          <a:xfrm>
            <a:off x="5276850" y="1752600"/>
            <a:ext cx="2114550" cy="1819275"/>
          </a:xfrm>
          <a:prstGeom prst="rect">
            <a:avLst/>
          </a:prstGeom>
          <a:noFill/>
          <a:ln w="9525">
            <a:noFill/>
            <a:miter lim="800000"/>
            <a:headEnd/>
            <a:tailEnd/>
          </a:ln>
          <a:effectLst/>
        </p:spPr>
      </p:pic>
      <p:sp>
        <p:nvSpPr>
          <p:cNvPr id="6" name="Right Arrow 5"/>
          <p:cNvSpPr/>
          <p:nvPr/>
        </p:nvSpPr>
        <p:spPr bwMode="auto">
          <a:xfrm>
            <a:off x="3810000" y="2433637"/>
            <a:ext cx="1143000" cy="4572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7" name="Right Arrow 6"/>
          <p:cNvSpPr/>
          <p:nvPr/>
        </p:nvSpPr>
        <p:spPr bwMode="auto">
          <a:xfrm rot="8374246">
            <a:off x="6417655" y="1990012"/>
            <a:ext cx="762000" cy="2286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pic>
        <p:nvPicPr>
          <p:cNvPr id="4098" name="Picture 2"/>
          <p:cNvPicPr>
            <a:picLocks noChangeAspect="1" noChangeArrowheads="1"/>
          </p:cNvPicPr>
          <p:nvPr/>
        </p:nvPicPr>
        <p:blipFill>
          <a:blip r:embed="rId4"/>
          <a:srcRect/>
          <a:stretch>
            <a:fillRect/>
          </a:stretch>
        </p:blipFill>
        <p:spPr bwMode="auto">
          <a:xfrm>
            <a:off x="2743200" y="4520744"/>
            <a:ext cx="4284663" cy="1803856"/>
          </a:xfrm>
          <a:prstGeom prst="rect">
            <a:avLst/>
          </a:prstGeom>
          <a:noFill/>
          <a:ln w="9525">
            <a:solidFill>
              <a:schemeClr val="tx1"/>
            </a:solidFill>
            <a:miter lim="800000"/>
            <a:headEnd/>
            <a:tailEnd/>
          </a:ln>
          <a:effectLst/>
        </p:spPr>
      </p:pic>
      <p:sp>
        <p:nvSpPr>
          <p:cNvPr id="9" name="Right Arrow 8"/>
          <p:cNvSpPr/>
          <p:nvPr/>
        </p:nvSpPr>
        <p:spPr bwMode="auto">
          <a:xfrm rot="5400000">
            <a:off x="6098381" y="3883819"/>
            <a:ext cx="719137" cy="266700"/>
          </a:xfrm>
          <a:prstGeom prst="right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Tree>
    <p:extLst>
      <p:ext uri="{BB962C8B-B14F-4D97-AF65-F5344CB8AC3E}">
        <p14:creationId xmlns:p14="http://schemas.microsoft.com/office/powerpoint/2010/main" val="1236193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17463" y="190500"/>
            <a:ext cx="7773987" cy="771623"/>
          </a:xfrm>
          <a:ln/>
        </p:spPr>
        <p:txBody>
          <a:bodyPr lIns="90000" tIns="46800" rIns="90000" bIns="46800">
            <a:spAutoFit/>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dirty="0" smtClean="0"/>
              <a:t>Amazon S3 API</a:t>
            </a:r>
          </a:p>
        </p:txBody>
      </p:sp>
      <p:sp>
        <p:nvSpPr>
          <p:cNvPr id="367619" name="Rectangle 3"/>
          <p:cNvSpPr>
            <a:spLocks noGrp="1" noChangeArrowheads="1"/>
          </p:cNvSpPr>
          <p:nvPr>
            <p:ph type="body" idx="4294967295"/>
          </p:nvPr>
        </p:nvSpPr>
        <p:spPr>
          <a:xfrm>
            <a:off x="609600" y="1219200"/>
            <a:ext cx="7772400" cy="5181600"/>
          </a:xfrm>
          <a:prstGeom prst="rect">
            <a:avLst/>
          </a:prstGeom>
          <a:ln/>
        </p:spPr>
        <p:txBody>
          <a:bodyPr lIns="90000" tIns="46800" rIns="90000" bIns="46800">
            <a:spAutoFit/>
          </a:bodyPr>
          <a:lstStyle/>
          <a:p>
            <a:pPr marL="341313" indent="-341313" defTabSz="449263">
              <a:lnSpc>
                <a:spcPct val="8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b="1" smtClean="0"/>
              <a:t>Service:</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ListAllMyBuckets</a:t>
            </a:r>
          </a:p>
          <a:p>
            <a:pPr marL="341313" indent="-341313" defTabSz="449263">
              <a:lnSpc>
                <a:spcPct val="80000"/>
              </a:lnSpc>
              <a:spcBef>
                <a:spcPts val="40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600" b="1" smtClean="0"/>
          </a:p>
          <a:p>
            <a:pPr marL="341313" indent="-341313" defTabSz="449263">
              <a:lnSpc>
                <a:spcPct val="8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b="1" smtClean="0"/>
              <a:t>Buckets:</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CreateBucket</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DeleteBucket</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ListBucket</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GetBucketAccessControlPolicy</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SetBucketAccessControlPolicy</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GetBucketLoggingStatus</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SetBucketLoggingStatus</a:t>
            </a:r>
          </a:p>
          <a:p>
            <a:pPr marL="741363" lvl="1" indent="-284163" defTabSz="449263">
              <a:lnSpc>
                <a:spcPct val="80000"/>
              </a:lnSpc>
              <a:spcBef>
                <a:spcPts val="35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600" b="1" smtClean="0"/>
          </a:p>
          <a:p>
            <a:pPr marL="341313" indent="-341313" defTabSz="449263">
              <a:lnSpc>
                <a:spcPct val="8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b="1" smtClean="0"/>
              <a:t>Objects:</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PutObject</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PutObjectInline</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GetObject</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GetObjectExtended</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DeleteObject</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GetObjectAccessControlPolicy</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smtClean="0"/>
              <a:t>SetObjectAccessControlPolicy</a:t>
            </a:r>
          </a:p>
        </p:txBody>
      </p:sp>
      <p:pic>
        <p:nvPicPr>
          <p:cNvPr id="5122" name="Picture 2" descr="C:\Documents and Settings\jeff\Local Settings\Temporary Internet Files\Content.IE5\Y5YPD601\MPj03058830000[1].jpg"/>
          <p:cNvPicPr>
            <a:picLocks noChangeAspect="1" noChangeArrowheads="1"/>
          </p:cNvPicPr>
          <p:nvPr/>
        </p:nvPicPr>
        <p:blipFill>
          <a:blip r:embed="rId3"/>
          <a:srcRect/>
          <a:stretch>
            <a:fillRect/>
          </a:stretch>
        </p:blipFill>
        <p:spPr bwMode="auto">
          <a:xfrm>
            <a:off x="5867400" y="1371600"/>
            <a:ext cx="3017520" cy="3204446"/>
          </a:xfrm>
          <a:prstGeom prst="rect">
            <a:avLst/>
          </a:prstGeom>
          <a:noFill/>
        </p:spPr>
      </p:pic>
    </p:spTree>
    <p:extLst>
      <p:ext uri="{BB962C8B-B14F-4D97-AF65-F5344CB8AC3E}">
        <p14:creationId xmlns:p14="http://schemas.microsoft.com/office/powerpoint/2010/main" val="3344042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 Concepts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Access Control Lists</a:t>
            </a:r>
          </a:p>
          <a:p>
            <a:endParaRPr lang="en-US" dirty="0" smtClean="0"/>
          </a:p>
          <a:p>
            <a:r>
              <a:rPr lang="en-US" dirty="0" smtClean="0"/>
              <a:t>Eventual Consistency</a:t>
            </a:r>
          </a:p>
          <a:p>
            <a:endParaRPr lang="en-US" dirty="0" smtClean="0"/>
          </a:p>
          <a:p>
            <a:r>
              <a:rPr lang="en-US" dirty="0" smtClean="0"/>
              <a:t>Access Logging</a:t>
            </a:r>
          </a:p>
          <a:p>
            <a:endParaRPr lang="en-US" dirty="0" smtClean="0"/>
          </a:p>
          <a:p>
            <a:endParaRPr lang="en-US" dirty="0"/>
          </a:p>
        </p:txBody>
      </p:sp>
    </p:spTree>
    <p:extLst>
      <p:ext uri="{BB962C8B-B14F-4D97-AF65-F5344CB8AC3E}">
        <p14:creationId xmlns:p14="http://schemas.microsoft.com/office/powerpoint/2010/main" val="2669043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 Concepts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70000" lnSpcReduction="20000"/>
          </a:bodyPr>
          <a:lstStyle/>
          <a:p>
            <a:r>
              <a:rPr lang="en-US" dirty="0" smtClean="0"/>
              <a:t>Access Control Lists</a:t>
            </a:r>
          </a:p>
          <a:p>
            <a:pPr lvl="1"/>
            <a:r>
              <a:rPr lang="en-US" dirty="0" smtClean="0"/>
              <a:t>Control access to bucket or to object</a:t>
            </a:r>
          </a:p>
          <a:p>
            <a:pPr lvl="1"/>
            <a:r>
              <a:rPr lang="en-US" dirty="0" smtClean="0"/>
              <a:t>No inheritance from bucket to object</a:t>
            </a:r>
          </a:p>
          <a:p>
            <a:pPr lvl="1"/>
            <a:r>
              <a:rPr lang="en-US" dirty="0" smtClean="0"/>
              <a:t>Set at create, write, or any time</a:t>
            </a:r>
          </a:p>
          <a:p>
            <a:pPr lvl="1"/>
            <a:endParaRPr lang="en-US" dirty="0" smtClean="0"/>
          </a:p>
          <a:p>
            <a:pPr lvl="1"/>
            <a:r>
              <a:rPr lang="en-US" dirty="0" smtClean="0"/>
              <a:t>List of up to 100 grants by:</a:t>
            </a:r>
          </a:p>
          <a:p>
            <a:pPr lvl="2"/>
            <a:r>
              <a:rPr lang="en-US" sz="1800" dirty="0" smtClean="0"/>
              <a:t>Owner</a:t>
            </a:r>
          </a:p>
          <a:p>
            <a:pPr lvl="2"/>
            <a:r>
              <a:rPr lang="en-US" sz="1800" dirty="0" smtClean="0"/>
              <a:t>Email</a:t>
            </a:r>
          </a:p>
          <a:p>
            <a:pPr lvl="2"/>
            <a:r>
              <a:rPr lang="en-US" sz="1800" dirty="0" smtClean="0"/>
              <a:t>Any AWS account</a:t>
            </a:r>
          </a:p>
          <a:p>
            <a:pPr lvl="2"/>
            <a:r>
              <a:rPr lang="en-US" sz="1800" dirty="0" smtClean="0"/>
              <a:t>Anyone</a:t>
            </a:r>
          </a:p>
          <a:p>
            <a:pPr lvl="2"/>
            <a:endParaRPr lang="en-US" sz="2000" dirty="0" smtClean="0"/>
          </a:p>
          <a:p>
            <a:pPr lvl="1"/>
            <a:r>
              <a:rPr lang="en-US" dirty="0" smtClean="0"/>
              <a:t>Permissions:</a:t>
            </a:r>
          </a:p>
          <a:p>
            <a:pPr lvl="2"/>
            <a:r>
              <a:rPr lang="en-US" sz="1800" dirty="0" smtClean="0"/>
              <a:t>READ – Object or bucket</a:t>
            </a:r>
          </a:p>
          <a:p>
            <a:pPr lvl="2"/>
            <a:r>
              <a:rPr lang="en-US" sz="1800" dirty="0" smtClean="0"/>
              <a:t>WRITE  – Create, overwrite, delete objects in bucket</a:t>
            </a:r>
          </a:p>
          <a:p>
            <a:pPr lvl="2"/>
            <a:r>
              <a:rPr lang="en-US" sz="1800" dirty="0" smtClean="0"/>
              <a:t>READ_ACP – Read ACL for bucket or object</a:t>
            </a:r>
          </a:p>
          <a:p>
            <a:pPr lvl="2"/>
            <a:r>
              <a:rPr lang="en-US" sz="1800" dirty="0" smtClean="0"/>
              <a:t>WRITE_ACP – Overwrite ACL for bucket or object</a:t>
            </a:r>
          </a:p>
          <a:p>
            <a:pPr lvl="2"/>
            <a:r>
              <a:rPr lang="en-US" sz="1800" dirty="0" smtClean="0"/>
              <a:t>FULL_CONTROL – All of the above</a:t>
            </a:r>
          </a:p>
          <a:p>
            <a:endParaRPr lang="en-US" dirty="0"/>
          </a:p>
        </p:txBody>
      </p:sp>
      <p:pic>
        <p:nvPicPr>
          <p:cNvPr id="4" name="Picture 3" descr="istock_000004795507Small.jpg"/>
          <p:cNvPicPr>
            <a:picLocks noChangeAspect="1"/>
          </p:cNvPicPr>
          <p:nvPr/>
        </p:nvPicPr>
        <p:blipFill>
          <a:blip r:embed="rId2"/>
          <a:stretch>
            <a:fillRect/>
          </a:stretch>
        </p:blipFill>
        <p:spPr>
          <a:xfrm>
            <a:off x="5029200" y="1524000"/>
            <a:ext cx="3962400" cy="2971800"/>
          </a:xfrm>
          <a:prstGeom prst="rect">
            <a:avLst/>
          </a:prstGeom>
        </p:spPr>
      </p:pic>
    </p:spTree>
    <p:extLst>
      <p:ext uri="{BB962C8B-B14F-4D97-AF65-F5344CB8AC3E}">
        <p14:creationId xmlns:p14="http://schemas.microsoft.com/office/powerpoint/2010/main" val="802710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 Concepts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Eventual Consistency</a:t>
            </a:r>
          </a:p>
          <a:p>
            <a:pPr lvl="1"/>
            <a:r>
              <a:rPr lang="en-US" dirty="0" smtClean="0"/>
              <a:t>Updates to a key are atomic, succeed or fail. No partial update.</a:t>
            </a:r>
          </a:p>
          <a:p>
            <a:pPr lvl="1"/>
            <a:r>
              <a:rPr lang="en-US" dirty="0" smtClean="0"/>
              <a:t>Replication across S3 can take some time.</a:t>
            </a:r>
          </a:p>
          <a:p>
            <a:pPr lvl="1"/>
            <a:r>
              <a:rPr lang="en-US" dirty="0" smtClean="0"/>
              <a:t>Write then read, could report key does not exist.</a:t>
            </a:r>
          </a:p>
          <a:p>
            <a:pPr lvl="1"/>
            <a:r>
              <a:rPr lang="en-US" dirty="0" smtClean="0"/>
              <a:t>Write then list, might not include key in list.</a:t>
            </a:r>
          </a:p>
          <a:p>
            <a:pPr lvl="1"/>
            <a:r>
              <a:rPr lang="en-US" dirty="0" smtClean="0"/>
              <a:t>Overwrite then read, old data could be returned.</a:t>
            </a:r>
          </a:p>
          <a:p>
            <a:pPr lvl="1"/>
            <a:r>
              <a:rPr lang="en-US" dirty="0" smtClean="0"/>
              <a:t>Delete then read, could still get old data.</a:t>
            </a:r>
          </a:p>
          <a:p>
            <a:pPr lvl="1"/>
            <a:r>
              <a:rPr lang="en-US" dirty="0" smtClean="0"/>
              <a:t>Delete then list, deleted key could be included in list.</a:t>
            </a:r>
            <a:endParaRPr lang="en-US" dirty="0"/>
          </a:p>
        </p:txBody>
      </p:sp>
    </p:spTree>
    <p:extLst>
      <p:ext uri="{BB962C8B-B14F-4D97-AF65-F5344CB8AC3E}">
        <p14:creationId xmlns:p14="http://schemas.microsoft.com/office/powerpoint/2010/main" val="2542782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 Concepts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Access Logging:</a:t>
            </a:r>
          </a:p>
          <a:p>
            <a:pPr lvl="1"/>
            <a:r>
              <a:rPr lang="en-US" dirty="0" smtClean="0"/>
              <a:t>Enable for any owned bucket.</a:t>
            </a:r>
          </a:p>
          <a:p>
            <a:pPr lvl="1"/>
            <a:r>
              <a:rPr lang="en-US" dirty="0" smtClean="0"/>
              <a:t>Reports are delivered to same or different bucket.</a:t>
            </a:r>
          </a:p>
          <a:p>
            <a:pPr lvl="1"/>
            <a:r>
              <a:rPr lang="en-US" dirty="0" smtClean="0"/>
              <a:t>Logged fields:</a:t>
            </a:r>
          </a:p>
          <a:p>
            <a:pPr lvl="2">
              <a:buNone/>
            </a:pPr>
            <a:endParaRPr lang="en-US" sz="1400" dirty="0" smtClean="0"/>
          </a:p>
          <a:p>
            <a:pPr lvl="2"/>
            <a:endParaRPr lang="en-US" sz="1400" dirty="0" smtClean="0"/>
          </a:p>
        </p:txBody>
      </p:sp>
      <p:graphicFrame>
        <p:nvGraphicFramePr>
          <p:cNvPr id="4" name="Table 3"/>
          <p:cNvGraphicFramePr>
            <a:graphicFrameLocks noGrp="1"/>
          </p:cNvGraphicFramePr>
          <p:nvPr/>
        </p:nvGraphicFramePr>
        <p:xfrm>
          <a:off x="3048000" y="2895600"/>
          <a:ext cx="3733800" cy="3596640"/>
        </p:xfrm>
        <a:graphic>
          <a:graphicData uri="http://schemas.openxmlformats.org/drawingml/2006/table">
            <a:tbl>
              <a:tblPr>
                <a:effectLst>
                  <a:innerShdw blurRad="114300">
                    <a:prstClr val="black"/>
                  </a:innerShdw>
                </a:effectLst>
                <a:tableStyleId>{073A0DAA-6AF3-43AB-8588-CEC1D06C72B9}</a:tableStyleId>
              </a:tblPr>
              <a:tblGrid>
                <a:gridCol w="1866900"/>
                <a:gridCol w="1866900"/>
              </a:tblGrid>
              <a:tr h="370840">
                <a:tc>
                  <a:txBody>
                    <a:bodyPr/>
                    <a:lstStyle/>
                    <a:p>
                      <a:pPr algn="l"/>
                      <a:r>
                        <a:rPr lang="en-US" sz="1200" dirty="0" smtClean="0"/>
                        <a:t>Bucket Owner</a:t>
                      </a:r>
                      <a:endParaRPr lang="en-US" sz="1200" dirty="0"/>
                    </a:p>
                  </a:txBody>
                  <a:tcPr/>
                </a:tc>
                <a:tc>
                  <a:txBody>
                    <a:bodyPr/>
                    <a:lstStyle/>
                    <a:p>
                      <a:pPr marL="914400" lvl="2" indent="-914400" algn="l"/>
                      <a:r>
                        <a:rPr lang="en-US" sz="1200" dirty="0" smtClean="0"/>
                        <a:t>HTTP status</a:t>
                      </a:r>
                      <a:endParaRPr lang="en-US" sz="1200" dirty="0"/>
                    </a:p>
                  </a:txBody>
                  <a:tcPr/>
                </a:tc>
              </a:tr>
              <a:tr h="370840">
                <a:tc>
                  <a:txBody>
                    <a:bodyPr/>
                    <a:lstStyle/>
                    <a:p>
                      <a:pPr marL="914400" lvl="2" indent="-914400" algn="l"/>
                      <a:r>
                        <a:rPr lang="en-US" sz="1200" dirty="0" smtClean="0"/>
                        <a:t>Bucket</a:t>
                      </a:r>
                    </a:p>
                  </a:txBody>
                  <a:tcPr/>
                </a:tc>
                <a:tc>
                  <a:txBody>
                    <a:bodyPr/>
                    <a:lstStyle/>
                    <a:p>
                      <a:pPr algn="l"/>
                      <a:r>
                        <a:rPr lang="en-US" sz="1200" dirty="0" smtClean="0"/>
                        <a:t>Error Code</a:t>
                      </a:r>
                      <a:endParaRPr lang="en-US" sz="1200" dirty="0"/>
                    </a:p>
                  </a:txBody>
                  <a:tcPr/>
                </a:tc>
              </a:tr>
              <a:tr h="370840">
                <a:tc>
                  <a:txBody>
                    <a:bodyPr/>
                    <a:lstStyle/>
                    <a:p>
                      <a:pPr algn="l"/>
                      <a:r>
                        <a:rPr lang="en-US" sz="1200" dirty="0" smtClean="0"/>
                        <a:t>Remote IP</a:t>
                      </a:r>
                      <a:endParaRPr lang="en-US" sz="1200" dirty="0"/>
                    </a:p>
                  </a:txBody>
                  <a:tcPr/>
                </a:tc>
                <a:tc>
                  <a:txBody>
                    <a:bodyPr/>
                    <a:lstStyle/>
                    <a:p>
                      <a:pPr algn="l"/>
                      <a:r>
                        <a:rPr lang="en-US" sz="1200" dirty="0" smtClean="0"/>
                        <a:t>Bytes Sent</a:t>
                      </a:r>
                      <a:endParaRPr lang="en-US" sz="1200" dirty="0"/>
                    </a:p>
                  </a:txBody>
                  <a:tcPr/>
                </a:tc>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dirty="0" smtClean="0"/>
                        <a:t>Request ID	</a:t>
                      </a:r>
                    </a:p>
                    <a:p>
                      <a:pPr algn="l"/>
                      <a:endParaRPr lang="en-US" sz="1200" dirty="0"/>
                    </a:p>
                  </a:txBody>
                  <a:tcPr/>
                </a:tc>
                <a:tc>
                  <a:txBody>
                    <a:bodyPr/>
                    <a:lstStyle/>
                    <a:p>
                      <a:pPr algn="l"/>
                      <a:r>
                        <a:rPr lang="en-US" sz="1200" dirty="0" smtClean="0"/>
                        <a:t>Object Size</a:t>
                      </a:r>
                      <a:endParaRPr lang="en-US" sz="1200" dirty="0"/>
                    </a:p>
                  </a:txBody>
                  <a:tcPr/>
                </a:tc>
              </a:tr>
              <a:tr h="370840">
                <a:tc>
                  <a:txBody>
                    <a:bodyPr/>
                    <a:lstStyle/>
                    <a:p>
                      <a:pPr algn="l"/>
                      <a:r>
                        <a:rPr lang="en-US" sz="1200" dirty="0" smtClean="0"/>
                        <a:t>Operation</a:t>
                      </a:r>
                      <a:endParaRPr lang="en-US" sz="1200" dirty="0"/>
                    </a:p>
                  </a:txBody>
                  <a:tcPr/>
                </a:tc>
                <a:tc>
                  <a:txBody>
                    <a:bodyPr/>
                    <a:lstStyle/>
                    <a:p>
                      <a:pPr algn="l"/>
                      <a:r>
                        <a:rPr lang="en-US" sz="1200" dirty="0" smtClean="0"/>
                        <a:t>Total Time</a:t>
                      </a:r>
                      <a:endParaRPr lang="en-US" sz="1200" dirty="0"/>
                    </a:p>
                  </a:txBody>
                  <a:tcPr/>
                </a:tc>
              </a:tr>
              <a:tr h="370840">
                <a:tc>
                  <a:txBody>
                    <a:bodyPr/>
                    <a:lstStyle/>
                    <a:p>
                      <a:pPr algn="l"/>
                      <a:r>
                        <a:rPr lang="en-US" sz="1200" dirty="0" smtClean="0"/>
                        <a:t>Key</a:t>
                      </a:r>
                      <a:endParaRPr lang="en-US" sz="1200" dirty="0"/>
                    </a:p>
                  </a:txBody>
                  <a:tcPr/>
                </a:tc>
                <a:tc>
                  <a:txBody>
                    <a:bodyPr/>
                    <a:lstStyle/>
                    <a:p>
                      <a:pPr algn="l"/>
                      <a:r>
                        <a:rPr lang="en-US" sz="1200" dirty="0" smtClean="0"/>
                        <a:t>Turn-Around Time</a:t>
                      </a:r>
                      <a:endParaRPr lang="en-US" sz="1200" dirty="0"/>
                    </a:p>
                  </a:txBody>
                  <a:tcPr/>
                </a:tc>
              </a:tr>
              <a:tr h="370840">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dirty="0" smtClean="0"/>
                        <a:t>Requestor	</a:t>
                      </a:r>
                    </a:p>
                    <a:p>
                      <a:pPr algn="l"/>
                      <a:endParaRPr lang="en-US" sz="1200" dirty="0"/>
                    </a:p>
                  </a:txBody>
                  <a:tcPr/>
                </a:tc>
                <a:tc>
                  <a:txBody>
                    <a:bodyPr/>
                    <a:lstStyle/>
                    <a:p>
                      <a:pPr algn="l"/>
                      <a:r>
                        <a:rPr lang="en-US" sz="1200" dirty="0" err="1" smtClean="0"/>
                        <a:t>Referer</a:t>
                      </a:r>
                      <a:endParaRPr lang="en-US" sz="1200" dirty="0"/>
                    </a:p>
                  </a:txBody>
                  <a:tcPr/>
                </a:tc>
              </a:tr>
              <a:tr h="370840">
                <a:tc>
                  <a:txBody>
                    <a:bodyPr/>
                    <a:lstStyle/>
                    <a:p>
                      <a:pPr marL="914400" lvl="2" indent="-914400" algn="l"/>
                      <a:r>
                        <a:rPr lang="en-US" sz="1200" dirty="0" smtClean="0"/>
                        <a:t>Request-URI</a:t>
                      </a:r>
                    </a:p>
                    <a:p>
                      <a:pPr algn="l"/>
                      <a:endParaRPr lang="en-US" sz="1200" dirty="0"/>
                    </a:p>
                  </a:txBody>
                  <a:tcPr/>
                </a:tc>
                <a:tc>
                  <a:txBody>
                    <a:bodyPr/>
                    <a:lstStyle/>
                    <a:p>
                      <a:pPr algn="l"/>
                      <a:r>
                        <a:rPr lang="en-US" sz="1200" dirty="0" smtClean="0"/>
                        <a:t>User-Agent</a:t>
                      </a:r>
                      <a:endParaRPr lang="en-US" sz="1200" dirty="0"/>
                    </a:p>
                  </a:txBody>
                  <a:tcPr/>
                </a:tc>
              </a:tr>
              <a:tr h="370840">
                <a:tc>
                  <a:txBody>
                    <a:bodyPr/>
                    <a:lstStyle/>
                    <a:p>
                      <a:pPr algn="l"/>
                      <a:r>
                        <a:rPr lang="en-US" sz="1200" dirty="0" smtClean="0"/>
                        <a:t>Time</a:t>
                      </a:r>
                      <a:endParaRPr lang="en-US" sz="1200" dirty="0"/>
                    </a:p>
                  </a:txBody>
                  <a:tcPr/>
                </a:tc>
                <a:tc>
                  <a:txBody>
                    <a:bodyPr/>
                    <a:lstStyle/>
                    <a:p>
                      <a:pPr algn="l"/>
                      <a:endParaRPr lang="en-US" sz="1200" dirty="0"/>
                    </a:p>
                  </a:txBody>
                  <a:tcPr/>
                </a:tc>
              </a:tr>
            </a:tbl>
          </a:graphicData>
        </a:graphic>
      </p:graphicFrame>
    </p:spTree>
    <p:extLst>
      <p:ext uri="{BB962C8B-B14F-4D97-AF65-F5344CB8AC3E}">
        <p14:creationId xmlns:p14="http://schemas.microsoft.com/office/powerpoint/2010/main" val="2809373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 Libraries, Tools, Apps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77500" lnSpcReduction="20000"/>
          </a:bodyPr>
          <a:lstStyle/>
          <a:p>
            <a:r>
              <a:rPr lang="en-US" dirty="0" smtClean="0"/>
              <a:t>Libraries:</a:t>
            </a:r>
          </a:p>
          <a:p>
            <a:pPr lvl="1"/>
            <a:r>
              <a:rPr lang="en-US" dirty="0" smtClean="0"/>
              <a:t>Libraries for all common languages are </a:t>
            </a:r>
            <a:br>
              <a:rPr lang="en-US" dirty="0" smtClean="0"/>
            </a:br>
            <a:r>
              <a:rPr lang="en-US" dirty="0" smtClean="0"/>
              <a:t>cataloged in the </a:t>
            </a:r>
            <a:r>
              <a:rPr lang="en-US" dirty="0" smtClean="0">
                <a:hlinkClick r:id="rId2"/>
              </a:rPr>
              <a:t>resource center</a:t>
            </a:r>
            <a:r>
              <a:rPr lang="en-US" dirty="0" smtClean="0"/>
              <a:t>.</a:t>
            </a:r>
          </a:p>
          <a:p>
            <a:endParaRPr lang="en-US" dirty="0" smtClean="0"/>
          </a:p>
          <a:p>
            <a:r>
              <a:rPr lang="en-US" dirty="0" smtClean="0"/>
              <a:t>Developer Tools:</a:t>
            </a:r>
          </a:p>
          <a:p>
            <a:pPr lvl="1"/>
            <a:r>
              <a:rPr lang="en-US" dirty="0" smtClean="0">
                <a:hlinkClick r:id="rId3"/>
              </a:rPr>
              <a:t>S3 Sync</a:t>
            </a:r>
            <a:endParaRPr lang="en-US" dirty="0" smtClean="0">
              <a:hlinkClick r:id=""/>
            </a:endParaRPr>
          </a:p>
          <a:p>
            <a:pPr lvl="1"/>
            <a:r>
              <a:rPr lang="en-US" dirty="0" smtClean="0">
                <a:hlinkClick r:id=""/>
              </a:rPr>
              <a:t>S3 Firefox Organizer</a:t>
            </a:r>
            <a:endParaRPr lang="en-US" dirty="0" smtClean="0"/>
          </a:p>
          <a:p>
            <a:pPr lvl="1"/>
            <a:r>
              <a:rPr lang="en-US" dirty="0" err="1" smtClean="0">
                <a:hlinkClick r:id="rId4"/>
              </a:rPr>
              <a:t>AWSZone</a:t>
            </a:r>
            <a:endParaRPr lang="en-US" dirty="0" smtClean="0"/>
          </a:p>
          <a:p>
            <a:pPr lvl="1"/>
            <a:endParaRPr lang="en-US" dirty="0" smtClean="0"/>
          </a:p>
          <a:p>
            <a:r>
              <a:rPr lang="en-US" dirty="0" smtClean="0"/>
              <a:t>Applications:</a:t>
            </a:r>
          </a:p>
          <a:p>
            <a:pPr lvl="1"/>
            <a:r>
              <a:rPr lang="en-US" dirty="0" err="1" smtClean="0">
                <a:hlinkClick r:id="rId5"/>
              </a:rPr>
              <a:t>JungleDisk</a:t>
            </a:r>
            <a:endParaRPr lang="en-US" dirty="0" smtClean="0"/>
          </a:p>
          <a:p>
            <a:pPr lvl="1"/>
            <a:r>
              <a:rPr lang="en-US" dirty="0" err="1" smtClean="0">
                <a:hlinkClick r:id="rId6"/>
              </a:rPr>
              <a:t>Zmanda</a:t>
            </a:r>
            <a:r>
              <a:rPr lang="en-US" dirty="0" smtClean="0">
                <a:hlinkClick r:id="rId6"/>
              </a:rPr>
              <a:t> Backup</a:t>
            </a:r>
            <a:endParaRPr lang="en-US" dirty="0" smtClean="0"/>
          </a:p>
          <a:p>
            <a:pPr lvl="1"/>
            <a:r>
              <a:rPr lang="en-US" dirty="0" smtClean="0">
                <a:hlinkClick r:id="rId7"/>
              </a:rPr>
              <a:t>S3 Backup</a:t>
            </a:r>
            <a:endParaRPr lang="en-US" dirty="0" smtClean="0"/>
          </a:p>
          <a:p>
            <a:pPr lvl="1"/>
            <a:r>
              <a:rPr lang="en-US" dirty="0" smtClean="0">
                <a:hlinkClick r:id="rId8"/>
              </a:rPr>
              <a:t>And many more</a:t>
            </a:r>
            <a:r>
              <a:rPr lang="en-US" dirty="0" smtClean="0"/>
              <a:t>…</a:t>
            </a:r>
            <a:endParaRPr lang="en-US" dirty="0"/>
          </a:p>
        </p:txBody>
      </p:sp>
      <p:pic>
        <p:nvPicPr>
          <p:cNvPr id="4" name="Picture 3" descr="iStock_000000617154Small.jpg"/>
          <p:cNvPicPr>
            <a:picLocks noChangeAspect="1"/>
          </p:cNvPicPr>
          <p:nvPr/>
        </p:nvPicPr>
        <p:blipFill>
          <a:blip r:embed="rId9"/>
          <a:stretch>
            <a:fillRect/>
          </a:stretch>
        </p:blipFill>
        <p:spPr>
          <a:xfrm>
            <a:off x="5410200" y="1610373"/>
            <a:ext cx="3392424" cy="4333227"/>
          </a:xfrm>
          <a:prstGeom prst="rect">
            <a:avLst/>
          </a:prstGeom>
        </p:spPr>
      </p:pic>
    </p:spTree>
    <p:extLst>
      <p:ext uri="{BB962C8B-B14F-4D97-AF65-F5344CB8AC3E}">
        <p14:creationId xmlns:p14="http://schemas.microsoft.com/office/powerpoint/2010/main" val="2365391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8"/>
          <p:cNvGrpSpPr>
            <a:grpSpLocks/>
          </p:cNvGrpSpPr>
          <p:nvPr/>
        </p:nvGrpSpPr>
        <p:grpSpPr bwMode="auto">
          <a:xfrm>
            <a:off x="696913" y="1825625"/>
            <a:ext cx="6732587" cy="4651375"/>
            <a:chOff x="697230" y="1360170"/>
            <a:chExt cx="6732270" cy="4652010"/>
          </a:xfrm>
        </p:grpSpPr>
        <p:sp>
          <p:nvSpPr>
            <p:cNvPr id="57" name="Freeform 56"/>
            <p:cNvSpPr/>
            <p:nvPr/>
          </p:nvSpPr>
          <p:spPr>
            <a:xfrm>
              <a:off x="697230" y="1360170"/>
              <a:ext cx="6732270" cy="4652010"/>
            </a:xfrm>
            <a:custGeom>
              <a:avLst/>
              <a:gdLst>
                <a:gd name="connsiteX0" fmla="*/ 0 w 6732270"/>
                <a:gd name="connsiteY0" fmla="*/ 3463290 h 4652010"/>
                <a:gd name="connsiteX1" fmla="*/ 1291590 w 6732270"/>
                <a:gd name="connsiteY1" fmla="*/ 3463290 h 4652010"/>
                <a:gd name="connsiteX2" fmla="*/ 1280160 w 6732270"/>
                <a:gd name="connsiteY2" fmla="*/ 2160270 h 4652010"/>
                <a:gd name="connsiteX3" fmla="*/ 2948940 w 6732270"/>
                <a:gd name="connsiteY3" fmla="*/ 2160270 h 4652010"/>
                <a:gd name="connsiteX4" fmla="*/ 2960370 w 6732270"/>
                <a:gd name="connsiteY4" fmla="*/ 857250 h 4652010"/>
                <a:gd name="connsiteX5" fmla="*/ 4652010 w 6732270"/>
                <a:gd name="connsiteY5" fmla="*/ 845820 h 4652010"/>
                <a:gd name="connsiteX6" fmla="*/ 4652010 w 6732270"/>
                <a:gd name="connsiteY6" fmla="*/ 11430 h 4652010"/>
                <a:gd name="connsiteX7" fmla="*/ 6732270 w 6732270"/>
                <a:gd name="connsiteY7" fmla="*/ 0 h 4652010"/>
                <a:gd name="connsiteX8" fmla="*/ 11430 w 6732270"/>
                <a:gd name="connsiteY8" fmla="*/ 4652010 h 4652010"/>
                <a:gd name="connsiteX9" fmla="*/ 0 w 6732270"/>
                <a:gd name="connsiteY9" fmla="*/ 3463290 h 465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2270" h="4652010">
                  <a:moveTo>
                    <a:pt x="0" y="3463290"/>
                  </a:moveTo>
                  <a:lnTo>
                    <a:pt x="1291590" y="3463290"/>
                  </a:lnTo>
                  <a:lnTo>
                    <a:pt x="1280160" y="2160270"/>
                  </a:lnTo>
                  <a:lnTo>
                    <a:pt x="2948940" y="2160270"/>
                  </a:lnTo>
                  <a:lnTo>
                    <a:pt x="2960370" y="857250"/>
                  </a:lnTo>
                  <a:lnTo>
                    <a:pt x="4652010" y="845820"/>
                  </a:lnTo>
                  <a:lnTo>
                    <a:pt x="4652010" y="11430"/>
                  </a:lnTo>
                  <a:lnTo>
                    <a:pt x="6732270" y="0"/>
                  </a:lnTo>
                  <a:lnTo>
                    <a:pt x="11430" y="4652010"/>
                  </a:lnTo>
                  <a:lnTo>
                    <a:pt x="0" y="3463290"/>
                  </a:lnTo>
                  <a:close/>
                </a:path>
              </a:pathLst>
            </a:cu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00000"/>
                </a:lnSpc>
                <a:spcBef>
                  <a:spcPts val="0"/>
                </a:spcBef>
                <a:spcAft>
                  <a:spcPts val="0"/>
                </a:spcAft>
                <a:defRPr/>
              </a:pPr>
              <a:endParaRPr lang="en-US" sz="1800" u="none"/>
            </a:p>
          </p:txBody>
        </p:sp>
        <p:sp>
          <p:nvSpPr>
            <p:cNvPr id="58" name="TextBox 57"/>
            <p:cNvSpPr txBox="1"/>
            <p:nvPr/>
          </p:nvSpPr>
          <p:spPr>
            <a:xfrm>
              <a:off x="3810170" y="2438230"/>
              <a:ext cx="1628698" cy="369937"/>
            </a:xfrm>
            <a:prstGeom prst="rect">
              <a:avLst/>
            </a:prstGeom>
            <a:noFill/>
          </p:spPr>
          <p:txBody>
            <a:bodyPr wrap="none">
              <a:spAutoFit/>
            </a:bodyPr>
            <a:lstStyle/>
            <a:p>
              <a:pPr algn="l" eaLnBrk="1" fontAlgn="auto" hangingPunct="1">
                <a:lnSpc>
                  <a:spcPct val="100000"/>
                </a:lnSpc>
                <a:spcBef>
                  <a:spcPts val="0"/>
                </a:spcBef>
                <a:spcAft>
                  <a:spcPts val="0"/>
                </a:spcAft>
                <a:defRPr/>
              </a:pPr>
              <a:r>
                <a:rPr lang="en-US" sz="1800" b="1" u="none" dirty="0">
                  <a:effectLst>
                    <a:outerShdw blurRad="38100" dist="38100" dir="2700000" algn="tl">
                      <a:srgbClr val="000000">
                        <a:alpha val="43137"/>
                      </a:srgbClr>
                    </a:outerShdw>
                  </a:effectLst>
                  <a:latin typeface="+mn-lt"/>
                  <a:cs typeface="+mn-cs"/>
                </a:rPr>
                <a:t>Wasted Money</a:t>
              </a:r>
            </a:p>
          </p:txBody>
        </p:sp>
      </p:grpSp>
      <p:cxnSp>
        <p:nvCxnSpPr>
          <p:cNvPr id="3" name="Straight Arrow Connector 2"/>
          <p:cNvCxnSpPr/>
          <p:nvPr/>
        </p:nvCxnSpPr>
        <p:spPr>
          <a:xfrm>
            <a:off x="685800" y="6780213"/>
            <a:ext cx="6858000" cy="158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 name="Straight Arrow Connector 3"/>
          <p:cNvCxnSpPr/>
          <p:nvPr/>
        </p:nvCxnSpPr>
        <p:spPr>
          <a:xfrm rot="5400000" flipH="1" flipV="1">
            <a:off x="-1712912" y="4379913"/>
            <a:ext cx="4797425" cy="31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flipV="1">
            <a:off x="685800" y="1752600"/>
            <a:ext cx="6858000" cy="4799013"/>
          </a:xfrm>
          <a:prstGeom prst="straightConnector1">
            <a:avLst/>
          </a:prstGeom>
          <a:ln>
            <a:solidFill>
              <a:schemeClr val="tx1">
                <a:lumMod val="50000"/>
                <a:lumOff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562600" y="4038600"/>
            <a:ext cx="685800" cy="1588"/>
          </a:xfrm>
          <a:prstGeom prst="straightConnector1">
            <a:avLst/>
          </a:prstGeom>
          <a:ln>
            <a:solidFill>
              <a:schemeClr val="tx1">
                <a:lumMod val="50000"/>
                <a:lumOff val="50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562600" y="4724400"/>
            <a:ext cx="685800"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5" name="Group 45"/>
          <p:cNvGrpSpPr>
            <a:grpSpLocks/>
          </p:cNvGrpSpPr>
          <p:nvPr/>
        </p:nvGrpSpPr>
        <p:grpSpPr bwMode="auto">
          <a:xfrm>
            <a:off x="685800" y="1836738"/>
            <a:ext cx="6324600" cy="3430587"/>
            <a:chOff x="685800" y="1371600"/>
            <a:chExt cx="6324600" cy="3430588"/>
          </a:xfrm>
        </p:grpSpPr>
        <p:grpSp>
          <p:nvGrpSpPr>
            <p:cNvPr id="6175" name="Group 42"/>
            <p:cNvGrpSpPr>
              <a:grpSpLocks/>
            </p:cNvGrpSpPr>
            <p:nvPr/>
          </p:nvGrpSpPr>
          <p:grpSpPr bwMode="auto">
            <a:xfrm>
              <a:off x="685800" y="1372394"/>
              <a:ext cx="4648994" cy="3429794"/>
              <a:chOff x="533400" y="1372394"/>
              <a:chExt cx="4648994" cy="3429794"/>
            </a:xfrm>
          </p:grpSpPr>
          <p:cxnSp>
            <p:nvCxnSpPr>
              <p:cNvPr id="31" name="Straight Connector 30"/>
              <p:cNvCxnSpPr/>
              <p:nvPr/>
            </p:nvCxnSpPr>
            <p:spPr>
              <a:xfrm>
                <a:off x="533400" y="4800601"/>
                <a:ext cx="1295400"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6200000">
                <a:off x="1181894" y="4152107"/>
                <a:ext cx="12954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1828800" y="3505201"/>
                <a:ext cx="1676400"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16200000">
                <a:off x="2858294" y="2856706"/>
                <a:ext cx="129540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505200" y="2209800"/>
                <a:ext cx="1676400" cy="1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5400000" flipH="1" flipV="1">
                <a:off x="4772025" y="1782762"/>
                <a:ext cx="838200" cy="1905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2" name="Straight Connector 41"/>
            <p:cNvCxnSpPr/>
            <p:nvPr/>
          </p:nvCxnSpPr>
          <p:spPr>
            <a:xfrm>
              <a:off x="5334000" y="1371600"/>
              <a:ext cx="1676400" cy="1587"/>
            </a:xfrm>
            <a:prstGeom prst="line">
              <a:avLst/>
            </a:prstGeom>
          </p:spPr>
          <p:style>
            <a:lnRef idx="2">
              <a:schemeClr val="accent1"/>
            </a:lnRef>
            <a:fillRef idx="0">
              <a:schemeClr val="accent1"/>
            </a:fillRef>
            <a:effectRef idx="1">
              <a:schemeClr val="accent1"/>
            </a:effectRef>
            <a:fontRef idx="minor">
              <a:schemeClr val="tx1"/>
            </a:fontRef>
          </p:style>
        </p:cxnSp>
      </p:grpSp>
      <p:sp>
        <p:nvSpPr>
          <p:cNvPr id="44" name="TextBox 43"/>
          <p:cNvSpPr txBox="1"/>
          <p:nvPr/>
        </p:nvSpPr>
        <p:spPr>
          <a:xfrm>
            <a:off x="381000" y="1611313"/>
            <a:ext cx="593725" cy="369887"/>
          </a:xfrm>
          <a:prstGeom prst="rect">
            <a:avLst/>
          </a:prstGeom>
          <a:noFill/>
        </p:spPr>
        <p:txBody>
          <a:bodyPr wrap="none">
            <a:spAutoFit/>
          </a:bodyPr>
          <a:lstStyle/>
          <a:p>
            <a:pPr algn="l" eaLnBrk="1" fontAlgn="auto" hangingPunct="1">
              <a:lnSpc>
                <a:spcPct val="100000"/>
              </a:lnSpc>
              <a:spcBef>
                <a:spcPts val="0"/>
              </a:spcBef>
              <a:spcAft>
                <a:spcPts val="0"/>
              </a:spcAft>
              <a:defRPr/>
            </a:pPr>
            <a:r>
              <a:rPr lang="en-US" sz="1800" b="1" u="none" dirty="0">
                <a:solidFill>
                  <a:schemeClr val="tx1"/>
                </a:solidFill>
                <a:effectLst>
                  <a:outerShdw blurRad="38100" dist="38100" dir="2700000" algn="tl">
                    <a:srgbClr val="000000">
                      <a:alpha val="43137"/>
                    </a:srgbClr>
                  </a:outerShdw>
                </a:effectLst>
                <a:latin typeface="+mn-lt"/>
                <a:cs typeface="+mn-cs"/>
              </a:rPr>
              <a:t>Cost</a:t>
            </a:r>
          </a:p>
        </p:txBody>
      </p:sp>
      <p:sp>
        <p:nvSpPr>
          <p:cNvPr id="45" name="TextBox 44"/>
          <p:cNvSpPr txBox="1"/>
          <p:nvPr/>
        </p:nvSpPr>
        <p:spPr>
          <a:xfrm>
            <a:off x="7467600" y="6324600"/>
            <a:ext cx="657225" cy="369888"/>
          </a:xfrm>
          <a:prstGeom prst="rect">
            <a:avLst/>
          </a:prstGeom>
          <a:noFill/>
        </p:spPr>
        <p:txBody>
          <a:bodyPr wrap="none">
            <a:spAutoFit/>
          </a:bodyPr>
          <a:lstStyle/>
          <a:p>
            <a:pPr algn="l" eaLnBrk="1" fontAlgn="auto" hangingPunct="1">
              <a:lnSpc>
                <a:spcPct val="100000"/>
              </a:lnSpc>
              <a:spcBef>
                <a:spcPts val="0"/>
              </a:spcBef>
              <a:spcAft>
                <a:spcPts val="0"/>
              </a:spcAft>
              <a:defRPr/>
            </a:pPr>
            <a:r>
              <a:rPr lang="en-US" sz="1800" b="1" u="none" dirty="0">
                <a:solidFill>
                  <a:schemeClr val="tx1"/>
                </a:solidFill>
                <a:effectLst>
                  <a:outerShdw blurRad="38100" dist="38100" dir="2700000" algn="tl">
                    <a:srgbClr val="000000">
                      <a:alpha val="43137"/>
                    </a:srgbClr>
                  </a:outerShdw>
                </a:effectLst>
                <a:latin typeface="+mn-lt"/>
                <a:cs typeface="+mn-cs"/>
              </a:rPr>
              <a:t>Time</a:t>
            </a:r>
          </a:p>
        </p:txBody>
      </p:sp>
      <p:sp>
        <p:nvSpPr>
          <p:cNvPr id="47" name="Right Brace 46"/>
          <p:cNvSpPr/>
          <p:nvPr/>
        </p:nvSpPr>
        <p:spPr>
          <a:xfrm>
            <a:off x="762000" y="5418138"/>
            <a:ext cx="381000" cy="990600"/>
          </a:xfrm>
          <a:prstGeom prst="rightBrace">
            <a:avLst/>
          </a:prstGeom>
          <a:ln/>
        </p:spPr>
        <p:style>
          <a:lnRef idx="2">
            <a:schemeClr val="dk1"/>
          </a:lnRef>
          <a:fillRef idx="0">
            <a:schemeClr val="dk1"/>
          </a:fillRef>
          <a:effectRef idx="1">
            <a:schemeClr val="dk1"/>
          </a:effectRef>
          <a:fontRef idx="minor">
            <a:schemeClr val="tx1"/>
          </a:fontRef>
        </p:style>
        <p:txBody>
          <a:bodyPr anchor="ctr"/>
          <a:lstStyle/>
          <a:p>
            <a:pPr eaLnBrk="1" fontAlgn="auto" hangingPunct="1">
              <a:lnSpc>
                <a:spcPct val="100000"/>
              </a:lnSpc>
              <a:spcBef>
                <a:spcPts val="0"/>
              </a:spcBef>
              <a:spcAft>
                <a:spcPts val="0"/>
              </a:spcAft>
              <a:defRPr/>
            </a:pPr>
            <a:endParaRPr lang="en-US" sz="1800" u="none"/>
          </a:p>
        </p:txBody>
      </p:sp>
      <p:cxnSp>
        <p:nvCxnSpPr>
          <p:cNvPr id="50" name="Straight Connector 49"/>
          <p:cNvCxnSpPr>
            <a:stCxn id="47" idx="1"/>
          </p:cNvCxnSpPr>
          <p:nvPr/>
        </p:nvCxnSpPr>
        <p:spPr>
          <a:xfrm rot="10800000" flipH="1" flipV="1">
            <a:off x="1143000" y="5913438"/>
            <a:ext cx="1600200" cy="38100"/>
          </a:xfrm>
          <a:prstGeom prst="line">
            <a:avLst/>
          </a:prstGeom>
          <a:ln/>
        </p:spPr>
        <p:style>
          <a:lnRef idx="2">
            <a:schemeClr val="dk1"/>
          </a:lnRef>
          <a:fillRef idx="0">
            <a:schemeClr val="dk1"/>
          </a:fillRef>
          <a:effectRef idx="1">
            <a:schemeClr val="dk1"/>
          </a:effectRef>
          <a:fontRef idx="minor">
            <a:schemeClr val="tx1"/>
          </a:fontRef>
        </p:style>
      </p:cxnSp>
      <p:sp>
        <p:nvSpPr>
          <p:cNvPr id="51" name="Rectangle 50"/>
          <p:cNvSpPr/>
          <p:nvPr/>
        </p:nvSpPr>
        <p:spPr>
          <a:xfrm>
            <a:off x="2743200" y="5570538"/>
            <a:ext cx="1524000" cy="68580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800" u="none" dirty="0">
                <a:effectLst>
                  <a:outerShdw blurRad="38100" dist="38100" dir="2700000" algn="tl">
                    <a:srgbClr val="000000">
                      <a:alpha val="43137"/>
                    </a:srgbClr>
                  </a:outerShdw>
                </a:effectLst>
              </a:rPr>
              <a:t>The Getting Started Tax</a:t>
            </a:r>
          </a:p>
        </p:txBody>
      </p:sp>
      <p:sp>
        <p:nvSpPr>
          <p:cNvPr id="52" name="Rectangle 51"/>
          <p:cNvSpPr/>
          <p:nvPr/>
        </p:nvSpPr>
        <p:spPr>
          <a:xfrm>
            <a:off x="838200" y="2903538"/>
            <a:ext cx="1524000" cy="68580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800" u="none" dirty="0">
                <a:effectLst>
                  <a:outerShdw blurRad="38100" dist="38100" dir="2700000" algn="tl">
                    <a:srgbClr val="000000">
                      <a:alpha val="43137"/>
                    </a:srgbClr>
                  </a:outerShdw>
                </a:effectLst>
              </a:rPr>
              <a:t>Large Capital Expenditures</a:t>
            </a:r>
          </a:p>
        </p:txBody>
      </p:sp>
      <p:sp>
        <p:nvSpPr>
          <p:cNvPr id="53" name="Right Brace 52"/>
          <p:cNvSpPr/>
          <p:nvPr/>
        </p:nvSpPr>
        <p:spPr>
          <a:xfrm flipH="1">
            <a:off x="3200400" y="2751138"/>
            <a:ext cx="381000" cy="990600"/>
          </a:xfrm>
          <a:prstGeom prst="rightBrace">
            <a:avLst/>
          </a:prstGeom>
          <a:ln/>
        </p:spPr>
        <p:style>
          <a:lnRef idx="2">
            <a:schemeClr val="dk1"/>
          </a:lnRef>
          <a:fillRef idx="0">
            <a:schemeClr val="dk1"/>
          </a:fillRef>
          <a:effectRef idx="1">
            <a:schemeClr val="dk1"/>
          </a:effectRef>
          <a:fontRef idx="minor">
            <a:schemeClr val="tx1"/>
          </a:fontRef>
        </p:style>
        <p:txBody>
          <a:bodyPr anchor="ctr"/>
          <a:lstStyle/>
          <a:p>
            <a:pPr eaLnBrk="1" fontAlgn="auto" hangingPunct="1">
              <a:lnSpc>
                <a:spcPct val="100000"/>
              </a:lnSpc>
              <a:spcBef>
                <a:spcPts val="0"/>
              </a:spcBef>
              <a:spcAft>
                <a:spcPts val="0"/>
              </a:spcAft>
              <a:defRPr/>
            </a:pPr>
            <a:endParaRPr lang="en-US" sz="1800" u="none"/>
          </a:p>
        </p:txBody>
      </p:sp>
      <p:cxnSp>
        <p:nvCxnSpPr>
          <p:cNvPr id="54" name="Straight Connector 53"/>
          <p:cNvCxnSpPr>
            <a:stCxn id="53" idx="1"/>
            <a:endCxn id="52" idx="3"/>
          </p:cNvCxnSpPr>
          <p:nvPr/>
        </p:nvCxnSpPr>
        <p:spPr>
          <a:xfrm flipH="1">
            <a:off x="2362200" y="3246438"/>
            <a:ext cx="838200" cy="1587"/>
          </a:xfrm>
          <a:prstGeom prst="line">
            <a:avLst/>
          </a:prstGeom>
          <a:ln/>
        </p:spPr>
        <p:style>
          <a:lnRef idx="2">
            <a:schemeClr val="dk1"/>
          </a:lnRef>
          <a:fillRef idx="0">
            <a:schemeClr val="dk1"/>
          </a:fillRef>
          <a:effectRef idx="1">
            <a:schemeClr val="dk1"/>
          </a:effectRef>
          <a:fontRef idx="minor">
            <a:schemeClr val="tx1"/>
          </a:fontRef>
        </p:style>
      </p:cxnSp>
      <p:sp>
        <p:nvSpPr>
          <p:cNvPr id="62" name="Freeform 61"/>
          <p:cNvSpPr/>
          <p:nvPr/>
        </p:nvSpPr>
        <p:spPr>
          <a:xfrm>
            <a:off x="720725" y="1981200"/>
            <a:ext cx="5611813" cy="4651375"/>
          </a:xfrm>
          <a:custGeom>
            <a:avLst/>
            <a:gdLst>
              <a:gd name="connsiteX0" fmla="*/ 0 w 5612130"/>
              <a:gd name="connsiteY0" fmla="*/ 4652010 h 4652010"/>
              <a:gd name="connsiteX1" fmla="*/ 948690 w 5612130"/>
              <a:gd name="connsiteY1" fmla="*/ 4377690 h 4652010"/>
              <a:gd name="connsiteX2" fmla="*/ 1508760 w 5612130"/>
              <a:gd name="connsiteY2" fmla="*/ 3314700 h 4652010"/>
              <a:gd name="connsiteX3" fmla="*/ 2926080 w 5612130"/>
              <a:gd name="connsiteY3" fmla="*/ 2731770 h 4652010"/>
              <a:gd name="connsiteX4" fmla="*/ 3463290 w 5612130"/>
              <a:gd name="connsiteY4" fmla="*/ 1611630 h 4652010"/>
              <a:gd name="connsiteX5" fmla="*/ 4114800 w 5612130"/>
              <a:gd name="connsiteY5" fmla="*/ 1085850 h 4652010"/>
              <a:gd name="connsiteX6" fmla="*/ 4457700 w 5612130"/>
              <a:gd name="connsiteY6" fmla="*/ 457200 h 4652010"/>
              <a:gd name="connsiteX7" fmla="*/ 5612130 w 5612130"/>
              <a:gd name="connsiteY7" fmla="*/ 0 h 465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2130" h="4652010">
                <a:moveTo>
                  <a:pt x="0" y="4652010"/>
                </a:moveTo>
                <a:cubicBezTo>
                  <a:pt x="348615" y="4626292"/>
                  <a:pt x="697230" y="4600575"/>
                  <a:pt x="948690" y="4377690"/>
                </a:cubicBezTo>
                <a:cubicBezTo>
                  <a:pt x="1200150" y="4154805"/>
                  <a:pt x="1179195" y="3589020"/>
                  <a:pt x="1508760" y="3314700"/>
                </a:cubicBezTo>
                <a:cubicBezTo>
                  <a:pt x="1838325" y="3040380"/>
                  <a:pt x="2600325" y="3015615"/>
                  <a:pt x="2926080" y="2731770"/>
                </a:cubicBezTo>
                <a:cubicBezTo>
                  <a:pt x="3251835" y="2447925"/>
                  <a:pt x="3265170" y="1885950"/>
                  <a:pt x="3463290" y="1611630"/>
                </a:cubicBezTo>
                <a:cubicBezTo>
                  <a:pt x="3661410" y="1337310"/>
                  <a:pt x="3949065" y="1278255"/>
                  <a:pt x="4114800" y="1085850"/>
                </a:cubicBezTo>
                <a:cubicBezTo>
                  <a:pt x="4280535" y="893445"/>
                  <a:pt x="4208145" y="638175"/>
                  <a:pt x="4457700" y="457200"/>
                </a:cubicBezTo>
                <a:cubicBezTo>
                  <a:pt x="4707255" y="276225"/>
                  <a:pt x="5159692" y="138112"/>
                  <a:pt x="5612130" y="0"/>
                </a:cubicBezTo>
              </a:path>
            </a:pathLst>
          </a:custGeom>
        </p:spPr>
        <p:style>
          <a:lnRef idx="2">
            <a:schemeClr val="accent2"/>
          </a:lnRef>
          <a:fillRef idx="0">
            <a:schemeClr val="accent2"/>
          </a:fillRef>
          <a:effectRef idx="1">
            <a:schemeClr val="accent2"/>
          </a:effectRef>
          <a:fontRef idx="minor">
            <a:schemeClr val="tx1"/>
          </a:fontRef>
        </p:style>
        <p:txBody>
          <a:bodyPr anchor="ctr"/>
          <a:lstStyle/>
          <a:p>
            <a:pPr eaLnBrk="1" fontAlgn="auto" hangingPunct="1">
              <a:lnSpc>
                <a:spcPct val="100000"/>
              </a:lnSpc>
              <a:spcBef>
                <a:spcPts val="0"/>
              </a:spcBef>
              <a:spcAft>
                <a:spcPts val="0"/>
              </a:spcAft>
              <a:defRPr/>
            </a:pPr>
            <a:endParaRPr lang="en-US" sz="1800" u="none"/>
          </a:p>
        </p:txBody>
      </p:sp>
      <p:sp>
        <p:nvSpPr>
          <p:cNvPr id="63" name="Freeform 62"/>
          <p:cNvSpPr/>
          <p:nvPr/>
        </p:nvSpPr>
        <p:spPr>
          <a:xfrm>
            <a:off x="5040313" y="2392363"/>
            <a:ext cx="274637" cy="263525"/>
          </a:xfrm>
          <a:custGeom>
            <a:avLst/>
            <a:gdLst>
              <a:gd name="connsiteX0" fmla="*/ 0 w 274320"/>
              <a:gd name="connsiteY0" fmla="*/ 262890 h 262890"/>
              <a:gd name="connsiteX1" fmla="*/ 262890 w 274320"/>
              <a:gd name="connsiteY1" fmla="*/ 262890 h 262890"/>
              <a:gd name="connsiteX2" fmla="*/ 274320 w 274320"/>
              <a:gd name="connsiteY2" fmla="*/ 0 h 262890"/>
              <a:gd name="connsiteX3" fmla="*/ 182880 w 274320"/>
              <a:gd name="connsiteY3" fmla="*/ 34290 h 262890"/>
              <a:gd name="connsiteX4" fmla="*/ 114300 w 274320"/>
              <a:gd name="connsiteY4" fmla="*/ 91440 h 262890"/>
              <a:gd name="connsiteX5" fmla="*/ 68580 w 274320"/>
              <a:gd name="connsiteY5" fmla="*/ 137160 h 262890"/>
              <a:gd name="connsiteX6" fmla="*/ 34290 w 274320"/>
              <a:gd name="connsiteY6" fmla="*/ 205740 h 262890"/>
              <a:gd name="connsiteX7" fmla="*/ 0 w 274320"/>
              <a:gd name="connsiteY7" fmla="*/ 26289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0" h="262890">
                <a:moveTo>
                  <a:pt x="0" y="262890"/>
                </a:moveTo>
                <a:lnTo>
                  <a:pt x="262890" y="262890"/>
                </a:lnTo>
                <a:lnTo>
                  <a:pt x="274320" y="0"/>
                </a:lnTo>
                <a:lnTo>
                  <a:pt x="182880" y="34290"/>
                </a:lnTo>
                <a:lnTo>
                  <a:pt x="114300" y="91440"/>
                </a:lnTo>
                <a:lnTo>
                  <a:pt x="68580" y="137160"/>
                </a:lnTo>
                <a:lnTo>
                  <a:pt x="34290" y="205740"/>
                </a:lnTo>
                <a:lnTo>
                  <a:pt x="0" y="262890"/>
                </a:lnTo>
                <a:close/>
              </a:path>
            </a:pathLst>
          </a:custGeom>
          <a:solidFill>
            <a:srgbClr val="FF0000"/>
          </a:solidFill>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00000"/>
              </a:lnSpc>
              <a:spcBef>
                <a:spcPts val="0"/>
              </a:spcBef>
              <a:spcAft>
                <a:spcPts val="0"/>
              </a:spcAft>
              <a:defRPr/>
            </a:pPr>
            <a:endParaRPr lang="en-US" sz="1800" u="none"/>
          </a:p>
        </p:txBody>
      </p:sp>
      <p:sp>
        <p:nvSpPr>
          <p:cNvPr id="64" name="Rectangle 63"/>
          <p:cNvSpPr/>
          <p:nvPr/>
        </p:nvSpPr>
        <p:spPr>
          <a:xfrm>
            <a:off x="6553200" y="2819400"/>
            <a:ext cx="1524000" cy="68580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lnSpc>
                <a:spcPct val="100000"/>
              </a:lnSpc>
              <a:spcBef>
                <a:spcPts val="0"/>
              </a:spcBef>
              <a:spcAft>
                <a:spcPts val="0"/>
              </a:spcAft>
              <a:defRPr/>
            </a:pPr>
            <a:r>
              <a:rPr lang="en-US" sz="1800" u="none" dirty="0">
                <a:effectLst>
                  <a:outerShdw blurRad="38100" dist="38100" dir="2700000" algn="tl">
                    <a:srgbClr val="000000">
                      <a:alpha val="43137"/>
                    </a:srgbClr>
                  </a:outerShdw>
                </a:effectLst>
              </a:rPr>
              <a:t>Bad Things</a:t>
            </a:r>
          </a:p>
          <a:p>
            <a:pPr eaLnBrk="1" fontAlgn="auto" hangingPunct="1">
              <a:lnSpc>
                <a:spcPct val="100000"/>
              </a:lnSpc>
              <a:spcBef>
                <a:spcPts val="0"/>
              </a:spcBef>
              <a:spcAft>
                <a:spcPts val="0"/>
              </a:spcAft>
              <a:defRPr/>
            </a:pPr>
            <a:r>
              <a:rPr lang="en-US" sz="1800" u="none" dirty="0">
                <a:effectLst>
                  <a:outerShdw blurRad="38100" dist="38100" dir="2700000" algn="tl">
                    <a:srgbClr val="000000">
                      <a:alpha val="43137"/>
                    </a:srgbClr>
                  </a:outerShdw>
                </a:effectLst>
              </a:rPr>
              <a:t>Happen</a:t>
            </a:r>
          </a:p>
        </p:txBody>
      </p:sp>
      <p:cxnSp>
        <p:nvCxnSpPr>
          <p:cNvPr id="66" name="Straight Arrow Connector 65"/>
          <p:cNvCxnSpPr>
            <a:stCxn id="64" idx="1"/>
            <a:endCxn id="63" idx="1"/>
          </p:cNvCxnSpPr>
          <p:nvPr/>
        </p:nvCxnSpPr>
        <p:spPr>
          <a:xfrm rot="10800000">
            <a:off x="5303838" y="2655888"/>
            <a:ext cx="1249362" cy="50641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8" name="Freeform 67"/>
          <p:cNvSpPr/>
          <p:nvPr/>
        </p:nvSpPr>
        <p:spPr>
          <a:xfrm>
            <a:off x="685800" y="1828800"/>
            <a:ext cx="5611813" cy="4651375"/>
          </a:xfrm>
          <a:custGeom>
            <a:avLst/>
            <a:gdLst>
              <a:gd name="connsiteX0" fmla="*/ 0 w 5612130"/>
              <a:gd name="connsiteY0" fmla="*/ 4652010 h 4652010"/>
              <a:gd name="connsiteX1" fmla="*/ 948690 w 5612130"/>
              <a:gd name="connsiteY1" fmla="*/ 4377690 h 4652010"/>
              <a:gd name="connsiteX2" fmla="*/ 1508760 w 5612130"/>
              <a:gd name="connsiteY2" fmla="*/ 3314700 h 4652010"/>
              <a:gd name="connsiteX3" fmla="*/ 2926080 w 5612130"/>
              <a:gd name="connsiteY3" fmla="*/ 2731770 h 4652010"/>
              <a:gd name="connsiteX4" fmla="*/ 3463290 w 5612130"/>
              <a:gd name="connsiteY4" fmla="*/ 1611630 h 4652010"/>
              <a:gd name="connsiteX5" fmla="*/ 4114800 w 5612130"/>
              <a:gd name="connsiteY5" fmla="*/ 1085850 h 4652010"/>
              <a:gd name="connsiteX6" fmla="*/ 4457700 w 5612130"/>
              <a:gd name="connsiteY6" fmla="*/ 457200 h 4652010"/>
              <a:gd name="connsiteX7" fmla="*/ 5612130 w 5612130"/>
              <a:gd name="connsiteY7" fmla="*/ 0 h 465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2130" h="4652010">
                <a:moveTo>
                  <a:pt x="0" y="4652010"/>
                </a:moveTo>
                <a:cubicBezTo>
                  <a:pt x="348615" y="4626292"/>
                  <a:pt x="697230" y="4600575"/>
                  <a:pt x="948690" y="4377690"/>
                </a:cubicBezTo>
                <a:cubicBezTo>
                  <a:pt x="1200150" y="4154805"/>
                  <a:pt x="1179195" y="3589020"/>
                  <a:pt x="1508760" y="3314700"/>
                </a:cubicBezTo>
                <a:cubicBezTo>
                  <a:pt x="1838325" y="3040380"/>
                  <a:pt x="2600325" y="3015615"/>
                  <a:pt x="2926080" y="2731770"/>
                </a:cubicBezTo>
                <a:cubicBezTo>
                  <a:pt x="3251835" y="2447925"/>
                  <a:pt x="3265170" y="1885950"/>
                  <a:pt x="3463290" y="1611630"/>
                </a:cubicBezTo>
                <a:cubicBezTo>
                  <a:pt x="3661410" y="1337310"/>
                  <a:pt x="3949065" y="1278255"/>
                  <a:pt x="4114800" y="1085850"/>
                </a:cubicBezTo>
                <a:cubicBezTo>
                  <a:pt x="4280535" y="893445"/>
                  <a:pt x="4208145" y="638175"/>
                  <a:pt x="4457700" y="457200"/>
                </a:cubicBezTo>
                <a:cubicBezTo>
                  <a:pt x="4707255" y="276225"/>
                  <a:pt x="5159692" y="138112"/>
                  <a:pt x="5612130" y="0"/>
                </a:cubicBezTo>
              </a:path>
            </a:pathLst>
          </a:custGeom>
        </p:spPr>
        <p:style>
          <a:lnRef idx="3">
            <a:schemeClr val="accent5"/>
          </a:lnRef>
          <a:fillRef idx="0">
            <a:schemeClr val="accent5"/>
          </a:fillRef>
          <a:effectRef idx="2">
            <a:schemeClr val="accent5"/>
          </a:effectRef>
          <a:fontRef idx="minor">
            <a:schemeClr val="tx1"/>
          </a:fontRef>
        </p:style>
        <p:txBody>
          <a:bodyPr anchor="ctr"/>
          <a:lstStyle/>
          <a:p>
            <a:pPr eaLnBrk="1" fontAlgn="auto" hangingPunct="1">
              <a:lnSpc>
                <a:spcPct val="100000"/>
              </a:lnSpc>
              <a:spcBef>
                <a:spcPts val="0"/>
              </a:spcBef>
              <a:spcAft>
                <a:spcPts val="0"/>
              </a:spcAft>
              <a:defRPr/>
            </a:pPr>
            <a:endParaRPr lang="en-US" sz="1800" u="none"/>
          </a:p>
        </p:txBody>
      </p:sp>
      <p:cxnSp>
        <p:nvCxnSpPr>
          <p:cNvPr id="69" name="Straight Connector 68"/>
          <p:cNvCxnSpPr/>
          <p:nvPr/>
        </p:nvCxnSpPr>
        <p:spPr>
          <a:xfrm>
            <a:off x="5562600" y="5410200"/>
            <a:ext cx="685800" cy="1588"/>
          </a:xfrm>
          <a:prstGeom prst="line">
            <a:avLst/>
          </a:prstGeom>
        </p:spPr>
        <p:style>
          <a:lnRef idx="2">
            <a:schemeClr val="accent2"/>
          </a:lnRef>
          <a:fillRef idx="0">
            <a:schemeClr val="accent2"/>
          </a:fillRef>
          <a:effectRef idx="1">
            <a:schemeClr val="accent2"/>
          </a:effectRef>
          <a:fontRef idx="minor">
            <a:schemeClr val="tx1"/>
          </a:fontRef>
        </p:style>
      </p:cxnSp>
      <p:cxnSp>
        <p:nvCxnSpPr>
          <p:cNvPr id="70" name="Straight Connector 69"/>
          <p:cNvCxnSpPr/>
          <p:nvPr/>
        </p:nvCxnSpPr>
        <p:spPr>
          <a:xfrm>
            <a:off x="5562600" y="6096000"/>
            <a:ext cx="685800" cy="1588"/>
          </a:xfrm>
          <a:prstGeom prst="line">
            <a:avLst/>
          </a:prstGeom>
        </p:spPr>
        <p:style>
          <a:lnRef idx="2">
            <a:schemeClr val="accent5"/>
          </a:lnRef>
          <a:fillRef idx="0">
            <a:schemeClr val="accent5"/>
          </a:fillRef>
          <a:effectRef idx="1">
            <a:schemeClr val="accent5"/>
          </a:effectRef>
          <a:fontRef idx="minor">
            <a:schemeClr val="tx1"/>
          </a:fontRef>
        </p:style>
      </p:cxnSp>
      <p:sp>
        <p:nvSpPr>
          <p:cNvPr id="71" name="TextBox 70"/>
          <p:cNvSpPr txBox="1">
            <a:spLocks noChangeArrowheads="1"/>
          </p:cNvSpPr>
          <p:nvPr/>
        </p:nvSpPr>
        <p:spPr bwMode="auto">
          <a:xfrm>
            <a:off x="6248400" y="3821113"/>
            <a:ext cx="1730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b="1" u="none">
                <a:solidFill>
                  <a:schemeClr val="tx1"/>
                </a:solidFill>
              </a:rPr>
              <a:t>Forecasted Load</a:t>
            </a:r>
          </a:p>
        </p:txBody>
      </p:sp>
      <p:sp>
        <p:nvSpPr>
          <p:cNvPr id="72" name="TextBox 71"/>
          <p:cNvSpPr txBox="1">
            <a:spLocks noChangeArrowheads="1"/>
          </p:cNvSpPr>
          <p:nvPr/>
        </p:nvSpPr>
        <p:spPr bwMode="auto">
          <a:xfrm>
            <a:off x="6248400" y="4506913"/>
            <a:ext cx="2578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b="1" u="none">
                <a:solidFill>
                  <a:schemeClr val="tx1"/>
                </a:solidFill>
              </a:rPr>
              <a:t>Traditional Infrastructure</a:t>
            </a:r>
          </a:p>
        </p:txBody>
      </p:sp>
      <p:sp>
        <p:nvSpPr>
          <p:cNvPr id="73" name="TextBox 72"/>
          <p:cNvSpPr txBox="1">
            <a:spLocks noChangeArrowheads="1"/>
          </p:cNvSpPr>
          <p:nvPr/>
        </p:nvSpPr>
        <p:spPr bwMode="auto">
          <a:xfrm>
            <a:off x="6248400" y="5181600"/>
            <a:ext cx="1304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b="1" u="none">
                <a:solidFill>
                  <a:schemeClr val="tx1"/>
                </a:solidFill>
              </a:rPr>
              <a:t>Actual Load</a:t>
            </a:r>
          </a:p>
        </p:txBody>
      </p:sp>
      <p:sp>
        <p:nvSpPr>
          <p:cNvPr id="74" name="TextBox 73"/>
          <p:cNvSpPr txBox="1">
            <a:spLocks noChangeArrowheads="1"/>
          </p:cNvSpPr>
          <p:nvPr/>
        </p:nvSpPr>
        <p:spPr bwMode="auto">
          <a:xfrm>
            <a:off x="6248400" y="5878513"/>
            <a:ext cx="1833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b="1" u="none">
                <a:solidFill>
                  <a:schemeClr val="tx1"/>
                </a:solidFill>
              </a:rPr>
              <a:t>Cloud Computing</a:t>
            </a:r>
          </a:p>
        </p:txBody>
      </p:sp>
      <p:sp>
        <p:nvSpPr>
          <p:cNvPr id="75" name="Title 74"/>
          <p:cNvSpPr>
            <a:spLocks noGrp="1"/>
          </p:cNvSpPr>
          <p:nvPr>
            <p:ph type="title"/>
          </p:nvPr>
        </p:nvSpPr>
        <p:spPr bwMode="auto">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fontAlgn="auto" hangingPunct="1">
              <a:spcAft>
                <a:spcPts val="0"/>
              </a:spcAft>
              <a:defRPr/>
            </a:pPr>
            <a:r>
              <a:rPr lang="en-US" altLang="en-US" sz="4000" dirty="0"/>
              <a:t>The Forecasting Nightmare</a:t>
            </a:r>
          </a:p>
        </p:txBody>
      </p:sp>
      <p:sp>
        <p:nvSpPr>
          <p:cNvPr id="41" name="Freeform 40"/>
          <p:cNvSpPr/>
          <p:nvPr/>
        </p:nvSpPr>
        <p:spPr>
          <a:xfrm>
            <a:off x="695325" y="2043113"/>
            <a:ext cx="5781675" cy="4735512"/>
          </a:xfrm>
          <a:custGeom>
            <a:avLst/>
            <a:gdLst>
              <a:gd name="connsiteX0" fmla="*/ 13648 w 5773003"/>
              <a:gd name="connsiteY0" fmla="*/ 4653887 h 4763069"/>
              <a:gd name="connsiteX1" fmla="*/ 1228298 w 5773003"/>
              <a:gd name="connsiteY1" fmla="*/ 4640239 h 4763069"/>
              <a:gd name="connsiteX2" fmla="*/ 1228298 w 5773003"/>
              <a:gd name="connsiteY2" fmla="*/ 3944203 h 4763069"/>
              <a:gd name="connsiteX3" fmla="*/ 1787857 w 5773003"/>
              <a:gd name="connsiteY3" fmla="*/ 3903260 h 4763069"/>
              <a:gd name="connsiteX4" fmla="*/ 1815152 w 5773003"/>
              <a:gd name="connsiteY4" fmla="*/ 3207224 h 4763069"/>
              <a:gd name="connsiteX5" fmla="*/ 3016155 w 5773003"/>
              <a:gd name="connsiteY5" fmla="*/ 3220872 h 4763069"/>
              <a:gd name="connsiteX6" fmla="*/ 3016155 w 5773003"/>
              <a:gd name="connsiteY6" fmla="*/ 2743200 h 4763069"/>
              <a:gd name="connsiteX7" fmla="*/ 3548418 w 5773003"/>
              <a:gd name="connsiteY7" fmla="*/ 2743200 h 4763069"/>
              <a:gd name="connsiteX8" fmla="*/ 3548418 w 5773003"/>
              <a:gd name="connsiteY8" fmla="*/ 1610436 h 4763069"/>
              <a:gd name="connsiteX9" fmla="*/ 4244454 w 5773003"/>
              <a:gd name="connsiteY9" fmla="*/ 1596788 h 4763069"/>
              <a:gd name="connsiteX10" fmla="*/ 4230806 w 5773003"/>
              <a:gd name="connsiteY10" fmla="*/ 1064526 h 4763069"/>
              <a:gd name="connsiteX11" fmla="*/ 4708477 w 5773003"/>
              <a:gd name="connsiteY11" fmla="*/ 1064526 h 4763069"/>
              <a:gd name="connsiteX12" fmla="*/ 4708477 w 5773003"/>
              <a:gd name="connsiteY12" fmla="*/ 1064526 h 4763069"/>
              <a:gd name="connsiteX13" fmla="*/ 4694830 w 5773003"/>
              <a:gd name="connsiteY13" fmla="*/ 368490 h 4763069"/>
              <a:gd name="connsiteX14" fmla="*/ 5527343 w 5773003"/>
              <a:gd name="connsiteY14" fmla="*/ 368490 h 4763069"/>
              <a:gd name="connsiteX15" fmla="*/ 5527343 w 5773003"/>
              <a:gd name="connsiteY15" fmla="*/ 27296 h 4763069"/>
              <a:gd name="connsiteX16" fmla="*/ 5773003 w 5773003"/>
              <a:gd name="connsiteY16" fmla="*/ 0 h 4763069"/>
              <a:gd name="connsiteX17" fmla="*/ 5773003 w 5773003"/>
              <a:gd name="connsiteY17" fmla="*/ 4735774 h 4763069"/>
              <a:gd name="connsiteX18" fmla="*/ 0 w 5773003"/>
              <a:gd name="connsiteY18" fmla="*/ 4763069 h 4763069"/>
              <a:gd name="connsiteX19" fmla="*/ 13648 w 5773003"/>
              <a:gd name="connsiteY19" fmla="*/ 4653887 h 4763069"/>
              <a:gd name="connsiteX0" fmla="*/ 13648 w 5780964"/>
              <a:gd name="connsiteY0" fmla="*/ 4626591 h 4735773"/>
              <a:gd name="connsiteX1" fmla="*/ 1228298 w 5780964"/>
              <a:gd name="connsiteY1" fmla="*/ 4612943 h 4735773"/>
              <a:gd name="connsiteX2" fmla="*/ 1228298 w 5780964"/>
              <a:gd name="connsiteY2" fmla="*/ 3916907 h 4735773"/>
              <a:gd name="connsiteX3" fmla="*/ 1787857 w 5780964"/>
              <a:gd name="connsiteY3" fmla="*/ 3875964 h 4735773"/>
              <a:gd name="connsiteX4" fmla="*/ 1815152 w 5780964"/>
              <a:gd name="connsiteY4" fmla="*/ 3179928 h 4735773"/>
              <a:gd name="connsiteX5" fmla="*/ 3016155 w 5780964"/>
              <a:gd name="connsiteY5" fmla="*/ 3193576 h 4735773"/>
              <a:gd name="connsiteX6" fmla="*/ 3016155 w 5780964"/>
              <a:gd name="connsiteY6" fmla="*/ 2715904 h 4735773"/>
              <a:gd name="connsiteX7" fmla="*/ 3548418 w 5780964"/>
              <a:gd name="connsiteY7" fmla="*/ 2715904 h 4735773"/>
              <a:gd name="connsiteX8" fmla="*/ 3548418 w 5780964"/>
              <a:gd name="connsiteY8" fmla="*/ 1583140 h 4735773"/>
              <a:gd name="connsiteX9" fmla="*/ 4244454 w 5780964"/>
              <a:gd name="connsiteY9" fmla="*/ 1569492 h 4735773"/>
              <a:gd name="connsiteX10" fmla="*/ 4230806 w 5780964"/>
              <a:gd name="connsiteY10" fmla="*/ 1037230 h 4735773"/>
              <a:gd name="connsiteX11" fmla="*/ 4708477 w 5780964"/>
              <a:gd name="connsiteY11" fmla="*/ 1037230 h 4735773"/>
              <a:gd name="connsiteX12" fmla="*/ 4708477 w 5780964"/>
              <a:gd name="connsiteY12" fmla="*/ 1037230 h 4735773"/>
              <a:gd name="connsiteX13" fmla="*/ 4694830 w 5780964"/>
              <a:gd name="connsiteY13" fmla="*/ 341194 h 4735773"/>
              <a:gd name="connsiteX14" fmla="*/ 5527343 w 5780964"/>
              <a:gd name="connsiteY14" fmla="*/ 341194 h 4735773"/>
              <a:gd name="connsiteX15" fmla="*/ 5527343 w 5780964"/>
              <a:gd name="connsiteY15" fmla="*/ 0 h 4735773"/>
              <a:gd name="connsiteX16" fmla="*/ 5780964 w 5780964"/>
              <a:gd name="connsiteY16" fmla="*/ 90985 h 4735773"/>
              <a:gd name="connsiteX17" fmla="*/ 5773003 w 5780964"/>
              <a:gd name="connsiteY17" fmla="*/ 4708478 h 4735773"/>
              <a:gd name="connsiteX18" fmla="*/ 0 w 5780964"/>
              <a:gd name="connsiteY18" fmla="*/ 4735773 h 4735773"/>
              <a:gd name="connsiteX19" fmla="*/ 13648 w 5780964"/>
              <a:gd name="connsiteY19" fmla="*/ 4626591 h 4735773"/>
              <a:gd name="connsiteX0" fmla="*/ 13648 w 5780963"/>
              <a:gd name="connsiteY0" fmla="*/ 4626591 h 4735773"/>
              <a:gd name="connsiteX1" fmla="*/ 1228298 w 5780963"/>
              <a:gd name="connsiteY1" fmla="*/ 4612943 h 4735773"/>
              <a:gd name="connsiteX2" fmla="*/ 1228298 w 5780963"/>
              <a:gd name="connsiteY2" fmla="*/ 3916907 h 4735773"/>
              <a:gd name="connsiteX3" fmla="*/ 1787857 w 5780963"/>
              <a:gd name="connsiteY3" fmla="*/ 3875964 h 4735773"/>
              <a:gd name="connsiteX4" fmla="*/ 1815152 w 5780963"/>
              <a:gd name="connsiteY4" fmla="*/ 3179928 h 4735773"/>
              <a:gd name="connsiteX5" fmla="*/ 3016155 w 5780963"/>
              <a:gd name="connsiteY5" fmla="*/ 3193576 h 4735773"/>
              <a:gd name="connsiteX6" fmla="*/ 3016155 w 5780963"/>
              <a:gd name="connsiteY6" fmla="*/ 2715904 h 4735773"/>
              <a:gd name="connsiteX7" fmla="*/ 3548418 w 5780963"/>
              <a:gd name="connsiteY7" fmla="*/ 2715904 h 4735773"/>
              <a:gd name="connsiteX8" fmla="*/ 3548418 w 5780963"/>
              <a:gd name="connsiteY8" fmla="*/ 1583140 h 4735773"/>
              <a:gd name="connsiteX9" fmla="*/ 4244454 w 5780963"/>
              <a:gd name="connsiteY9" fmla="*/ 1569492 h 4735773"/>
              <a:gd name="connsiteX10" fmla="*/ 4230806 w 5780963"/>
              <a:gd name="connsiteY10" fmla="*/ 1037230 h 4735773"/>
              <a:gd name="connsiteX11" fmla="*/ 4708477 w 5780963"/>
              <a:gd name="connsiteY11" fmla="*/ 1037230 h 4735773"/>
              <a:gd name="connsiteX12" fmla="*/ 4708477 w 5780963"/>
              <a:gd name="connsiteY12" fmla="*/ 1037230 h 4735773"/>
              <a:gd name="connsiteX13" fmla="*/ 4694830 w 5780963"/>
              <a:gd name="connsiteY13" fmla="*/ 341194 h 4735773"/>
              <a:gd name="connsiteX14" fmla="*/ 5527343 w 5780963"/>
              <a:gd name="connsiteY14" fmla="*/ 341194 h 4735773"/>
              <a:gd name="connsiteX15" fmla="*/ 5527343 w 5780963"/>
              <a:gd name="connsiteY15" fmla="*/ 0 h 4735773"/>
              <a:gd name="connsiteX16" fmla="*/ 5780963 w 5780963"/>
              <a:gd name="connsiteY16" fmla="*/ 14785 h 4735773"/>
              <a:gd name="connsiteX17" fmla="*/ 5773003 w 5780963"/>
              <a:gd name="connsiteY17" fmla="*/ 4708478 h 4735773"/>
              <a:gd name="connsiteX18" fmla="*/ 0 w 5780963"/>
              <a:gd name="connsiteY18" fmla="*/ 4735773 h 4735773"/>
              <a:gd name="connsiteX19" fmla="*/ 13648 w 5780963"/>
              <a:gd name="connsiteY19" fmla="*/ 4626591 h 473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80963" h="4735773">
                <a:moveTo>
                  <a:pt x="13648" y="4626591"/>
                </a:moveTo>
                <a:lnTo>
                  <a:pt x="1228298" y="4612943"/>
                </a:lnTo>
                <a:lnTo>
                  <a:pt x="1228298" y="3916907"/>
                </a:lnTo>
                <a:lnTo>
                  <a:pt x="1787857" y="3875964"/>
                </a:lnTo>
                <a:lnTo>
                  <a:pt x="1815152" y="3179928"/>
                </a:lnTo>
                <a:lnTo>
                  <a:pt x="3016155" y="3193576"/>
                </a:lnTo>
                <a:lnTo>
                  <a:pt x="3016155" y="2715904"/>
                </a:lnTo>
                <a:lnTo>
                  <a:pt x="3548418" y="2715904"/>
                </a:lnTo>
                <a:lnTo>
                  <a:pt x="3548418" y="1583140"/>
                </a:lnTo>
                <a:lnTo>
                  <a:pt x="4244454" y="1569492"/>
                </a:lnTo>
                <a:lnTo>
                  <a:pt x="4230806" y="1037230"/>
                </a:lnTo>
                <a:lnTo>
                  <a:pt x="4708477" y="1037230"/>
                </a:lnTo>
                <a:lnTo>
                  <a:pt x="4708477" y="1037230"/>
                </a:lnTo>
                <a:lnTo>
                  <a:pt x="4694830" y="341194"/>
                </a:lnTo>
                <a:lnTo>
                  <a:pt x="5527343" y="341194"/>
                </a:lnTo>
                <a:lnTo>
                  <a:pt x="5527343" y="0"/>
                </a:lnTo>
                <a:lnTo>
                  <a:pt x="5780963" y="14785"/>
                </a:lnTo>
                <a:cubicBezTo>
                  <a:pt x="5778309" y="1553949"/>
                  <a:pt x="5775657" y="3169314"/>
                  <a:pt x="5773003" y="4708478"/>
                </a:cubicBezTo>
                <a:lnTo>
                  <a:pt x="0" y="4735773"/>
                </a:lnTo>
                <a:lnTo>
                  <a:pt x="13648" y="4626591"/>
                </a:lnTo>
                <a:close/>
              </a:path>
            </a:pathLst>
          </a:custGeom>
        </p:spPr>
        <p:style>
          <a:lnRef idx="1">
            <a:schemeClr val="accent1"/>
          </a:lnRef>
          <a:fillRef idx="3">
            <a:schemeClr val="accent1"/>
          </a:fillRef>
          <a:effectRef idx="2">
            <a:schemeClr val="accent1"/>
          </a:effectRef>
          <a:fontRef idx="minor">
            <a:schemeClr val="lt1"/>
          </a:fontRef>
        </p:style>
        <p:txBody>
          <a:bodyPr anchor="ctr"/>
          <a:lstStyle/>
          <a:p>
            <a:pPr eaLnBrk="1" hangingPunct="1">
              <a:lnSpc>
                <a:spcPct val="100000"/>
              </a:lnSpc>
              <a:defRPr/>
            </a:pPr>
            <a:endParaRPr lang="en-US" sz="1800" u="none"/>
          </a:p>
        </p:txBody>
      </p:sp>
      <p:pic>
        <p:nvPicPr>
          <p:cNvPr id="43" name="TextBox 4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250" y="4522788"/>
            <a:ext cx="3670300"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275413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2000"/>
                                        <p:tgtEl>
                                          <p:spTgt spid="7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0"/>
                                        <p:tgtEl>
                                          <p:spTgt spid="1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2000"/>
                                        <p:tgtEl>
                                          <p:spTgt spid="72"/>
                                        </p:tgtEl>
                                      </p:cBhvr>
                                    </p:animEffect>
                                  </p:childTnLst>
                                </p:cTn>
                              </p:par>
                              <p:par>
                                <p:cTn id="22" presetID="10"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2000"/>
                                        <p:tgtEl>
                                          <p:spTgt spid="3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0" presetClass="exit" presetSubtype="0" fill="hold" grpId="1" nodeType="clickEffect">
                                  <p:stCondLst>
                                    <p:cond delay="0"/>
                                  </p:stCondLst>
                                  <p:childTnLst>
                                    <p:animEffect transition="out" filter="fade">
                                      <p:cBhvr>
                                        <p:cTn id="55" dur="500"/>
                                        <p:tgtEl>
                                          <p:spTgt spid="52"/>
                                        </p:tgtEl>
                                      </p:cBhvr>
                                    </p:animEffect>
                                    <p:set>
                                      <p:cBhvr>
                                        <p:cTn id="56" dur="1" fill="hold">
                                          <p:stCondLst>
                                            <p:cond delay="499"/>
                                          </p:stCondLst>
                                        </p:cTn>
                                        <p:tgtEl>
                                          <p:spTgt spid="5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54"/>
                                        </p:tgtEl>
                                      </p:cBhvr>
                                    </p:animEffect>
                                    <p:set>
                                      <p:cBhvr>
                                        <p:cTn id="59" dur="1" fill="hold">
                                          <p:stCondLst>
                                            <p:cond delay="499"/>
                                          </p:stCondLst>
                                        </p:cTn>
                                        <p:tgtEl>
                                          <p:spTgt spid="54"/>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53"/>
                                        </p:tgtEl>
                                      </p:cBhvr>
                                    </p:animEffect>
                                    <p:set>
                                      <p:cBhvr>
                                        <p:cTn id="62" dur="1" fill="hold">
                                          <p:stCondLst>
                                            <p:cond delay="499"/>
                                          </p:stCondLst>
                                        </p:cTn>
                                        <p:tgtEl>
                                          <p:spTgt spid="5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
                                        </p:tgtEl>
                                      </p:cBhvr>
                                    </p:animEffect>
                                    <p:set>
                                      <p:cBhvr>
                                        <p:cTn id="65" dur="1" fill="hold">
                                          <p:stCondLst>
                                            <p:cond delay="499"/>
                                          </p:stCondLst>
                                        </p:cTn>
                                        <p:tgtEl>
                                          <p:spTgt spid="2"/>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47"/>
                                        </p:tgtEl>
                                      </p:cBhvr>
                                    </p:animEffect>
                                    <p:set>
                                      <p:cBhvr>
                                        <p:cTn id="68" dur="1" fill="hold">
                                          <p:stCondLst>
                                            <p:cond delay="499"/>
                                          </p:stCondLst>
                                        </p:cTn>
                                        <p:tgtEl>
                                          <p:spTgt spid="4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50"/>
                                        </p:tgtEl>
                                      </p:cBhvr>
                                    </p:animEffect>
                                    <p:set>
                                      <p:cBhvr>
                                        <p:cTn id="71" dur="1" fill="hold">
                                          <p:stCondLst>
                                            <p:cond delay="499"/>
                                          </p:stCondLst>
                                        </p:cTn>
                                        <p:tgtEl>
                                          <p:spTgt spid="50"/>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51"/>
                                        </p:tgtEl>
                                      </p:cBhvr>
                                    </p:animEffect>
                                    <p:set>
                                      <p:cBhvr>
                                        <p:cTn id="74" dur="1" fill="hold">
                                          <p:stCondLst>
                                            <p:cond delay="499"/>
                                          </p:stCondLst>
                                        </p:cTn>
                                        <p:tgtEl>
                                          <p:spTgt spid="51"/>
                                        </p:tgtEl>
                                        <p:attrNameLst>
                                          <p:attrName>style.visibility</p:attrName>
                                        </p:attrNameLst>
                                      </p:cBhvr>
                                      <p:to>
                                        <p:strVal val="hidden"/>
                                      </p:to>
                                    </p:set>
                                  </p:childTnLst>
                                </p:cTn>
                              </p:par>
                            </p:childTnLst>
                          </p:cTn>
                        </p:par>
                        <p:par>
                          <p:cTn id="75" fill="hold" nodeType="afterGroup">
                            <p:stCondLst>
                              <p:cond delay="500"/>
                            </p:stCondLst>
                            <p:childTnLst>
                              <p:par>
                                <p:cTn id="76" presetID="22" presetClass="entr" presetSubtype="4" fill="hold" nodeType="after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down)">
                                      <p:cBhvr>
                                        <p:cTn id="78" dur="2000"/>
                                        <p:tgtEl>
                                          <p:spTgt spid="6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3"/>
                                        </p:tgtEl>
                                        <p:attrNameLst>
                                          <p:attrName>style.visibility</p:attrName>
                                        </p:attrNameLst>
                                      </p:cBhvr>
                                      <p:to>
                                        <p:strVal val="visible"/>
                                      </p:to>
                                    </p:set>
                                    <p:animEffect transition="in" filter="fade">
                                      <p:cBhvr>
                                        <p:cTn id="81" dur="2000"/>
                                        <p:tgtEl>
                                          <p:spTgt spid="73"/>
                                        </p:tgtEl>
                                      </p:cBhvr>
                                    </p:animEffect>
                                  </p:childTnLst>
                                </p:cTn>
                              </p:par>
                              <p:par>
                                <p:cTn id="82" presetID="10" presetClass="entr" presetSubtype="0" fill="hold" nodeType="with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fade">
                                      <p:cBhvr>
                                        <p:cTn id="84" dur="2000"/>
                                        <p:tgtEl>
                                          <p:spTgt spid="69"/>
                                        </p:tgtEl>
                                      </p:cBhvr>
                                    </p:animEffect>
                                  </p:childTnLst>
                                </p:cTn>
                              </p:par>
                            </p:childTnLst>
                          </p:cTn>
                        </p:par>
                        <p:par>
                          <p:cTn id="85" fill="hold" nodeType="afterGroup">
                            <p:stCondLst>
                              <p:cond delay="2500"/>
                            </p:stCondLst>
                            <p:childTnLst>
                              <p:par>
                                <p:cTn id="86" presetID="10" presetClass="entr" presetSubtype="0" fill="hold" nodeType="after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fade">
                                      <p:cBhvr>
                                        <p:cTn id="88" dur="500"/>
                                        <p:tgtEl>
                                          <p:spTgt spid="63"/>
                                        </p:tgtEl>
                                      </p:cBhvr>
                                    </p:animEffect>
                                  </p:childTnLst>
                                </p:cTn>
                              </p:par>
                              <p:par>
                                <p:cTn id="89" presetID="10" presetClass="entr" presetSubtype="0" fill="hold" nodeType="withEffect">
                                  <p:stCondLst>
                                    <p:cond delay="0"/>
                                  </p:stCondLst>
                                  <p:childTnLst>
                                    <p:set>
                                      <p:cBhvr>
                                        <p:cTn id="90" dur="1" fill="hold">
                                          <p:stCondLst>
                                            <p:cond delay="0"/>
                                          </p:stCondLst>
                                        </p:cTn>
                                        <p:tgtEl>
                                          <p:spTgt spid="66"/>
                                        </p:tgtEl>
                                        <p:attrNameLst>
                                          <p:attrName>style.visibility</p:attrName>
                                        </p:attrNameLst>
                                      </p:cBhvr>
                                      <p:to>
                                        <p:strVal val="visible"/>
                                      </p:to>
                                    </p:set>
                                    <p:animEffect transition="in" filter="fade">
                                      <p:cBhvr>
                                        <p:cTn id="91" dur="500"/>
                                        <p:tgtEl>
                                          <p:spTgt spid="6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fade">
                                      <p:cBhvr>
                                        <p:cTn id="94" dur="500"/>
                                        <p:tgtEl>
                                          <p:spTgt spid="64"/>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nodeType="clickEffect">
                                  <p:stCondLst>
                                    <p:cond delay="0"/>
                                  </p:stCondLst>
                                  <p:childTnLst>
                                    <p:set>
                                      <p:cBhvr>
                                        <p:cTn id="98" dur="1" fill="hold">
                                          <p:stCondLst>
                                            <p:cond delay="0"/>
                                          </p:stCondLst>
                                        </p:cTn>
                                        <p:tgtEl>
                                          <p:spTgt spid="68"/>
                                        </p:tgtEl>
                                        <p:attrNameLst>
                                          <p:attrName>style.visibility</p:attrName>
                                        </p:attrNameLst>
                                      </p:cBhvr>
                                      <p:to>
                                        <p:strVal val="visible"/>
                                      </p:to>
                                    </p:set>
                                    <p:animEffect transition="in" filter="wipe(down)">
                                      <p:cBhvr>
                                        <p:cTn id="99" dur="500"/>
                                        <p:tgtEl>
                                          <p:spTgt spid="68"/>
                                        </p:tgtEl>
                                      </p:cBhvr>
                                    </p:animEffect>
                                  </p:childTnLst>
                                </p:cTn>
                              </p:par>
                              <p:par>
                                <p:cTn id="100" presetID="10" presetClass="entr" presetSubtype="0" fill="hold" nodeType="withEffect">
                                  <p:stCondLst>
                                    <p:cond delay="0"/>
                                  </p:stCondLst>
                                  <p:childTnLst>
                                    <p:set>
                                      <p:cBhvr>
                                        <p:cTn id="101" dur="1" fill="hold">
                                          <p:stCondLst>
                                            <p:cond delay="0"/>
                                          </p:stCondLst>
                                        </p:cTn>
                                        <p:tgtEl>
                                          <p:spTgt spid="70"/>
                                        </p:tgtEl>
                                        <p:attrNameLst>
                                          <p:attrName>style.visibility</p:attrName>
                                        </p:attrNameLst>
                                      </p:cBhvr>
                                      <p:to>
                                        <p:strVal val="visible"/>
                                      </p:to>
                                    </p:set>
                                    <p:animEffect transition="in" filter="fade">
                                      <p:cBhvr>
                                        <p:cTn id="102" dur="2000"/>
                                        <p:tgtEl>
                                          <p:spTgt spid="70"/>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4"/>
                                        </p:tgtEl>
                                        <p:attrNameLst>
                                          <p:attrName>style.visibility</p:attrName>
                                        </p:attrNameLst>
                                      </p:cBhvr>
                                      <p:to>
                                        <p:strVal val="visible"/>
                                      </p:to>
                                    </p:set>
                                    <p:animEffect transition="in" filter="fade">
                                      <p:cBhvr>
                                        <p:cTn id="105" dur="2000"/>
                                        <p:tgtEl>
                                          <p:spTgt spid="74"/>
                                        </p:tgtEl>
                                      </p:cBhvr>
                                    </p:animEffect>
                                  </p:childTnLst>
                                </p:cTn>
                              </p:par>
                            </p:childTnLst>
                          </p:cTn>
                        </p:par>
                        <p:par>
                          <p:cTn id="106" fill="hold" nodeType="afterGroup">
                            <p:stCondLst>
                              <p:cond delay="2000"/>
                            </p:stCondLst>
                            <p:childTnLst>
                              <p:par>
                                <p:cTn id="107" presetID="10" presetClass="exit" presetSubtype="0" fill="hold" grpId="1" nodeType="afterEffect">
                                  <p:stCondLst>
                                    <p:cond delay="0"/>
                                  </p:stCondLst>
                                  <p:childTnLst>
                                    <p:animEffect transition="out" filter="fade">
                                      <p:cBhvr>
                                        <p:cTn id="108" dur="1000"/>
                                        <p:tgtEl>
                                          <p:spTgt spid="64"/>
                                        </p:tgtEl>
                                      </p:cBhvr>
                                    </p:animEffect>
                                    <p:set>
                                      <p:cBhvr>
                                        <p:cTn id="109" dur="1" fill="hold">
                                          <p:stCondLst>
                                            <p:cond delay="999"/>
                                          </p:stCondLst>
                                        </p:cTn>
                                        <p:tgtEl>
                                          <p:spTgt spid="64"/>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1000"/>
                                        <p:tgtEl>
                                          <p:spTgt spid="66"/>
                                        </p:tgtEl>
                                      </p:cBhvr>
                                    </p:animEffect>
                                    <p:set>
                                      <p:cBhvr>
                                        <p:cTn id="112" dur="1" fill="hold">
                                          <p:stCondLst>
                                            <p:cond delay="999"/>
                                          </p:stCondLst>
                                        </p:cTn>
                                        <p:tgtEl>
                                          <p:spTgt spid="66"/>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1000"/>
                                        <p:tgtEl>
                                          <p:spTgt spid="5"/>
                                        </p:tgtEl>
                                      </p:cBhvr>
                                    </p:animEffect>
                                    <p:set>
                                      <p:cBhvr>
                                        <p:cTn id="115" dur="1" fill="hold">
                                          <p:stCondLst>
                                            <p:cond delay="999"/>
                                          </p:stCondLst>
                                        </p:cTn>
                                        <p:tgtEl>
                                          <p:spTgt spid="5"/>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1000"/>
                                        <p:tgtEl>
                                          <p:spTgt spid="63"/>
                                        </p:tgtEl>
                                      </p:cBhvr>
                                    </p:animEffect>
                                    <p:set>
                                      <p:cBhvr>
                                        <p:cTn id="118" dur="1" fill="hold">
                                          <p:stCondLst>
                                            <p:cond delay="999"/>
                                          </p:stCondLst>
                                        </p:cTn>
                                        <p:tgtEl>
                                          <p:spTgt spid="63"/>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1000"/>
                                        <p:tgtEl>
                                          <p:spTgt spid="12"/>
                                        </p:tgtEl>
                                      </p:cBhvr>
                                    </p:animEffect>
                                    <p:set>
                                      <p:cBhvr>
                                        <p:cTn id="121" dur="1" fill="hold">
                                          <p:stCondLst>
                                            <p:cond delay="999"/>
                                          </p:stCondLst>
                                        </p:cTn>
                                        <p:tgtEl>
                                          <p:spTgt spid="12"/>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1000"/>
                                        <p:tgtEl>
                                          <p:spTgt spid="34"/>
                                        </p:tgtEl>
                                      </p:cBhvr>
                                    </p:animEffect>
                                    <p:set>
                                      <p:cBhvr>
                                        <p:cTn id="124" dur="1" fill="hold">
                                          <p:stCondLst>
                                            <p:cond delay="999"/>
                                          </p:stCondLst>
                                        </p:cTn>
                                        <p:tgtEl>
                                          <p:spTgt spid="34"/>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1000"/>
                                        <p:tgtEl>
                                          <p:spTgt spid="71"/>
                                        </p:tgtEl>
                                      </p:cBhvr>
                                    </p:animEffect>
                                    <p:set>
                                      <p:cBhvr>
                                        <p:cTn id="127" dur="1" fill="hold">
                                          <p:stCondLst>
                                            <p:cond delay="999"/>
                                          </p:stCondLst>
                                        </p:cTn>
                                        <p:tgtEl>
                                          <p:spTgt spid="71"/>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1000"/>
                                        <p:tgtEl>
                                          <p:spTgt spid="72"/>
                                        </p:tgtEl>
                                      </p:cBhvr>
                                    </p:animEffect>
                                    <p:set>
                                      <p:cBhvr>
                                        <p:cTn id="130" dur="1" fill="hold">
                                          <p:stCondLst>
                                            <p:cond delay="999"/>
                                          </p:stCondLst>
                                        </p:cTn>
                                        <p:tgtEl>
                                          <p:spTgt spid="72"/>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1000"/>
                                        <p:tgtEl>
                                          <p:spTgt spid="8"/>
                                        </p:tgtEl>
                                      </p:cBhvr>
                                    </p:animEffect>
                                    <p:set>
                                      <p:cBhvr>
                                        <p:cTn id="133" dur="1" fill="hold">
                                          <p:stCondLst>
                                            <p:cond delay="999"/>
                                          </p:stCondLst>
                                        </p:cTn>
                                        <p:tgtEl>
                                          <p:spTgt spid="8"/>
                                        </p:tgtEl>
                                        <p:attrNameLst>
                                          <p:attrName>style.visibility</p:attrName>
                                        </p:attrNameLst>
                                      </p:cBhvr>
                                      <p:to>
                                        <p:strVal val="hidden"/>
                                      </p:to>
                                    </p:se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10" presetClass="entr" presetSubtype="0" fill="hold" nodeType="clickEffect">
                                  <p:stCondLst>
                                    <p:cond delay="0"/>
                                  </p:stCondLst>
                                  <p:childTnLst>
                                    <p:set>
                                      <p:cBhvr>
                                        <p:cTn id="137" dur="1" fill="hold">
                                          <p:stCondLst>
                                            <p:cond delay="0"/>
                                          </p:stCondLst>
                                        </p:cTn>
                                        <p:tgtEl>
                                          <p:spTgt spid="43"/>
                                        </p:tgtEl>
                                        <p:attrNameLst>
                                          <p:attrName>style.visibility</p:attrName>
                                        </p:attrNameLst>
                                      </p:cBhvr>
                                      <p:to>
                                        <p:strVal val="visible"/>
                                      </p:to>
                                    </p:set>
                                    <p:animEffect transition="in" filter="fade">
                                      <p:cBhvr>
                                        <p:cTn id="138" dur="500"/>
                                        <p:tgtEl>
                                          <p:spTgt spid="43"/>
                                        </p:tgtEl>
                                      </p:cBhvr>
                                    </p:animEffect>
                                  </p:childTnLst>
                                </p:cTn>
                              </p:par>
                              <p:par>
                                <p:cTn id="139" presetID="10" presetClass="entr" presetSubtype="0" fill="hold" nodeType="withEffect">
                                  <p:stCondLst>
                                    <p:cond delay="0"/>
                                  </p:stCondLst>
                                  <p:childTnLst>
                                    <p:set>
                                      <p:cBhvr>
                                        <p:cTn id="140" dur="1" fill="hold">
                                          <p:stCondLst>
                                            <p:cond delay="0"/>
                                          </p:stCondLst>
                                        </p:cTn>
                                        <p:tgtEl>
                                          <p:spTgt spid="41"/>
                                        </p:tgtEl>
                                        <p:attrNameLst>
                                          <p:attrName>style.visibility</p:attrName>
                                        </p:attrNameLst>
                                      </p:cBhvr>
                                      <p:to>
                                        <p:strVal val="visible"/>
                                      </p:to>
                                    </p:set>
                                    <p:animEffect transition="in" filter="fade">
                                      <p:cBhvr>
                                        <p:cTn id="141" dur="500"/>
                                        <p:tgtEl>
                                          <p:spTgt spid="41"/>
                                        </p:tgtEl>
                                      </p:cBhvr>
                                    </p:animEffect>
                                  </p:childTnLst>
                                </p:cTn>
                              </p:par>
                              <p:par>
                                <p:cTn id="142" presetID="10" presetClass="exit" presetSubtype="0" fill="hold" grpId="1" nodeType="withEffect">
                                  <p:stCondLst>
                                    <p:cond delay="0"/>
                                  </p:stCondLst>
                                  <p:childTnLst>
                                    <p:animEffect transition="out" filter="fade">
                                      <p:cBhvr>
                                        <p:cTn id="143" dur="500"/>
                                        <p:tgtEl>
                                          <p:spTgt spid="74"/>
                                        </p:tgtEl>
                                      </p:cBhvr>
                                    </p:animEffect>
                                    <p:set>
                                      <p:cBhvr>
                                        <p:cTn id="144" dur="1" fill="hold">
                                          <p:stCondLst>
                                            <p:cond delay="499"/>
                                          </p:stCondLst>
                                        </p:cTn>
                                        <p:tgtEl>
                                          <p:spTgt spid="74"/>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73"/>
                                        </p:tgtEl>
                                      </p:cBhvr>
                                    </p:animEffect>
                                    <p:set>
                                      <p:cBhvr>
                                        <p:cTn id="147" dur="1" fill="hold">
                                          <p:stCondLst>
                                            <p:cond delay="499"/>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51" grpId="0" animBg="1"/>
      <p:bldP spid="51" grpId="1" animBg="1"/>
      <p:bldP spid="52" grpId="0" animBg="1"/>
      <p:bldP spid="52" grpId="1" animBg="1"/>
      <p:bldP spid="53" grpId="0" animBg="1"/>
      <p:bldP spid="53" grpId="1" animBg="1"/>
      <p:bldP spid="64" grpId="0" animBg="1"/>
      <p:bldP spid="64" grpId="1" animBg="1"/>
      <p:bldP spid="71" grpId="0"/>
      <p:bldP spid="71" grpId="1"/>
      <p:bldP spid="72" grpId="0"/>
      <p:bldP spid="72" grpId="1"/>
      <p:bldP spid="73" grpId="0"/>
      <p:bldP spid="73" grpId="1"/>
      <p:bldP spid="74" grpId="0"/>
      <p:bldP spid="74" grpId="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pPr marL="0" indent="23813"/>
            <a:r>
              <a:rPr lang="en-US" sz="3600" dirty="0" smtClean="0">
                <a:effectLst>
                  <a:outerShdw blurRad="38100" dist="38100" dir="2700000" algn="tl">
                    <a:srgbClr val="000000">
                      <a:alpha val="43137"/>
                    </a:srgbClr>
                  </a:outerShdw>
                </a:effectLst>
              </a:rPr>
              <a:t>Amazon CloudFront Edge Locations</a:t>
            </a:r>
            <a:br>
              <a:rPr lang="en-US" sz="3600" dirty="0" smtClean="0">
                <a:effectLst>
                  <a:outerShdw blurRad="38100" dist="38100" dir="2700000" algn="tl">
                    <a:srgbClr val="000000">
                      <a:alpha val="43137"/>
                    </a:srgbClr>
                  </a:outerShdw>
                </a:effectLst>
              </a:rPr>
            </a:br>
            <a:r>
              <a:rPr lang="en-US" sz="3600" dirty="0" smtClean="0">
                <a:effectLst>
                  <a:outerShdw blurRad="38100" dist="38100" dir="2700000" algn="tl">
                    <a:srgbClr val="000000">
                      <a:alpha val="43137"/>
                    </a:srgbClr>
                  </a:outerShdw>
                </a:effectLst>
              </a:rPr>
              <a:t>Sit in Front of Amazon S3 Buckets</a:t>
            </a:r>
          </a:p>
        </p:txBody>
      </p:sp>
      <p:sp>
        <p:nvSpPr>
          <p:cNvPr id="4" name="Rectangle 3"/>
          <p:cNvSpPr/>
          <p:nvPr/>
        </p:nvSpPr>
        <p:spPr bwMode="auto">
          <a:xfrm>
            <a:off x="914400" y="1600200"/>
            <a:ext cx="7315200" cy="533400"/>
          </a:xfrm>
          <a:prstGeom prst="rect">
            <a:avLst/>
          </a:prstGeom>
          <a:solidFill>
            <a:srgbClr val="FFC000">
              <a:alpha val="55000"/>
            </a:srgb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tx1">
                    <a:alpha val="100000"/>
                  </a:schemeClr>
                </a:solidFill>
                <a:ea typeface="ヒラギノ角ゴ Pro W3"/>
              </a:rPr>
              <a:t>Amazon S3</a:t>
            </a:r>
          </a:p>
        </p:txBody>
      </p:sp>
      <p:sp>
        <p:nvSpPr>
          <p:cNvPr id="7" name="Rectangle 6"/>
          <p:cNvSpPr/>
          <p:nvPr/>
        </p:nvSpPr>
        <p:spPr bwMode="auto">
          <a:xfrm>
            <a:off x="5029200" y="2514600"/>
            <a:ext cx="3810000" cy="533400"/>
          </a:xfrm>
          <a:prstGeom prst="rect">
            <a:avLst/>
          </a:prstGeom>
          <a:solidFill>
            <a:srgbClr val="FF0000">
              <a:alpha val="55000"/>
            </a:srgb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bucket</a:t>
            </a:r>
          </a:p>
        </p:txBody>
      </p:sp>
      <p:sp>
        <p:nvSpPr>
          <p:cNvPr id="10" name="Rectangle 9"/>
          <p:cNvSpPr/>
          <p:nvPr/>
        </p:nvSpPr>
        <p:spPr bwMode="auto">
          <a:xfrm>
            <a:off x="5410200" y="3657600"/>
            <a:ext cx="1447800" cy="533400"/>
          </a:xfrm>
          <a:prstGeom prst="rect">
            <a:avLst/>
          </a:prstGeom>
          <a:solidFill>
            <a:srgbClr val="00B050">
              <a:alpha val="55000"/>
            </a:srgb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sp>
        <p:nvSpPr>
          <p:cNvPr id="11" name="Rectangle 10"/>
          <p:cNvSpPr/>
          <p:nvPr/>
        </p:nvSpPr>
        <p:spPr bwMode="auto">
          <a:xfrm>
            <a:off x="7086600" y="3657600"/>
            <a:ext cx="1371600" cy="533400"/>
          </a:xfrm>
          <a:prstGeom prst="rect">
            <a:avLst/>
          </a:prstGeom>
          <a:solidFill>
            <a:srgbClr val="00B050">
              <a:alpha val="55000"/>
            </a:srgb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cxnSp>
        <p:nvCxnSpPr>
          <p:cNvPr id="15" name="Shape 14"/>
          <p:cNvCxnSpPr/>
          <p:nvPr/>
        </p:nvCxnSpPr>
        <p:spPr bwMode="auto">
          <a:xfrm rot="5400000">
            <a:off x="3124200" y="1066800"/>
            <a:ext cx="381000" cy="25146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hape 14"/>
          <p:cNvCxnSpPr/>
          <p:nvPr/>
        </p:nvCxnSpPr>
        <p:spPr bwMode="auto">
          <a:xfrm rot="16200000" flipV="1">
            <a:off x="5562600" y="1143000"/>
            <a:ext cx="381000" cy="2362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hape 14"/>
          <p:cNvCxnSpPr/>
          <p:nvPr/>
        </p:nvCxnSpPr>
        <p:spPr bwMode="auto">
          <a:xfrm rot="5400000" flipH="1" flipV="1">
            <a:off x="6229350" y="2952750"/>
            <a:ext cx="609600" cy="8001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hape 14"/>
          <p:cNvCxnSpPr/>
          <p:nvPr/>
        </p:nvCxnSpPr>
        <p:spPr bwMode="auto">
          <a:xfrm rot="16200000" flipH="1">
            <a:off x="7048500" y="2933700"/>
            <a:ext cx="609600" cy="838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bwMode="auto">
          <a:xfrm>
            <a:off x="2209800" y="3657600"/>
            <a:ext cx="2667000" cy="533400"/>
          </a:xfrm>
          <a:prstGeom prst="rect">
            <a:avLst/>
          </a:prstGeom>
          <a:solidFill>
            <a:srgbClr val="FF0000">
              <a:alpha val="55000"/>
            </a:srgb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sp>
        <p:nvSpPr>
          <p:cNvPr id="68" name="Rectangle 67"/>
          <p:cNvSpPr/>
          <p:nvPr/>
        </p:nvSpPr>
        <p:spPr bwMode="auto">
          <a:xfrm>
            <a:off x="3581400" y="4800600"/>
            <a:ext cx="3276600" cy="533400"/>
          </a:xfrm>
          <a:prstGeom prst="rect">
            <a:avLst/>
          </a:prstGeom>
          <a:solidFill>
            <a:srgbClr val="FF0000">
              <a:alpha val="55000"/>
            </a:srgb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bucket</a:t>
            </a:r>
          </a:p>
        </p:txBody>
      </p:sp>
      <p:sp>
        <p:nvSpPr>
          <p:cNvPr id="69" name="Rectangle 68"/>
          <p:cNvSpPr/>
          <p:nvPr/>
        </p:nvSpPr>
        <p:spPr bwMode="auto">
          <a:xfrm>
            <a:off x="2057400" y="5791200"/>
            <a:ext cx="2819400" cy="533400"/>
          </a:xfrm>
          <a:prstGeom prst="rect">
            <a:avLst/>
          </a:prstGeom>
          <a:solidFill>
            <a:srgbClr val="00B050">
              <a:alpha val="55000"/>
            </a:srgb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sp>
        <p:nvSpPr>
          <p:cNvPr id="70" name="Rectangle 69"/>
          <p:cNvSpPr/>
          <p:nvPr/>
        </p:nvSpPr>
        <p:spPr bwMode="auto">
          <a:xfrm>
            <a:off x="5410200" y="5791200"/>
            <a:ext cx="2819400" cy="533400"/>
          </a:xfrm>
          <a:prstGeom prst="rect">
            <a:avLst/>
          </a:prstGeom>
          <a:solidFill>
            <a:srgbClr val="00B050">
              <a:alpha val="55000"/>
            </a:srgb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cxnSp>
        <p:nvCxnSpPr>
          <p:cNvPr id="71" name="Shape 14"/>
          <p:cNvCxnSpPr/>
          <p:nvPr/>
        </p:nvCxnSpPr>
        <p:spPr bwMode="auto">
          <a:xfrm rot="16200000" flipH="1">
            <a:off x="3562350" y="3143250"/>
            <a:ext cx="2667000" cy="6477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4" name="Shape 14"/>
          <p:cNvCxnSpPr/>
          <p:nvPr/>
        </p:nvCxnSpPr>
        <p:spPr bwMode="auto">
          <a:xfrm rot="16200000" flipH="1">
            <a:off x="5791200" y="4762500"/>
            <a:ext cx="457200" cy="1600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7" name="Shape 14"/>
          <p:cNvCxnSpPr/>
          <p:nvPr/>
        </p:nvCxnSpPr>
        <p:spPr bwMode="auto">
          <a:xfrm rot="5400000" flipH="1" flipV="1">
            <a:off x="4114800" y="4686300"/>
            <a:ext cx="457200" cy="17526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nvGrpSpPr>
          <p:cNvPr id="2" name="Group 38"/>
          <p:cNvGrpSpPr/>
          <p:nvPr/>
        </p:nvGrpSpPr>
        <p:grpSpPr>
          <a:xfrm>
            <a:off x="228600" y="2590800"/>
            <a:ext cx="3810000" cy="3733800"/>
            <a:chOff x="0" y="1905000"/>
            <a:chExt cx="4419600" cy="4419600"/>
          </a:xfrm>
        </p:grpSpPr>
        <p:sp>
          <p:nvSpPr>
            <p:cNvPr id="5" name="Rectangle 4"/>
            <p:cNvSpPr/>
            <p:nvPr/>
          </p:nvSpPr>
          <p:spPr bwMode="auto">
            <a:xfrm>
              <a:off x="838200" y="2514600"/>
              <a:ext cx="24384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bucket</a:t>
              </a:r>
            </a:p>
          </p:txBody>
        </p:sp>
        <p:sp>
          <p:nvSpPr>
            <p:cNvPr id="8" name="Rectangle 7"/>
            <p:cNvSpPr/>
            <p:nvPr/>
          </p:nvSpPr>
          <p:spPr bwMode="auto">
            <a:xfrm>
              <a:off x="228600" y="3657600"/>
              <a:ext cx="16002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2400" dirty="0">
                  <a:solidFill>
                    <a:schemeClr val="bg1"/>
                  </a:solidFill>
                  <a:ea typeface="ヒラギノ角ゴ Pro W3"/>
                </a:rPr>
                <a:t>object</a:t>
              </a:r>
            </a:p>
          </p:txBody>
        </p:sp>
        <p:cxnSp>
          <p:nvCxnSpPr>
            <p:cNvPr id="25" name="Shape 14"/>
            <p:cNvCxnSpPr/>
            <p:nvPr/>
          </p:nvCxnSpPr>
          <p:spPr bwMode="auto">
            <a:xfrm rot="5400000" flipH="1" flipV="1">
              <a:off x="1238250" y="2838450"/>
              <a:ext cx="609600" cy="10287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9" name="Shape 14"/>
            <p:cNvCxnSpPr/>
            <p:nvPr/>
          </p:nvCxnSpPr>
          <p:spPr bwMode="auto">
            <a:xfrm rot="16200000" flipH="1">
              <a:off x="2495550" y="2609850"/>
              <a:ext cx="609600" cy="14859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pic>
          <p:nvPicPr>
            <p:cNvPr id="22" name="Picture 2" descr="http://upload.wikimedia.org/wikipedia/commons/thumb/f/fa/Globe.svg/600px-Globe.svg.png"/>
            <p:cNvPicPr>
              <a:picLocks noChangeAspect="1" noChangeArrowheads="1"/>
            </p:cNvPicPr>
            <p:nvPr/>
          </p:nvPicPr>
          <p:blipFill>
            <a:blip r:embed="rId3"/>
            <a:srcRect/>
            <a:stretch>
              <a:fillRect/>
            </a:stretch>
          </p:blipFill>
          <p:spPr bwMode="auto">
            <a:xfrm>
              <a:off x="0" y="1905000"/>
              <a:ext cx="4419600" cy="4419600"/>
            </a:xfrm>
            <a:prstGeom prst="rect">
              <a:avLst/>
            </a:prstGeom>
            <a:noFill/>
          </p:spPr>
        </p:pic>
        <p:sp>
          <p:nvSpPr>
            <p:cNvPr id="23" name="5-Point Star 22"/>
            <p:cNvSpPr/>
            <p:nvPr/>
          </p:nvSpPr>
          <p:spPr>
            <a:xfrm>
              <a:off x="3048000" y="35814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5-Point Star 23"/>
            <p:cNvSpPr/>
            <p:nvPr/>
          </p:nvSpPr>
          <p:spPr>
            <a:xfrm>
              <a:off x="2819400" y="34290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5-Point Star 25"/>
            <p:cNvSpPr/>
            <p:nvPr/>
          </p:nvSpPr>
          <p:spPr>
            <a:xfrm>
              <a:off x="2971800" y="33528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5-Point Star 26"/>
            <p:cNvSpPr/>
            <p:nvPr/>
          </p:nvSpPr>
          <p:spPr>
            <a:xfrm>
              <a:off x="3200400" y="32766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5-Point Star 27"/>
            <p:cNvSpPr/>
            <p:nvPr/>
          </p:nvSpPr>
          <p:spPr>
            <a:xfrm>
              <a:off x="609600" y="29718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5-Point Star 29"/>
            <p:cNvSpPr/>
            <p:nvPr/>
          </p:nvSpPr>
          <p:spPr>
            <a:xfrm>
              <a:off x="1143000" y="38862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5-Point Star 30"/>
            <p:cNvSpPr/>
            <p:nvPr/>
          </p:nvSpPr>
          <p:spPr>
            <a:xfrm>
              <a:off x="838200" y="42672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5-Point Star 33"/>
            <p:cNvSpPr/>
            <p:nvPr/>
          </p:nvSpPr>
          <p:spPr>
            <a:xfrm>
              <a:off x="381000" y="32004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5-Point Star 34"/>
            <p:cNvSpPr/>
            <p:nvPr/>
          </p:nvSpPr>
          <p:spPr>
            <a:xfrm>
              <a:off x="762000" y="36576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5-Point Star 35"/>
            <p:cNvSpPr/>
            <p:nvPr/>
          </p:nvSpPr>
          <p:spPr>
            <a:xfrm>
              <a:off x="381000" y="33528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5-Point Star 36"/>
            <p:cNvSpPr/>
            <p:nvPr/>
          </p:nvSpPr>
          <p:spPr>
            <a:xfrm>
              <a:off x="4114800" y="2895600"/>
              <a:ext cx="152400" cy="152400"/>
            </a:xfrm>
            <a:prstGeom prst="star5">
              <a:avLst/>
            </a:prstGeom>
            <a:solidFill>
              <a:srgbClr val="FFFF00"/>
            </a:solidFill>
            <a:ln>
              <a:noFill/>
            </a:ln>
            <a:effectLst>
              <a:glow rad="101600">
                <a:schemeClr val="bg1">
                  <a:alpha val="6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Curved Down Arrow 39"/>
          <p:cNvSpPr/>
          <p:nvPr/>
        </p:nvSpPr>
        <p:spPr>
          <a:xfrm rot="896858" flipH="1">
            <a:off x="2646053" y="1677491"/>
            <a:ext cx="4510744" cy="2792710"/>
          </a:xfrm>
          <a:prstGeom prst="curvedDownArrow">
            <a:avLst/>
          </a:prstGeom>
          <a:solidFill>
            <a:srgbClr val="CC3399"/>
          </a:solidFill>
          <a:ln>
            <a:noFill/>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96732541"/>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_000003138140Small.jpg"/>
          <p:cNvPicPr>
            <a:picLocks noChangeAspect="1"/>
          </p:cNvPicPr>
          <p:nvPr/>
        </p:nvPicPr>
        <p:blipFill>
          <a:blip r:embed="rId2" cstate="print"/>
          <a:stretch>
            <a:fillRect/>
          </a:stretch>
        </p:blipFill>
        <p:spPr>
          <a:xfrm>
            <a:off x="4495800" y="3962400"/>
            <a:ext cx="2743200" cy="2743200"/>
          </a:xfrm>
          <a:prstGeom prst="rect">
            <a:avLst/>
          </a:prstGeom>
          <a:noFill/>
          <a:ln>
            <a:noFill/>
          </a:ln>
        </p:spPr>
      </p:pic>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Web service for content delivery</a:t>
            </a:r>
          </a:p>
          <a:p>
            <a:r>
              <a:rPr lang="en-US" dirty="0" smtClean="0"/>
              <a:t>Edge caching of publicly readable S3 objects</a:t>
            </a:r>
          </a:p>
          <a:p>
            <a:r>
              <a:rPr lang="en-US" dirty="0" smtClean="0"/>
              <a:t>Pay as you go</a:t>
            </a:r>
          </a:p>
          <a:p>
            <a:r>
              <a:rPr lang="en-US" dirty="0" smtClean="0"/>
              <a:t>No minimum commitment</a:t>
            </a:r>
          </a:p>
          <a:p>
            <a:r>
              <a:rPr lang="en-US" dirty="0" smtClean="0"/>
              <a:t>14 Edge locations: US (8), Europe (4), and Asia (2)</a:t>
            </a:r>
          </a:p>
          <a:p>
            <a:r>
              <a:rPr lang="en-US" dirty="0" smtClean="0"/>
              <a:t>Easy to use:</a:t>
            </a:r>
          </a:p>
          <a:p>
            <a:pPr lvl="1"/>
            <a:r>
              <a:rPr lang="en-US" dirty="0" smtClean="0"/>
              <a:t>Put objects in S3 bucket</a:t>
            </a:r>
          </a:p>
          <a:p>
            <a:pPr lvl="1"/>
            <a:r>
              <a:rPr lang="en-US" dirty="0" smtClean="0"/>
              <a:t>Create distribution</a:t>
            </a:r>
          </a:p>
          <a:p>
            <a:pPr lvl="1"/>
            <a:r>
              <a:rPr lang="en-US" dirty="0" smtClean="0"/>
              <a:t>Issue links to objects</a:t>
            </a:r>
          </a:p>
        </p:txBody>
      </p:sp>
      <p:sp>
        <p:nvSpPr>
          <p:cNvPr id="2" name="Title 1"/>
          <p:cNvSpPr>
            <a:spLocks noGrp="1"/>
          </p:cNvSpPr>
          <p:nvPr>
            <p:ph type="title"/>
          </p:nvPr>
        </p:nvSpPr>
        <p:spPr/>
        <p:txBody>
          <a:bodyPr/>
          <a:lstStyle/>
          <a:p>
            <a:r>
              <a:rPr lang="en-US" dirty="0" smtClean="0"/>
              <a:t>Amazon </a:t>
            </a:r>
            <a:r>
              <a:rPr lang="en-US" dirty="0" err="1" smtClean="0"/>
              <a:t>CloudFront</a:t>
            </a:r>
            <a:r>
              <a:rPr lang="en-US" dirty="0" smtClean="0"/>
              <a:t> </a:t>
            </a:r>
            <a:endParaRPr lang="en-US" dirty="0"/>
          </a:p>
        </p:txBody>
      </p:sp>
    </p:spTree>
    <p:extLst>
      <p:ext uri="{BB962C8B-B14F-4D97-AF65-F5344CB8AC3E}">
        <p14:creationId xmlns:p14="http://schemas.microsoft.com/office/powerpoint/2010/main" val="3436073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bwMode="auto">
          <a:xfrm>
            <a:off x="17463" y="0"/>
            <a:ext cx="7772400" cy="1125538"/>
          </a:xfrm>
          <a:prstGeom prst="rect">
            <a:avLst/>
          </a:prstGeom>
          <a:noFill/>
          <a:ln w="9525">
            <a:noFill/>
            <a:miter lim="800000"/>
            <a:headEnd/>
            <a:tailEnd/>
          </a:ln>
        </p:spPr>
        <p:txBody>
          <a:bodyPr lIns="130055" tIns="65028" rIns="130055" bIns="65028" anchor="ctr"/>
          <a:lstStyle/>
          <a:p>
            <a:pPr marL="342900" indent="-342900" algn="l" defTabSz="-13873163">
              <a:defRPr/>
            </a:pPr>
            <a:r>
              <a:rPr lang="en-US" sz="3200" b="1" kern="0" dirty="0">
                <a:solidFill>
                  <a:schemeClr val="tx1"/>
                </a:solidFill>
                <a:latin typeface="+mj-lt"/>
                <a:ea typeface="+mj-ea"/>
                <a:cs typeface="+mj-cs"/>
              </a:rPr>
              <a:t>Common Amazon S3 Use Cases</a:t>
            </a:r>
          </a:p>
        </p:txBody>
      </p:sp>
      <p:sp>
        <p:nvSpPr>
          <p:cNvPr id="6" name="Shape 4"/>
          <p:cNvSpPr txBox="1">
            <a:spLocks/>
          </p:cNvSpPr>
          <p:nvPr/>
        </p:nvSpPr>
        <p:spPr bwMode="auto">
          <a:xfrm>
            <a:off x="76200" y="1143000"/>
            <a:ext cx="8077200" cy="4191000"/>
          </a:xfrm>
          <a:prstGeom prst="rect">
            <a:avLst/>
          </a:prstGeom>
          <a:noFill/>
          <a:ln w="9525">
            <a:noFill/>
            <a:miter lim="800000"/>
            <a:headEnd/>
            <a:tailEnd/>
          </a:ln>
        </p:spPr>
        <p:txBody>
          <a:bodyPr lIns="130055" tIns="65028" rIns="130055" bIns="65028">
            <a:normAutofit fontScale="70000" lnSpcReduction="20000"/>
          </a:bodyPr>
          <a:lstStyle/>
          <a:p>
            <a:pPr marL="342900" indent="-342900" algn="l" defTabSz="114300">
              <a:spcBef>
                <a:spcPct val="20000"/>
              </a:spcBef>
              <a:buFont typeface="Arial" pitchFamily="34" charset="0"/>
              <a:buChar char="•"/>
              <a:defRPr/>
            </a:pPr>
            <a:r>
              <a:rPr lang="en-US" sz="4000" b="0" kern="0" dirty="0" smtClean="0">
                <a:solidFill>
                  <a:schemeClr val="tx1"/>
                </a:solidFill>
                <a:latin typeface="+mn-lt"/>
                <a:cs typeface="+mn-cs"/>
              </a:rPr>
              <a:t>Media Sharing</a:t>
            </a:r>
            <a:r>
              <a:rPr lang="en-US" sz="4000" b="0" kern="0" dirty="0" smtClean="0">
                <a:solidFill>
                  <a:srgbClr val="6C6C6C"/>
                </a:solidFill>
                <a:latin typeface="+mn-lt"/>
              </a:rPr>
              <a:t> </a:t>
            </a:r>
          </a:p>
          <a:p>
            <a:pPr marL="342900" indent="-342900" algn="l" defTabSz="114300">
              <a:spcBef>
                <a:spcPct val="20000"/>
              </a:spcBef>
              <a:buFont typeface="Arial" pitchFamily="34" charset="0"/>
              <a:buChar char="•"/>
              <a:defRPr/>
            </a:pPr>
            <a:endParaRPr lang="en-US" sz="4000" b="0" kern="0" dirty="0" smtClean="0">
              <a:solidFill>
                <a:srgbClr val="6C6C6C"/>
              </a:solidFill>
              <a:latin typeface="+mn-lt"/>
            </a:endParaRPr>
          </a:p>
          <a:p>
            <a:pPr marL="342900" indent="-342900" algn="l" defTabSz="114300">
              <a:spcBef>
                <a:spcPct val="20000"/>
              </a:spcBef>
              <a:buFont typeface="Arial" pitchFamily="34" charset="0"/>
              <a:buChar char="•"/>
              <a:defRPr/>
            </a:pPr>
            <a:r>
              <a:rPr lang="en-US" sz="4000" b="0" kern="0" dirty="0" smtClean="0">
                <a:solidFill>
                  <a:schemeClr val="tx1"/>
                </a:solidFill>
                <a:latin typeface="+mn-lt"/>
                <a:cs typeface="+mn-cs"/>
              </a:rPr>
              <a:t>Media/Software Distribution</a:t>
            </a:r>
          </a:p>
          <a:p>
            <a:pPr marL="342900" indent="-342900" algn="l" defTabSz="114300">
              <a:spcBef>
                <a:spcPct val="20000"/>
              </a:spcBef>
              <a:buFont typeface="Arial" pitchFamily="34" charset="0"/>
              <a:buChar char="•"/>
              <a:defRPr/>
            </a:pPr>
            <a:endParaRPr lang="en-US" sz="4000" b="0" kern="0" dirty="0" smtClean="0">
              <a:solidFill>
                <a:schemeClr val="tx1"/>
              </a:solidFill>
              <a:latin typeface="+mn-lt"/>
              <a:cs typeface="+mn-cs"/>
            </a:endParaRPr>
          </a:p>
          <a:p>
            <a:pPr marL="285750" indent="-285750" defTabSz="114300">
              <a:spcBef>
                <a:spcPct val="20000"/>
              </a:spcBef>
              <a:buFont typeface="Arial" pitchFamily="34" charset="0"/>
              <a:buChar char="•"/>
              <a:defRPr/>
            </a:pPr>
            <a:r>
              <a:rPr lang="en-US" sz="4000" b="0" kern="0" dirty="0" smtClean="0">
                <a:solidFill>
                  <a:schemeClr val="tx1"/>
                </a:solidFill>
                <a:latin typeface="+mn-lt"/>
                <a:cs typeface="+mn-cs"/>
              </a:rPr>
              <a:t>Backup </a:t>
            </a:r>
            <a:r>
              <a:rPr lang="en-US" sz="4000" b="0" kern="0" dirty="0">
                <a:solidFill>
                  <a:schemeClr val="tx1"/>
                </a:solidFill>
                <a:latin typeface="+mn-lt"/>
                <a:cs typeface="+mn-cs"/>
              </a:rPr>
              <a:t>(Server and PC</a:t>
            </a:r>
            <a:r>
              <a:rPr lang="en-US" sz="4000" b="0" kern="0" dirty="0" smtClean="0">
                <a:solidFill>
                  <a:schemeClr val="tx1"/>
                </a:solidFill>
                <a:latin typeface="+mn-lt"/>
                <a:cs typeface="+mn-cs"/>
              </a:rPr>
              <a:t>)</a:t>
            </a:r>
          </a:p>
          <a:p>
            <a:pPr marL="285750" indent="-285750" defTabSz="114300">
              <a:spcBef>
                <a:spcPct val="20000"/>
              </a:spcBef>
              <a:buFont typeface="Arial" pitchFamily="34" charset="0"/>
              <a:buChar char="•"/>
              <a:defRPr/>
            </a:pPr>
            <a:endParaRPr lang="en-US" sz="4000" b="0" kern="0" dirty="0">
              <a:solidFill>
                <a:schemeClr val="tx1"/>
              </a:solidFill>
              <a:latin typeface="+mn-lt"/>
              <a:cs typeface="+mn-cs"/>
            </a:endParaRPr>
          </a:p>
          <a:p>
            <a:pPr marL="285750" indent="-285750" defTabSz="114300">
              <a:spcBef>
                <a:spcPct val="20000"/>
              </a:spcBef>
              <a:buFont typeface="Arial" pitchFamily="34" charset="0"/>
              <a:buChar char="•"/>
              <a:defRPr/>
            </a:pPr>
            <a:r>
              <a:rPr lang="en-US" sz="4000" b="0" kern="0" dirty="0" smtClean="0">
                <a:solidFill>
                  <a:schemeClr val="tx1"/>
                </a:solidFill>
                <a:latin typeface="+mn-lt"/>
                <a:cs typeface="+mn-cs"/>
              </a:rPr>
              <a:t>Online Storage</a:t>
            </a:r>
          </a:p>
          <a:p>
            <a:pPr marL="285750" indent="-285750" defTabSz="114300">
              <a:spcBef>
                <a:spcPct val="20000"/>
              </a:spcBef>
              <a:buFont typeface="Arial" pitchFamily="34" charset="0"/>
              <a:buChar char="•"/>
              <a:defRPr/>
            </a:pPr>
            <a:endParaRPr lang="en-US" sz="4000" b="0" kern="0" dirty="0" smtClean="0">
              <a:solidFill>
                <a:schemeClr val="tx1"/>
              </a:solidFill>
              <a:latin typeface="+mn-lt"/>
              <a:cs typeface="+mn-cs"/>
            </a:endParaRPr>
          </a:p>
          <a:p>
            <a:pPr marL="285750" indent="-285750" defTabSz="114300">
              <a:spcBef>
                <a:spcPct val="20000"/>
              </a:spcBef>
              <a:buFont typeface="Arial" pitchFamily="34" charset="0"/>
              <a:buChar char="•"/>
              <a:defRPr/>
            </a:pPr>
            <a:r>
              <a:rPr lang="en-US" sz="4000" b="0" kern="0" dirty="0" smtClean="0">
                <a:solidFill>
                  <a:schemeClr val="tx1"/>
                </a:solidFill>
                <a:latin typeface="+mn-lt"/>
                <a:cs typeface="+mn-cs"/>
              </a:rPr>
              <a:t>Application Storage</a:t>
            </a:r>
            <a:endParaRPr lang="en-US" sz="4000" b="0" kern="0" dirty="0">
              <a:solidFill>
                <a:schemeClr val="tx1"/>
              </a:solidFill>
              <a:latin typeface="+mn-lt"/>
              <a:cs typeface="+mn-cs"/>
            </a:endParaRPr>
          </a:p>
        </p:txBody>
      </p:sp>
    </p:spTree>
    <p:extLst>
      <p:ext uri="{BB962C8B-B14F-4D97-AF65-F5344CB8AC3E}">
        <p14:creationId xmlns:p14="http://schemas.microsoft.com/office/powerpoint/2010/main" val="103164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Stock_000007348375Medium.jpg"/>
          <p:cNvPicPr>
            <a:picLocks noChangeAspect="1"/>
          </p:cNvPicPr>
          <p:nvPr/>
        </p:nvPicPr>
        <p:blipFill>
          <a:blip r:embed="rId2"/>
          <a:stretch>
            <a:fillRect/>
          </a:stretch>
        </p:blipFill>
        <p:spPr>
          <a:xfrm>
            <a:off x="0" y="0"/>
            <a:ext cx="9144000" cy="6858000"/>
          </a:xfrm>
          <a:prstGeom prst="rect">
            <a:avLst/>
          </a:prstGeom>
        </p:spPr>
      </p:pic>
      <p:sp>
        <p:nvSpPr>
          <p:cNvPr id="5" name="TextBox 4"/>
          <p:cNvSpPr txBox="1"/>
          <p:nvPr/>
        </p:nvSpPr>
        <p:spPr>
          <a:xfrm>
            <a:off x="3302160" y="5410200"/>
            <a:ext cx="2412840" cy="646331"/>
          </a:xfrm>
          <a:prstGeom prst="rect">
            <a:avLst/>
          </a:prstGeom>
          <a:noFill/>
        </p:spPr>
        <p:txBody>
          <a:bodyPr wrap="none" rtlCol="0">
            <a:spAutoFit/>
          </a:bodyPr>
          <a:lstStyle/>
          <a:p>
            <a:r>
              <a:rPr lang="en-US" sz="3600" dirty="0" smtClean="0"/>
              <a:t>Questions?</a:t>
            </a:r>
            <a:endParaRPr lang="en-US" sz="3600" dirty="0"/>
          </a:p>
        </p:txBody>
      </p:sp>
    </p:spTree>
    <p:extLst>
      <p:ext uri="{BB962C8B-B14F-4D97-AF65-F5344CB8AC3E}">
        <p14:creationId xmlns:p14="http://schemas.microsoft.com/office/powerpoint/2010/main" val="3383332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smtClean="0"/>
              <a:t>Amazon’s Simple Storage Service</a:t>
            </a:r>
            <a:endParaRPr lang="en-US" dirty="0"/>
          </a:p>
        </p:txBody>
      </p:sp>
      <p:sp>
        <p:nvSpPr>
          <p:cNvPr id="3" name="Content Placeholder 2"/>
          <p:cNvSpPr>
            <a:spLocks noGrp="1"/>
          </p:cNvSpPr>
          <p:nvPr>
            <p:ph sz="quarter" idx="13"/>
            <p:custDataLst>
              <p:tags r:id="rId3"/>
            </p:custDataLst>
          </p:nvPr>
        </p:nvSpPr>
        <p:spPr>
          <a:xfrm>
            <a:off x="612775" y="1600200"/>
            <a:ext cx="8153400" cy="4495800"/>
          </a:xfrm>
        </p:spPr>
        <p:txBody>
          <a:bodyPr>
            <a:normAutofit/>
          </a:bodyPr>
          <a:lstStyle/>
          <a:p>
            <a:r>
              <a:rPr lang="en-US" dirty="0" smtClean="0"/>
              <a:t>Store and retrieve any size data</a:t>
            </a:r>
          </a:p>
          <a:p>
            <a:pPr lvl="1"/>
            <a:r>
              <a:rPr lang="en-US" dirty="0" smtClean="0"/>
              <a:t>Up to 5 GB!</a:t>
            </a:r>
          </a:p>
          <a:p>
            <a:r>
              <a:rPr lang="en-US" dirty="0" smtClean="0"/>
              <a:t>US and EU based servers to choose from</a:t>
            </a:r>
          </a:p>
          <a:p>
            <a:r>
              <a:rPr lang="en-US" dirty="0" smtClean="0"/>
              <a:t>Integrated with CloudFront</a:t>
            </a:r>
          </a:p>
          <a:p>
            <a:pPr lvl="1"/>
            <a:r>
              <a:rPr lang="en-US" dirty="0" smtClean="0"/>
              <a:t>Pay-per-use content delivery network</a:t>
            </a:r>
          </a:p>
          <a:p>
            <a:r>
              <a:rPr lang="en-US" dirty="0" smtClean="0"/>
              <a:t>Pay for storage and transfer</a:t>
            </a:r>
          </a:p>
          <a:p>
            <a:endParaRPr lang="en-US" dirty="0"/>
          </a:p>
        </p:txBody>
      </p:sp>
      <p:pic>
        <p:nvPicPr>
          <p:cNvPr id="4" name="Picture 3" descr="check_list.jpg"/>
          <p:cNvPicPr>
            <a:picLocks noChangeAspect="1"/>
          </p:cNvPicPr>
          <p:nvPr>
            <p:custDataLst>
              <p:tags r:id="rId4"/>
            </p:custDataLst>
          </p:nvPr>
        </p:nvPicPr>
        <p:blipFill>
          <a:blip r:embed="rId7" cstate="print"/>
          <a:stretch>
            <a:fillRect/>
          </a:stretch>
        </p:blipFill>
        <p:spPr>
          <a:xfrm>
            <a:off x="7010400" y="2514600"/>
            <a:ext cx="1219200" cy="812082"/>
          </a:xfrm>
          <a:prstGeom prst="rect">
            <a:avLst/>
          </a:prstGeom>
        </p:spPr>
      </p:pic>
    </p:spTree>
    <p:custDataLst>
      <p:tags r:id="rId1"/>
    </p:custData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Using S3</a:t>
            </a:r>
            <a:endParaRPr lang="en-US" dirty="0"/>
          </a:p>
        </p:txBody>
      </p:sp>
      <p:sp>
        <p:nvSpPr>
          <p:cNvPr id="3" name="Rectangle 3"/>
          <p:cNvSpPr>
            <a:spLocks noGrp="1"/>
          </p:cNvSpPr>
          <p:nvPr>
            <p:ph type="body" idx="1"/>
          </p:nvPr>
        </p:nvSpPr>
        <p:spPr/>
        <p:txBody>
          <a:bodyPr>
            <a:normAutofit/>
          </a:bodyPr>
          <a:lstStyle/>
          <a:p>
            <a:r>
              <a:rPr lang="en-US" dirty="0" smtClean="0"/>
              <a:t>Web service (REST) API</a:t>
            </a:r>
          </a:p>
          <a:p>
            <a:pPr lvl="1"/>
            <a:r>
              <a:rPr lang="en-US" dirty="0" smtClean="0"/>
              <a:t>Buckets are like folders, must be named globally unique </a:t>
            </a:r>
          </a:p>
          <a:p>
            <a:pPr lvl="1"/>
            <a:r>
              <a:rPr lang="en-US" dirty="0" smtClean="0"/>
              <a:t>Object are like files, must be named unique within Bucket</a:t>
            </a:r>
          </a:p>
          <a:p>
            <a:pPr lvl="1"/>
            <a:r>
              <a:rPr lang="en-US" dirty="0" smtClean="0"/>
              <a:t>CRUD operations on objects and buckets</a:t>
            </a:r>
          </a:p>
          <a:p>
            <a:pPr lvl="1"/>
            <a:r>
              <a:rPr lang="en-US" dirty="0" smtClean="0"/>
              <a:t>ACL permissions on buckets and objects for sharing</a:t>
            </a:r>
          </a:p>
          <a:p>
            <a:pPr lvl="1"/>
            <a:endParaRPr lang="en-US" dirty="0" smtClean="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p:txBody>
          <a:bodyPr/>
          <a:lstStyle/>
          <a:p>
            <a:r>
              <a:rPr lang="en-US" smtClean="0"/>
              <a:t>What’s the Difference?</a:t>
            </a:r>
          </a:p>
        </p:txBody>
      </p:sp>
      <p:graphicFrame>
        <p:nvGraphicFramePr>
          <p:cNvPr id="4" name="Content Placeholder 3"/>
          <p:cNvGraphicFramePr>
            <a:graphicFrameLocks noGrp="1"/>
          </p:cNvGraphicFramePr>
          <p:nvPr>
            <p:ph idx="4294967295"/>
          </p:nvPr>
        </p:nvGraphicFramePr>
        <p:xfrm>
          <a:off x="457200" y="1600200"/>
          <a:ext cx="8229600" cy="296672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algn="ctr"/>
                      <a:endParaRPr lang="en-US" dirty="0"/>
                    </a:p>
                  </a:txBody>
                  <a:tcPr/>
                </a:tc>
                <a:tc>
                  <a:txBody>
                    <a:bodyPr/>
                    <a:lstStyle/>
                    <a:p>
                      <a:pPr algn="ctr"/>
                      <a:r>
                        <a:rPr lang="en-US" dirty="0" smtClean="0"/>
                        <a:t>Amazon S3</a:t>
                      </a:r>
                      <a:endParaRPr lang="en-US" dirty="0"/>
                    </a:p>
                  </a:txBody>
                  <a:tcPr/>
                </a:tc>
                <a:tc>
                  <a:txBody>
                    <a:bodyPr/>
                    <a:lstStyle/>
                    <a:p>
                      <a:pPr algn="ctr"/>
                      <a:r>
                        <a:rPr lang="en-US" dirty="0" smtClean="0"/>
                        <a:t>EBS</a:t>
                      </a:r>
                      <a:endParaRPr lang="en-US" dirty="0"/>
                    </a:p>
                  </a:txBody>
                  <a:tcPr/>
                </a:tc>
              </a:tr>
              <a:tr h="370840">
                <a:tc>
                  <a:txBody>
                    <a:bodyPr/>
                    <a:lstStyle/>
                    <a:p>
                      <a:pPr algn="ctr"/>
                      <a:r>
                        <a:rPr lang="en-US" dirty="0" smtClean="0"/>
                        <a:t>Paradigm</a:t>
                      </a:r>
                      <a:endParaRPr lang="en-US" dirty="0"/>
                    </a:p>
                  </a:txBody>
                  <a:tcPr/>
                </a:tc>
                <a:tc>
                  <a:txBody>
                    <a:bodyPr/>
                    <a:lstStyle/>
                    <a:p>
                      <a:pPr algn="ctr"/>
                      <a:r>
                        <a:rPr lang="en-US" dirty="0" smtClean="0"/>
                        <a:t>Object store</a:t>
                      </a:r>
                      <a:endParaRPr lang="en-US" dirty="0"/>
                    </a:p>
                  </a:txBody>
                  <a:tcPr/>
                </a:tc>
                <a:tc>
                  <a:txBody>
                    <a:bodyPr/>
                    <a:lstStyle/>
                    <a:p>
                      <a:pPr algn="ctr"/>
                      <a:r>
                        <a:rPr lang="en-US" dirty="0" smtClean="0"/>
                        <a:t>File system</a:t>
                      </a:r>
                      <a:endParaRPr lang="en-US" dirty="0"/>
                    </a:p>
                  </a:txBody>
                  <a:tcPr/>
                </a:tc>
              </a:tr>
              <a:tr h="370840">
                <a:tc>
                  <a:txBody>
                    <a:bodyPr/>
                    <a:lstStyle/>
                    <a:p>
                      <a:pPr algn="ctr"/>
                      <a:r>
                        <a:rPr lang="en-US" dirty="0" smtClean="0"/>
                        <a:t>Performance</a:t>
                      </a:r>
                      <a:endParaRPr lang="en-US" dirty="0"/>
                    </a:p>
                  </a:txBody>
                  <a:tcPr/>
                </a:tc>
                <a:tc>
                  <a:txBody>
                    <a:bodyPr/>
                    <a:lstStyle/>
                    <a:p>
                      <a:pPr algn="ctr"/>
                      <a:r>
                        <a:rPr lang="en-US" dirty="0" smtClean="0"/>
                        <a:t>Very fast</a:t>
                      </a:r>
                      <a:endParaRPr lang="en-US" dirty="0"/>
                    </a:p>
                  </a:txBody>
                  <a:tcPr/>
                </a:tc>
                <a:tc>
                  <a:txBody>
                    <a:bodyPr/>
                    <a:lstStyle/>
                    <a:p>
                      <a:pPr algn="ctr"/>
                      <a:r>
                        <a:rPr lang="en-US" dirty="0" smtClean="0"/>
                        <a:t>Very </a:t>
                      </a:r>
                      <a:r>
                        <a:rPr lang="en-US" dirty="0" err="1" smtClean="0"/>
                        <a:t>very</a:t>
                      </a:r>
                      <a:r>
                        <a:rPr lang="en-US" dirty="0" smtClean="0"/>
                        <a:t> fast</a:t>
                      </a:r>
                      <a:endParaRPr lang="en-US" dirty="0"/>
                    </a:p>
                  </a:txBody>
                  <a:tcPr/>
                </a:tc>
              </a:tr>
              <a:tr h="370840">
                <a:tc>
                  <a:txBody>
                    <a:bodyPr/>
                    <a:lstStyle/>
                    <a:p>
                      <a:pPr algn="ctr"/>
                      <a:r>
                        <a:rPr lang="en-US" dirty="0" smtClean="0"/>
                        <a:t>Redundancy</a:t>
                      </a:r>
                      <a:endParaRPr lang="en-US" dirty="0"/>
                    </a:p>
                  </a:txBody>
                  <a:tcPr/>
                </a:tc>
                <a:tc>
                  <a:txBody>
                    <a:bodyPr/>
                    <a:lstStyle/>
                    <a:p>
                      <a:pPr algn="ctr"/>
                      <a:r>
                        <a:rPr lang="en-US" dirty="0" smtClean="0"/>
                        <a:t>Across data centers</a:t>
                      </a:r>
                      <a:endParaRPr lang="en-US" dirty="0"/>
                    </a:p>
                  </a:txBody>
                  <a:tcPr/>
                </a:tc>
                <a:tc>
                  <a:txBody>
                    <a:bodyPr/>
                    <a:lstStyle/>
                    <a:p>
                      <a:pPr algn="ctr"/>
                      <a:r>
                        <a:rPr lang="en-US" dirty="0" smtClean="0"/>
                        <a:t>Within</a:t>
                      </a:r>
                      <a:r>
                        <a:rPr lang="en-US" baseline="0" dirty="0" smtClean="0"/>
                        <a:t> data center</a:t>
                      </a:r>
                      <a:endParaRPr lang="en-US" dirty="0"/>
                    </a:p>
                  </a:txBody>
                  <a:tcPr/>
                </a:tc>
              </a:tr>
              <a:tr h="370840">
                <a:tc>
                  <a:txBody>
                    <a:bodyPr/>
                    <a:lstStyle/>
                    <a:p>
                      <a:pPr algn="ctr"/>
                      <a:r>
                        <a:rPr lang="en-US" dirty="0" smtClean="0"/>
                        <a:t>Security</a:t>
                      </a:r>
                      <a:endParaRPr lang="en-US" dirty="0"/>
                    </a:p>
                  </a:txBody>
                  <a:tcPr/>
                </a:tc>
                <a:tc>
                  <a:txBody>
                    <a:bodyPr/>
                    <a:lstStyle/>
                    <a:p>
                      <a:pPr algn="ctr"/>
                      <a:r>
                        <a:rPr lang="en-US" dirty="0" smtClean="0"/>
                        <a:t>Public Key / Private Key</a:t>
                      </a:r>
                      <a:endParaRPr lang="en-US" dirty="0"/>
                    </a:p>
                  </a:txBody>
                  <a:tcPr/>
                </a:tc>
                <a:tc>
                  <a:txBody>
                    <a:bodyPr/>
                    <a:lstStyle/>
                    <a:p>
                      <a:pPr algn="ctr"/>
                      <a:r>
                        <a:rPr lang="en-US" dirty="0" smtClean="0"/>
                        <a:t>Visible</a:t>
                      </a:r>
                      <a:r>
                        <a:rPr lang="en-US" baseline="0" dirty="0" smtClean="0"/>
                        <a:t> only to your EC2</a:t>
                      </a:r>
                      <a:endParaRPr lang="en-US" dirty="0"/>
                    </a:p>
                  </a:txBody>
                  <a:tcPr/>
                </a:tc>
              </a:tr>
              <a:tr h="370840">
                <a:tc>
                  <a:txBody>
                    <a:bodyPr/>
                    <a:lstStyle/>
                    <a:p>
                      <a:pPr algn="ctr"/>
                      <a:r>
                        <a:rPr lang="en-US" dirty="0" smtClean="0"/>
                        <a:t>Pricing</a:t>
                      </a:r>
                      <a:endParaRPr lang="en-US" dirty="0"/>
                    </a:p>
                  </a:txBody>
                  <a:tcPr/>
                </a:tc>
                <a:tc>
                  <a:txBody>
                    <a:bodyPr/>
                    <a:lstStyle/>
                    <a:p>
                      <a:pPr algn="ctr"/>
                      <a:r>
                        <a:rPr lang="en-US" dirty="0" smtClean="0"/>
                        <a:t>$0.15/GB </a:t>
                      </a:r>
                      <a:r>
                        <a:rPr lang="en-US" u="sng" dirty="0" smtClean="0"/>
                        <a:t>stored</a:t>
                      </a:r>
                      <a:endParaRPr lang="en-US" u="sng" dirty="0"/>
                    </a:p>
                  </a:txBody>
                  <a:tcPr/>
                </a:tc>
                <a:tc>
                  <a:txBody>
                    <a:bodyPr/>
                    <a:lstStyle/>
                    <a:p>
                      <a:pPr algn="ctr"/>
                      <a:r>
                        <a:rPr lang="en-US" dirty="0" smtClean="0"/>
                        <a:t>$0.10</a:t>
                      </a:r>
                      <a:r>
                        <a:rPr lang="en-US" baseline="0" dirty="0" smtClean="0"/>
                        <a:t>/GB </a:t>
                      </a:r>
                      <a:r>
                        <a:rPr lang="en-US" u="sng" baseline="0" dirty="0" smtClean="0"/>
                        <a:t>allocated</a:t>
                      </a:r>
                      <a:endParaRPr lang="en-US" u="sng" dirty="0"/>
                    </a:p>
                  </a:txBody>
                  <a:tcPr/>
                </a:tc>
              </a:tr>
              <a:tr h="370840">
                <a:tc>
                  <a:txBody>
                    <a:bodyPr/>
                    <a:lstStyle/>
                    <a:p>
                      <a:pPr algn="ctr"/>
                      <a:r>
                        <a:rPr lang="en-US" dirty="0" smtClean="0"/>
                        <a:t>Access</a:t>
                      </a:r>
                      <a:r>
                        <a:rPr lang="en-US" baseline="0" dirty="0" smtClean="0"/>
                        <a:t> from the Net?</a:t>
                      </a:r>
                      <a:endParaRPr lang="en-US" dirty="0"/>
                    </a:p>
                  </a:txBody>
                  <a:tcPr/>
                </a:tc>
                <a:tc>
                  <a:txBody>
                    <a:bodyPr/>
                    <a:lstStyle/>
                    <a:p>
                      <a:pPr algn="ctr"/>
                      <a:r>
                        <a:rPr lang="en-US" dirty="0" smtClean="0"/>
                        <a:t>Yes(1)</a:t>
                      </a:r>
                      <a:endParaRPr lang="en-US" dirty="0"/>
                    </a:p>
                  </a:txBody>
                  <a:tcPr/>
                </a:tc>
                <a:tc>
                  <a:txBody>
                    <a:bodyPr/>
                    <a:lstStyle/>
                    <a:p>
                      <a:pPr algn="ctr"/>
                      <a:r>
                        <a:rPr lang="en-US" dirty="0" smtClean="0"/>
                        <a:t>No(2)</a:t>
                      </a:r>
                      <a:endParaRPr lang="en-US" dirty="0"/>
                    </a:p>
                  </a:txBody>
                  <a:tcPr/>
                </a:tc>
              </a:tr>
              <a:tr h="370840">
                <a:tc>
                  <a:txBody>
                    <a:bodyPr/>
                    <a:lstStyle/>
                    <a:p>
                      <a:pPr algn="ctr"/>
                      <a:r>
                        <a:rPr lang="en-US" dirty="0" smtClean="0"/>
                        <a:t>Typical use case</a:t>
                      </a:r>
                      <a:endParaRPr lang="en-US" dirty="0"/>
                    </a:p>
                  </a:txBody>
                  <a:tcPr/>
                </a:tc>
                <a:tc>
                  <a:txBody>
                    <a:bodyPr/>
                    <a:lstStyle/>
                    <a:p>
                      <a:pPr algn="ctr"/>
                      <a:r>
                        <a:rPr lang="en-US" dirty="0" smtClean="0"/>
                        <a:t>Write once,</a:t>
                      </a:r>
                      <a:r>
                        <a:rPr lang="en-US" baseline="0" dirty="0" smtClean="0"/>
                        <a:t> read many</a:t>
                      </a:r>
                      <a:endParaRPr lang="en-US" dirty="0"/>
                    </a:p>
                  </a:txBody>
                  <a:tcPr/>
                </a:tc>
                <a:tc>
                  <a:txBody>
                    <a:bodyPr/>
                    <a:lstStyle/>
                    <a:p>
                      <a:pPr algn="ctr"/>
                      <a:r>
                        <a:rPr lang="en-US" dirty="0" smtClean="0"/>
                        <a:t>It’s a disk drive,</a:t>
                      </a:r>
                      <a:r>
                        <a:rPr lang="en-US" baseline="0" dirty="0" smtClean="0"/>
                        <a:t> dude</a:t>
                      </a:r>
                      <a:endParaRPr lang="en-US" dirty="0"/>
                    </a:p>
                  </a:txBody>
                  <a:tcPr/>
                </a:tc>
              </a:tr>
            </a:tbl>
          </a:graphicData>
        </a:graphic>
      </p:graphicFrame>
      <p:sp>
        <p:nvSpPr>
          <p:cNvPr id="2089" name="TextBox 4"/>
          <p:cNvSpPr txBox="1">
            <a:spLocks noChangeArrowheads="1"/>
          </p:cNvSpPr>
          <p:nvPr/>
        </p:nvSpPr>
        <p:spPr bwMode="auto">
          <a:xfrm>
            <a:off x="914400" y="6096000"/>
            <a:ext cx="6421438" cy="646113"/>
          </a:xfrm>
          <a:prstGeom prst="rect">
            <a:avLst/>
          </a:prstGeom>
          <a:noFill/>
          <a:ln w="9525">
            <a:noFill/>
            <a:miter lim="800000"/>
            <a:headEnd/>
            <a:tailEnd/>
          </a:ln>
        </p:spPr>
        <p:txBody>
          <a:bodyPr wrap="none">
            <a:spAutoFit/>
          </a:bodyPr>
          <a:lstStyle/>
          <a:p>
            <a:pPr marL="342900" indent="-342900">
              <a:buFontTx/>
              <a:buAutoNum type="arabicParenBoth"/>
            </a:pPr>
            <a:r>
              <a:rPr lang="en-US">
                <a:latin typeface="Calibri" pitchFamily="34" charset="0"/>
              </a:rPr>
              <a:t>Only with proper credentials, unless ACLs are world readable</a:t>
            </a:r>
          </a:p>
          <a:p>
            <a:pPr marL="342900" indent="-342900">
              <a:buFontTx/>
              <a:buAutoNum type="arabicParenBoth"/>
            </a:pPr>
            <a:r>
              <a:rPr lang="en-US">
                <a:latin typeface="Calibri" pitchFamily="34" charset="0"/>
              </a:rPr>
              <a:t>Accessible from Net if mounted to server and set up as FTP, etc.</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smtClean="0"/>
              <a:t>Amazon S3 Namespace</a:t>
            </a:r>
          </a:p>
        </p:txBody>
      </p:sp>
      <p:sp>
        <p:nvSpPr>
          <p:cNvPr id="4" name="Rectangle 3"/>
          <p:cNvSpPr/>
          <p:nvPr/>
        </p:nvSpPr>
        <p:spPr bwMode="auto">
          <a:xfrm>
            <a:off x="914400" y="1600200"/>
            <a:ext cx="7315200" cy="533400"/>
          </a:xfrm>
          <a:prstGeom prst="rect">
            <a:avLst/>
          </a:prstGeom>
          <a:solidFill>
            <a:srgbClr val="FDB31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tx1">
                    <a:alpha val="100000"/>
                  </a:schemeClr>
                </a:solidFill>
                <a:ea typeface="ヒラギノ角ゴ Pro W3"/>
              </a:rPr>
              <a:t>Amazon S3</a:t>
            </a:r>
          </a:p>
        </p:txBody>
      </p:sp>
      <p:sp>
        <p:nvSpPr>
          <p:cNvPr id="5" name="Rectangle 4"/>
          <p:cNvSpPr/>
          <p:nvPr/>
        </p:nvSpPr>
        <p:spPr bwMode="auto">
          <a:xfrm>
            <a:off x="838200" y="2514600"/>
            <a:ext cx="24384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bucket</a:t>
            </a:r>
          </a:p>
        </p:txBody>
      </p:sp>
      <p:sp>
        <p:nvSpPr>
          <p:cNvPr id="7" name="Rectangle 6"/>
          <p:cNvSpPr/>
          <p:nvPr/>
        </p:nvSpPr>
        <p:spPr bwMode="auto">
          <a:xfrm>
            <a:off x="5029200" y="2514600"/>
            <a:ext cx="38100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bucket</a:t>
            </a:r>
          </a:p>
        </p:txBody>
      </p:sp>
      <p:sp>
        <p:nvSpPr>
          <p:cNvPr id="8" name="Rectangle 7"/>
          <p:cNvSpPr/>
          <p:nvPr/>
        </p:nvSpPr>
        <p:spPr bwMode="auto">
          <a:xfrm>
            <a:off x="228600" y="3657600"/>
            <a:ext cx="16002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object</a:t>
            </a:r>
          </a:p>
        </p:txBody>
      </p:sp>
      <p:sp>
        <p:nvSpPr>
          <p:cNvPr id="10" name="Rectangle 9"/>
          <p:cNvSpPr/>
          <p:nvPr/>
        </p:nvSpPr>
        <p:spPr bwMode="auto">
          <a:xfrm>
            <a:off x="5410200" y="3657600"/>
            <a:ext cx="14478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object</a:t>
            </a:r>
          </a:p>
        </p:txBody>
      </p:sp>
      <p:sp>
        <p:nvSpPr>
          <p:cNvPr id="11" name="Rectangle 10"/>
          <p:cNvSpPr/>
          <p:nvPr/>
        </p:nvSpPr>
        <p:spPr bwMode="auto">
          <a:xfrm>
            <a:off x="7086600" y="3657600"/>
            <a:ext cx="13716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object</a:t>
            </a:r>
          </a:p>
        </p:txBody>
      </p:sp>
      <p:cxnSp>
        <p:nvCxnSpPr>
          <p:cNvPr id="15" name="Shape 14"/>
          <p:cNvCxnSpPr>
            <a:stCxn id="0" idx="2"/>
            <a:endCxn id="0" idx="0"/>
          </p:cNvCxnSpPr>
          <p:nvPr/>
        </p:nvCxnSpPr>
        <p:spPr bwMode="auto">
          <a:xfrm rot="5400000">
            <a:off x="3124200" y="1066800"/>
            <a:ext cx="381000" cy="25146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hape 14"/>
          <p:cNvCxnSpPr>
            <a:stCxn id="0" idx="0"/>
            <a:endCxn id="0" idx="2"/>
          </p:cNvCxnSpPr>
          <p:nvPr/>
        </p:nvCxnSpPr>
        <p:spPr bwMode="auto">
          <a:xfrm rot="16200000" flipV="1">
            <a:off x="5562600" y="1143000"/>
            <a:ext cx="381000" cy="2362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Shape 14"/>
          <p:cNvCxnSpPr>
            <a:stCxn id="0" idx="0"/>
            <a:endCxn id="0" idx="2"/>
          </p:cNvCxnSpPr>
          <p:nvPr/>
        </p:nvCxnSpPr>
        <p:spPr bwMode="auto">
          <a:xfrm rot="5400000" flipH="1" flipV="1">
            <a:off x="1238250" y="2838450"/>
            <a:ext cx="609600" cy="10287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9" name="Shape 14"/>
          <p:cNvCxnSpPr>
            <a:stCxn id="0" idx="2"/>
            <a:endCxn id="0" idx="0"/>
          </p:cNvCxnSpPr>
          <p:nvPr/>
        </p:nvCxnSpPr>
        <p:spPr bwMode="auto">
          <a:xfrm rot="16200000" flipH="1">
            <a:off x="2495550" y="2609850"/>
            <a:ext cx="609600" cy="14859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hape 14"/>
          <p:cNvCxnSpPr>
            <a:stCxn id="0" idx="0"/>
            <a:endCxn id="0" idx="2"/>
          </p:cNvCxnSpPr>
          <p:nvPr/>
        </p:nvCxnSpPr>
        <p:spPr bwMode="auto">
          <a:xfrm rot="5400000" flipH="1" flipV="1">
            <a:off x="6229350" y="2952750"/>
            <a:ext cx="609600" cy="8001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hape 14"/>
          <p:cNvCxnSpPr>
            <a:stCxn id="0" idx="2"/>
            <a:endCxn id="0" idx="0"/>
          </p:cNvCxnSpPr>
          <p:nvPr/>
        </p:nvCxnSpPr>
        <p:spPr bwMode="auto">
          <a:xfrm rot="16200000" flipH="1">
            <a:off x="7048500" y="2933700"/>
            <a:ext cx="609600" cy="838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bwMode="auto">
          <a:xfrm>
            <a:off x="2209800" y="3657600"/>
            <a:ext cx="26670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object</a:t>
            </a:r>
          </a:p>
        </p:txBody>
      </p:sp>
      <p:sp>
        <p:nvSpPr>
          <p:cNvPr id="68" name="Rectangle 67"/>
          <p:cNvSpPr/>
          <p:nvPr/>
        </p:nvSpPr>
        <p:spPr bwMode="auto">
          <a:xfrm>
            <a:off x="3581400" y="4800600"/>
            <a:ext cx="32766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bucket</a:t>
            </a:r>
          </a:p>
        </p:txBody>
      </p:sp>
      <p:sp>
        <p:nvSpPr>
          <p:cNvPr id="69" name="Rectangle 68"/>
          <p:cNvSpPr/>
          <p:nvPr/>
        </p:nvSpPr>
        <p:spPr bwMode="auto">
          <a:xfrm>
            <a:off x="2057400" y="5791200"/>
            <a:ext cx="28194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object</a:t>
            </a:r>
          </a:p>
        </p:txBody>
      </p:sp>
      <p:sp>
        <p:nvSpPr>
          <p:cNvPr id="70" name="Rectangle 69"/>
          <p:cNvSpPr/>
          <p:nvPr/>
        </p:nvSpPr>
        <p:spPr bwMode="auto">
          <a:xfrm>
            <a:off x="5410200" y="5791200"/>
            <a:ext cx="28194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object</a:t>
            </a:r>
          </a:p>
        </p:txBody>
      </p:sp>
      <p:cxnSp>
        <p:nvCxnSpPr>
          <p:cNvPr id="71" name="Shape 14"/>
          <p:cNvCxnSpPr>
            <a:stCxn id="0" idx="2"/>
            <a:endCxn id="0" idx="0"/>
          </p:cNvCxnSpPr>
          <p:nvPr/>
        </p:nvCxnSpPr>
        <p:spPr bwMode="auto">
          <a:xfrm rot="16200000" flipH="1">
            <a:off x="3562350" y="3143250"/>
            <a:ext cx="2667000" cy="6477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4" name="Shape 14"/>
          <p:cNvCxnSpPr>
            <a:stCxn id="0" idx="2"/>
            <a:endCxn id="0" idx="0"/>
          </p:cNvCxnSpPr>
          <p:nvPr/>
        </p:nvCxnSpPr>
        <p:spPr bwMode="auto">
          <a:xfrm rot="16200000" flipH="1">
            <a:off x="5791200" y="4762500"/>
            <a:ext cx="457200" cy="1600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7" name="Shape 14"/>
          <p:cNvCxnSpPr>
            <a:stCxn id="0" idx="0"/>
            <a:endCxn id="0" idx="2"/>
          </p:cNvCxnSpPr>
          <p:nvPr/>
        </p:nvCxnSpPr>
        <p:spPr bwMode="auto">
          <a:xfrm rot="5400000" flipH="1" flipV="1">
            <a:off x="4114800" y="4686300"/>
            <a:ext cx="457200" cy="17526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ransition advClick="0" advTm="7000"/>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smtClean="0"/>
              <a:t>Amazon S3 Namespace</a:t>
            </a:r>
          </a:p>
        </p:txBody>
      </p:sp>
      <p:sp>
        <p:nvSpPr>
          <p:cNvPr id="4" name="Rectangle 3"/>
          <p:cNvSpPr/>
          <p:nvPr/>
        </p:nvSpPr>
        <p:spPr bwMode="auto">
          <a:xfrm>
            <a:off x="914400" y="1600200"/>
            <a:ext cx="7315200" cy="533400"/>
          </a:xfrm>
          <a:prstGeom prst="rect">
            <a:avLst/>
          </a:prstGeom>
          <a:solidFill>
            <a:srgbClr val="FDB316"/>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tx1">
                    <a:alpha val="100000"/>
                  </a:schemeClr>
                </a:solidFill>
                <a:ea typeface="ヒラギノ角ゴ Pro W3"/>
              </a:rPr>
              <a:t>Amazon S3</a:t>
            </a:r>
          </a:p>
        </p:txBody>
      </p:sp>
      <p:sp>
        <p:nvSpPr>
          <p:cNvPr id="5" name="Rectangle 4"/>
          <p:cNvSpPr/>
          <p:nvPr/>
        </p:nvSpPr>
        <p:spPr bwMode="auto">
          <a:xfrm>
            <a:off x="838200" y="2514600"/>
            <a:ext cx="26670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err="1">
                <a:solidFill>
                  <a:schemeClr val="bg1"/>
                </a:solidFill>
                <a:ea typeface="ヒラギノ角ゴ Pro W3"/>
              </a:rPr>
              <a:t>mculver</a:t>
            </a:r>
            <a:r>
              <a:rPr lang="en-US" sz="2400" dirty="0">
                <a:solidFill>
                  <a:schemeClr val="bg1"/>
                </a:solidFill>
                <a:ea typeface="ヒラギノ角ゴ Pro W3"/>
              </a:rPr>
              <a:t>-images</a:t>
            </a:r>
          </a:p>
        </p:txBody>
      </p:sp>
      <p:sp>
        <p:nvSpPr>
          <p:cNvPr id="7" name="Rectangle 6"/>
          <p:cNvSpPr/>
          <p:nvPr/>
        </p:nvSpPr>
        <p:spPr bwMode="auto">
          <a:xfrm>
            <a:off x="5029200" y="2514600"/>
            <a:ext cx="38100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media.mydomain.com</a:t>
            </a:r>
          </a:p>
        </p:txBody>
      </p:sp>
      <p:sp>
        <p:nvSpPr>
          <p:cNvPr id="8" name="Rectangle 7"/>
          <p:cNvSpPr/>
          <p:nvPr/>
        </p:nvSpPr>
        <p:spPr bwMode="auto">
          <a:xfrm>
            <a:off x="228600" y="3657600"/>
            <a:ext cx="16764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Beach.jpg</a:t>
            </a:r>
          </a:p>
        </p:txBody>
      </p:sp>
      <p:sp>
        <p:nvSpPr>
          <p:cNvPr id="10" name="Rectangle 9"/>
          <p:cNvSpPr/>
          <p:nvPr/>
        </p:nvSpPr>
        <p:spPr bwMode="auto">
          <a:xfrm>
            <a:off x="5410200" y="3657600"/>
            <a:ext cx="14478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img1.jpg</a:t>
            </a:r>
          </a:p>
        </p:txBody>
      </p:sp>
      <p:sp>
        <p:nvSpPr>
          <p:cNvPr id="11" name="Rectangle 10"/>
          <p:cNvSpPr/>
          <p:nvPr/>
        </p:nvSpPr>
        <p:spPr bwMode="auto">
          <a:xfrm>
            <a:off x="7086600" y="3657600"/>
            <a:ext cx="16002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img2.jpg</a:t>
            </a:r>
          </a:p>
        </p:txBody>
      </p:sp>
      <p:cxnSp>
        <p:nvCxnSpPr>
          <p:cNvPr id="15" name="Shape 14"/>
          <p:cNvCxnSpPr>
            <a:stCxn id="0" idx="2"/>
            <a:endCxn id="0" idx="0"/>
          </p:cNvCxnSpPr>
          <p:nvPr/>
        </p:nvCxnSpPr>
        <p:spPr bwMode="auto">
          <a:xfrm rot="5400000">
            <a:off x="3124200" y="1066800"/>
            <a:ext cx="381000" cy="25146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Shape 14"/>
          <p:cNvCxnSpPr>
            <a:stCxn id="0" idx="0"/>
            <a:endCxn id="0" idx="2"/>
          </p:cNvCxnSpPr>
          <p:nvPr/>
        </p:nvCxnSpPr>
        <p:spPr bwMode="auto">
          <a:xfrm rot="16200000" flipV="1">
            <a:off x="5562600" y="1143000"/>
            <a:ext cx="381000" cy="2362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5" name="Shape 14"/>
          <p:cNvCxnSpPr>
            <a:stCxn id="0" idx="0"/>
            <a:endCxn id="0" idx="2"/>
          </p:cNvCxnSpPr>
          <p:nvPr/>
        </p:nvCxnSpPr>
        <p:spPr bwMode="auto">
          <a:xfrm rot="5400000" flipH="1" flipV="1">
            <a:off x="1238250" y="2838450"/>
            <a:ext cx="609600" cy="10287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9" name="Shape 14"/>
          <p:cNvCxnSpPr>
            <a:stCxn id="0" idx="2"/>
            <a:endCxn id="0" idx="0"/>
          </p:cNvCxnSpPr>
          <p:nvPr/>
        </p:nvCxnSpPr>
        <p:spPr bwMode="auto">
          <a:xfrm rot="16200000" flipH="1">
            <a:off x="2495550" y="2609850"/>
            <a:ext cx="609600" cy="14859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2" name="Shape 14"/>
          <p:cNvCxnSpPr>
            <a:stCxn id="0" idx="0"/>
            <a:endCxn id="0" idx="2"/>
          </p:cNvCxnSpPr>
          <p:nvPr/>
        </p:nvCxnSpPr>
        <p:spPr bwMode="auto">
          <a:xfrm rot="5400000" flipH="1" flipV="1">
            <a:off x="6229350" y="2952750"/>
            <a:ext cx="609600" cy="8001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33" name="Shape 14"/>
          <p:cNvCxnSpPr>
            <a:stCxn id="0" idx="2"/>
            <a:endCxn id="0" idx="0"/>
          </p:cNvCxnSpPr>
          <p:nvPr/>
        </p:nvCxnSpPr>
        <p:spPr bwMode="auto">
          <a:xfrm rot="16200000" flipH="1">
            <a:off x="7048500" y="2933700"/>
            <a:ext cx="609600" cy="838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9" name="Rectangle 8"/>
          <p:cNvSpPr/>
          <p:nvPr/>
        </p:nvSpPr>
        <p:spPr bwMode="auto">
          <a:xfrm>
            <a:off x="2209800" y="3657600"/>
            <a:ext cx="28194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2005/party/hat.jpg</a:t>
            </a:r>
          </a:p>
        </p:txBody>
      </p:sp>
      <p:sp>
        <p:nvSpPr>
          <p:cNvPr id="68" name="Rectangle 67"/>
          <p:cNvSpPr/>
          <p:nvPr/>
        </p:nvSpPr>
        <p:spPr bwMode="auto">
          <a:xfrm>
            <a:off x="3581400" y="4800600"/>
            <a:ext cx="3429000" cy="533400"/>
          </a:xfrm>
          <a:prstGeom prst="rect">
            <a:avLst/>
          </a:prstGeom>
          <a:solidFill>
            <a:srgbClr val="C000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public.blueorigin.com</a:t>
            </a:r>
          </a:p>
        </p:txBody>
      </p:sp>
      <p:sp>
        <p:nvSpPr>
          <p:cNvPr id="69" name="Rectangle 68"/>
          <p:cNvSpPr/>
          <p:nvPr/>
        </p:nvSpPr>
        <p:spPr bwMode="auto">
          <a:xfrm>
            <a:off x="2057400" y="5791200"/>
            <a:ext cx="28194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a:solidFill>
                  <a:schemeClr val="bg1"/>
                </a:solidFill>
                <a:ea typeface="ヒラギノ角ゴ Pro W3"/>
              </a:rPr>
              <a:t>index.html</a:t>
            </a:r>
          </a:p>
        </p:txBody>
      </p:sp>
      <p:sp>
        <p:nvSpPr>
          <p:cNvPr id="70" name="Rectangle 69"/>
          <p:cNvSpPr/>
          <p:nvPr/>
        </p:nvSpPr>
        <p:spPr bwMode="auto">
          <a:xfrm>
            <a:off x="5410200" y="5791200"/>
            <a:ext cx="2819400" cy="533400"/>
          </a:xfrm>
          <a:prstGeom prst="rect">
            <a:avLst/>
          </a:prstGeom>
          <a:solidFill>
            <a:srgbClr val="009900"/>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fontAlgn="auto" hangingPunct="0">
              <a:spcBef>
                <a:spcPts val="0"/>
              </a:spcBef>
              <a:spcAft>
                <a:spcPts val="0"/>
              </a:spcAft>
              <a:defRPr/>
            </a:pPr>
            <a:r>
              <a:rPr lang="en-US" sz="2400" dirty="0" err="1">
                <a:solidFill>
                  <a:schemeClr val="bg1"/>
                </a:solidFill>
                <a:ea typeface="ヒラギノ角ゴ Pro W3"/>
              </a:rPr>
              <a:t>img</a:t>
            </a:r>
            <a:r>
              <a:rPr lang="en-US" sz="2400" dirty="0">
                <a:solidFill>
                  <a:schemeClr val="bg1"/>
                </a:solidFill>
                <a:ea typeface="ヒラギノ角ゴ Pro W3"/>
              </a:rPr>
              <a:t>/pic1.jpg</a:t>
            </a:r>
          </a:p>
        </p:txBody>
      </p:sp>
      <p:cxnSp>
        <p:nvCxnSpPr>
          <p:cNvPr id="71" name="Shape 14"/>
          <p:cNvCxnSpPr>
            <a:stCxn id="0" idx="2"/>
            <a:endCxn id="0" idx="0"/>
          </p:cNvCxnSpPr>
          <p:nvPr/>
        </p:nvCxnSpPr>
        <p:spPr bwMode="auto">
          <a:xfrm rot="16200000" flipH="1">
            <a:off x="3562350" y="3143250"/>
            <a:ext cx="2667000" cy="6477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4" name="Shape 14"/>
          <p:cNvCxnSpPr>
            <a:stCxn id="0" idx="2"/>
            <a:endCxn id="0" idx="0"/>
          </p:cNvCxnSpPr>
          <p:nvPr/>
        </p:nvCxnSpPr>
        <p:spPr bwMode="auto">
          <a:xfrm rot="16200000" flipH="1">
            <a:off x="5791200" y="4762500"/>
            <a:ext cx="457200" cy="16002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7" name="Shape 14"/>
          <p:cNvCxnSpPr>
            <a:stCxn id="0" idx="0"/>
            <a:endCxn id="0" idx="2"/>
          </p:cNvCxnSpPr>
          <p:nvPr/>
        </p:nvCxnSpPr>
        <p:spPr bwMode="auto">
          <a:xfrm rot="5400000" flipH="1" flipV="1">
            <a:off x="4114800" y="4686300"/>
            <a:ext cx="457200" cy="1752600"/>
          </a:xfrm>
          <a:prstGeom prst="bentConnector3">
            <a:avLst>
              <a:gd name="adj1" fmla="val 50000"/>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ransition advClick="0" advTm="7000"/>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 - Buckets</a:t>
            </a:r>
            <a:endParaRPr lang="en-US" dirty="0"/>
          </a:p>
        </p:txBody>
      </p:sp>
      <p:sp>
        <p:nvSpPr>
          <p:cNvPr id="3" name="Content Placeholder 2"/>
          <p:cNvSpPr>
            <a:spLocks noGrp="1"/>
          </p:cNvSpPr>
          <p:nvPr>
            <p:ph sz="quarter" idx="13"/>
          </p:nvPr>
        </p:nvSpPr>
        <p:spPr>
          <a:prstGeom prst="rect">
            <a:avLst/>
          </a:prstGeom>
        </p:spPr>
        <p:txBody>
          <a:bodyPr/>
          <a:lstStyle/>
          <a:p>
            <a:r>
              <a:rPr lang="en-US" dirty="0" smtClean="0"/>
              <a:t>Buckets are containers for S3 files (objects)</a:t>
            </a:r>
          </a:p>
          <a:p>
            <a:pPr lvl="1"/>
            <a:r>
              <a:rPr lang="en-US" dirty="0" smtClean="0"/>
              <a:t>Similar to a folder</a:t>
            </a:r>
          </a:p>
          <a:p>
            <a:pPr lvl="1"/>
            <a:r>
              <a:rPr lang="en-US" dirty="0" smtClean="0"/>
              <a:t>Bucket don’t contain other buckets, though</a:t>
            </a:r>
          </a:p>
          <a:p>
            <a:r>
              <a:rPr lang="en-US" dirty="0" smtClean="0"/>
              <a:t>Bucket must have a unique name</a:t>
            </a:r>
          </a:p>
          <a:p>
            <a:pPr lvl="1"/>
            <a:r>
              <a:rPr lang="en-US" i="1" dirty="0" smtClean="0"/>
              <a:t>bucketname</a:t>
            </a:r>
            <a:r>
              <a:rPr lang="en-US" dirty="0" smtClean="0"/>
              <a:t>.s3.amazonaws.com, or</a:t>
            </a:r>
          </a:p>
          <a:p>
            <a:pPr lvl="1"/>
            <a:r>
              <a:rPr lang="en-US" dirty="0" smtClean="0"/>
              <a:t>s3.amazon.com</a:t>
            </a:r>
            <a:r>
              <a:rPr lang="en-US" i="1" dirty="0" smtClean="0"/>
              <a:t>/</a:t>
            </a:r>
            <a:r>
              <a:rPr lang="en-US" i="1" dirty="0" err="1" smtClean="0"/>
              <a:t>bucketname</a:t>
            </a:r>
            <a:endParaRPr lang="en-US" i="1"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bwMode="auto">
          <a:xfrm>
            <a:off x="457200" y="274638"/>
            <a:ext cx="8229600" cy="6397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normAutofit fontScale="90000"/>
          </a:bodyPr>
          <a:lstStyle/>
          <a:p>
            <a:pPr eaLnBrk="1" fontAlgn="auto" hangingPunct="1">
              <a:spcAft>
                <a:spcPts val="0"/>
              </a:spcAft>
              <a:defRPr/>
            </a:pPr>
            <a:r>
              <a:rPr lang="en-US" altLang="en-US" dirty="0"/>
              <a:t>Deployment Models</a:t>
            </a:r>
          </a:p>
        </p:txBody>
      </p:sp>
      <p:pic>
        <p:nvPicPr>
          <p:cNvPr id="7171" name="Picture 4" descr="800px-Cloud_computing_types"/>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81000" y="2374105"/>
            <a:ext cx="3657600" cy="3236913"/>
          </a:xfrm>
        </p:spPr>
      </p:pic>
      <p:sp>
        <p:nvSpPr>
          <p:cNvPr id="7172" name="Rectangle 3"/>
          <p:cNvSpPr>
            <a:spLocks noGrp="1" noChangeArrowheads="1"/>
          </p:cNvSpPr>
          <p:nvPr>
            <p:ph sz="half" idx="2"/>
          </p:nvPr>
        </p:nvSpPr>
        <p:spPr>
          <a:xfrm>
            <a:off x="4038600" y="1676400"/>
            <a:ext cx="4495800" cy="4632325"/>
          </a:xfrm>
        </p:spPr>
        <p:txBody>
          <a:bodyPr>
            <a:normAutofit lnSpcReduction="10000"/>
          </a:bodyPr>
          <a:lstStyle/>
          <a:p>
            <a:pPr marL="0" indent="0" eaLnBrk="1" hangingPunct="1"/>
            <a:r>
              <a:rPr lang="en-US" altLang="en-US" sz="2000" dirty="0" smtClean="0"/>
              <a:t>Private Cloud</a:t>
            </a:r>
          </a:p>
          <a:p>
            <a:pPr lvl="1" eaLnBrk="1" hangingPunct="1">
              <a:buClr>
                <a:schemeClr val="bg1"/>
              </a:buClr>
            </a:pPr>
            <a:r>
              <a:rPr lang="en-US" altLang="en-US" sz="1800" dirty="0" smtClean="0"/>
              <a:t>On/Off premise infrastructure</a:t>
            </a:r>
          </a:p>
          <a:p>
            <a:pPr lvl="1" eaLnBrk="1" hangingPunct="1">
              <a:buClr>
                <a:schemeClr val="bg1"/>
              </a:buClr>
            </a:pPr>
            <a:r>
              <a:rPr lang="en-US" altLang="en-US" sz="1800" dirty="0" smtClean="0"/>
              <a:t>Managed by self or third party</a:t>
            </a:r>
          </a:p>
          <a:p>
            <a:pPr lvl="1" eaLnBrk="1" hangingPunct="1">
              <a:buClr>
                <a:schemeClr val="bg1"/>
              </a:buClr>
            </a:pPr>
            <a:r>
              <a:rPr lang="en-US" altLang="en-US" sz="1800" dirty="0" smtClean="0"/>
              <a:t>Used solely by organization</a:t>
            </a:r>
          </a:p>
          <a:p>
            <a:pPr marL="0" indent="0" eaLnBrk="1" hangingPunct="1"/>
            <a:r>
              <a:rPr lang="en-US" altLang="en-US" sz="2000" dirty="0" smtClean="0"/>
              <a:t>Public Cloud</a:t>
            </a:r>
          </a:p>
          <a:p>
            <a:pPr lvl="1" eaLnBrk="1" hangingPunct="1">
              <a:buClr>
                <a:schemeClr val="bg1"/>
              </a:buClr>
            </a:pPr>
            <a:r>
              <a:rPr lang="en-US" altLang="en-US" sz="1800" dirty="0" smtClean="0"/>
              <a:t>Off premise infrastructure</a:t>
            </a:r>
          </a:p>
          <a:p>
            <a:pPr lvl="1" eaLnBrk="1" hangingPunct="1">
              <a:buClr>
                <a:schemeClr val="bg1"/>
              </a:buClr>
            </a:pPr>
            <a:r>
              <a:rPr lang="en-US" altLang="en-US" sz="1800" dirty="0" smtClean="0"/>
              <a:t>Managed by third party</a:t>
            </a:r>
          </a:p>
          <a:p>
            <a:pPr lvl="1" eaLnBrk="1" hangingPunct="1">
              <a:buClr>
                <a:schemeClr val="bg1"/>
              </a:buClr>
            </a:pPr>
            <a:r>
              <a:rPr lang="en-US" altLang="en-US" sz="1800" dirty="0" smtClean="0"/>
              <a:t>Used by general public / large</a:t>
            </a:r>
          </a:p>
          <a:p>
            <a:pPr lvl="1" eaLnBrk="1" hangingPunct="1">
              <a:buClr>
                <a:schemeClr val="bg1"/>
              </a:buClr>
              <a:buFontTx/>
              <a:buNone/>
            </a:pPr>
            <a:r>
              <a:rPr lang="en-US" altLang="en-US" sz="1800" dirty="0" smtClean="0"/>
              <a:t>	industry group</a:t>
            </a:r>
            <a:endParaRPr lang="en-US" altLang="en-US" sz="1800" b="1" dirty="0" smtClean="0"/>
          </a:p>
          <a:p>
            <a:pPr marL="0" indent="0" eaLnBrk="1" hangingPunct="1"/>
            <a:r>
              <a:rPr lang="en-US" altLang="en-US" sz="2000" dirty="0" smtClean="0"/>
              <a:t>Hybrid Cloud</a:t>
            </a:r>
          </a:p>
          <a:p>
            <a:pPr lvl="1" eaLnBrk="1" hangingPunct="1">
              <a:buClr>
                <a:schemeClr val="bg1"/>
              </a:buClr>
            </a:pPr>
            <a:r>
              <a:rPr lang="en-US" altLang="en-US" sz="1800" dirty="0" smtClean="0"/>
              <a:t>Composition of 2 or more clouds</a:t>
            </a:r>
          </a:p>
          <a:p>
            <a:pPr marL="0" indent="0" eaLnBrk="1" hangingPunct="1"/>
            <a:r>
              <a:rPr lang="en-US" altLang="en-US" sz="2000" dirty="0" smtClean="0"/>
              <a:t>Community Cloud</a:t>
            </a:r>
          </a:p>
          <a:p>
            <a:pPr lvl="1" eaLnBrk="1" hangingPunct="1">
              <a:buClr>
                <a:schemeClr val="bg1"/>
              </a:buClr>
            </a:pPr>
            <a:r>
              <a:rPr lang="en-US" altLang="en-US" sz="1800" dirty="0" smtClean="0"/>
              <a:t>Shared by specific community with a shared concern</a:t>
            </a:r>
          </a:p>
        </p:txBody>
      </p:sp>
    </p:spTree>
    <p:extLst>
      <p:ext uri="{BB962C8B-B14F-4D97-AF65-F5344CB8AC3E}">
        <p14:creationId xmlns:p14="http://schemas.microsoft.com/office/powerpoint/2010/main" val="1090700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i="0" dirty="0" smtClean="0"/>
              <a:t>Concepts - Buckets</a:t>
            </a:r>
            <a:endParaRPr lang="en-US" i="0" dirty="0"/>
          </a:p>
        </p:txBody>
      </p:sp>
      <p:sp>
        <p:nvSpPr>
          <p:cNvPr id="3" name="Content Placeholder 2"/>
          <p:cNvSpPr>
            <a:spLocks noGrp="1"/>
          </p:cNvSpPr>
          <p:nvPr>
            <p:ph sz="quarter" idx="13"/>
          </p:nvPr>
        </p:nvSpPr>
        <p:spPr>
          <a:prstGeom prst="rect">
            <a:avLst/>
          </a:prstGeom>
        </p:spPr>
        <p:txBody>
          <a:bodyPr>
            <a:normAutofit/>
          </a:bodyPr>
          <a:lstStyle/>
          <a:p>
            <a:pPr lvl="0"/>
            <a:r>
              <a:rPr lang="en-US" sz="3200" dirty="0" smtClean="0"/>
              <a:t>Buckets hosted in US or EU</a:t>
            </a:r>
          </a:p>
          <a:p>
            <a:r>
              <a:rPr lang="en-US" sz="3200" dirty="0" smtClean="0"/>
              <a:t>You can set a ACL policy for a Bucket</a:t>
            </a:r>
          </a:p>
          <a:p>
            <a:pPr lvl="1"/>
            <a:r>
              <a:rPr lang="en-US" sz="2800" dirty="0" smtClean="0"/>
              <a:t>The default is private to creator</a:t>
            </a:r>
            <a:endParaRPr lang="en-US" sz="2800" dirty="0"/>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 - Object</a:t>
            </a:r>
            <a:endParaRPr lang="en-US" dirty="0"/>
          </a:p>
        </p:txBody>
      </p:sp>
      <p:sp>
        <p:nvSpPr>
          <p:cNvPr id="3" name="Content Placeholder 2"/>
          <p:cNvSpPr>
            <a:spLocks noGrp="1"/>
          </p:cNvSpPr>
          <p:nvPr>
            <p:ph sz="quarter" idx="13"/>
          </p:nvPr>
        </p:nvSpPr>
        <p:spPr>
          <a:prstGeom prst="rect">
            <a:avLst/>
          </a:prstGeom>
        </p:spPr>
        <p:txBody>
          <a:bodyPr>
            <a:normAutofit/>
          </a:bodyPr>
          <a:lstStyle/>
          <a:p>
            <a:r>
              <a:rPr lang="en-US" sz="3200" dirty="0" smtClean="0"/>
              <a:t>Object is the data stored in S3</a:t>
            </a:r>
          </a:p>
          <a:p>
            <a:pPr lvl="1"/>
            <a:r>
              <a:rPr lang="en-US" sz="2800" dirty="0" smtClean="0"/>
              <a:t>Similar to a file</a:t>
            </a:r>
          </a:p>
          <a:p>
            <a:pPr lvl="1"/>
            <a:r>
              <a:rPr lang="en-US" sz="2800" dirty="0" smtClean="0"/>
              <a:t>Stored in a Bucket</a:t>
            </a:r>
          </a:p>
          <a:p>
            <a:r>
              <a:rPr lang="en-US" sz="3100" dirty="0" smtClean="0"/>
              <a:t>Must be uniquely named within a Bucket</a:t>
            </a:r>
          </a:p>
          <a:p>
            <a:endParaRPr lang="en-US" sz="3100" dirty="0" smtClean="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Concepts - Object</a:t>
            </a:r>
            <a:endParaRPr lang="en-US" dirty="0"/>
          </a:p>
        </p:txBody>
      </p:sp>
      <p:sp>
        <p:nvSpPr>
          <p:cNvPr id="3" name="Content Placeholder 2"/>
          <p:cNvSpPr>
            <a:spLocks noGrp="1"/>
          </p:cNvSpPr>
          <p:nvPr>
            <p:ph sz="quarter" idx="13"/>
          </p:nvPr>
        </p:nvSpPr>
        <p:spPr>
          <a:prstGeom prst="rect">
            <a:avLst/>
          </a:prstGeom>
        </p:spPr>
        <p:txBody>
          <a:bodyPr/>
          <a:lstStyle/>
          <a:p>
            <a:r>
              <a:rPr lang="en-US" dirty="0" smtClean="0"/>
              <a:t>Object is</a:t>
            </a:r>
          </a:p>
          <a:p>
            <a:pPr lvl="1"/>
            <a:r>
              <a:rPr lang="en-US" dirty="0" smtClean="0"/>
              <a:t>A Key – the object’s name</a:t>
            </a:r>
          </a:p>
          <a:p>
            <a:pPr lvl="2"/>
            <a:r>
              <a:rPr lang="en-US" dirty="0" smtClean="0"/>
              <a:t>Can be path-like: </a:t>
            </a:r>
            <a:r>
              <a:rPr lang="en-US" i="1" dirty="0" smtClean="0"/>
              <a:t>/</a:t>
            </a:r>
            <a:r>
              <a:rPr lang="en-US" i="1" dirty="0" err="1" smtClean="0"/>
              <a:t>foo</a:t>
            </a:r>
            <a:r>
              <a:rPr lang="en-US" i="1" dirty="0" smtClean="0"/>
              <a:t>/bar/</a:t>
            </a:r>
            <a:r>
              <a:rPr lang="en-US" i="1" dirty="0" err="1" smtClean="0"/>
              <a:t>quux</a:t>
            </a:r>
            <a:endParaRPr lang="en-US" i="1" dirty="0" smtClean="0"/>
          </a:p>
          <a:p>
            <a:pPr lvl="1"/>
            <a:r>
              <a:rPr lang="en-US" dirty="0" smtClean="0"/>
              <a:t>A value – the actual contents of the object</a:t>
            </a:r>
          </a:p>
          <a:p>
            <a:pPr lvl="1"/>
            <a:r>
              <a:rPr lang="en-US" dirty="0" smtClean="0"/>
              <a:t>Metadata – Key-value pairs (both system and custom)</a:t>
            </a:r>
          </a:p>
          <a:p>
            <a:pPr lvl="1"/>
            <a:r>
              <a:rPr lang="en-US" dirty="0" smtClean="0"/>
              <a:t>ACL – default permissions are the same as the Bucket the Object resides in</a:t>
            </a:r>
            <a:endParaRPr 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Eventual Consistency Model</a:t>
            </a:r>
            <a:endParaRPr lang="en-US" dirty="0"/>
          </a:p>
        </p:txBody>
      </p:sp>
      <p:sp>
        <p:nvSpPr>
          <p:cNvPr id="3" name="Content Placeholder 2"/>
          <p:cNvSpPr>
            <a:spLocks noGrp="1"/>
          </p:cNvSpPr>
          <p:nvPr>
            <p:ph sz="quarter" idx="13"/>
          </p:nvPr>
        </p:nvSpPr>
        <p:spPr>
          <a:prstGeom prst="rect">
            <a:avLst/>
          </a:prstGeom>
        </p:spPr>
        <p:txBody>
          <a:bodyPr>
            <a:normAutofit/>
          </a:bodyPr>
          <a:lstStyle/>
          <a:p>
            <a:r>
              <a:rPr lang="en-US" sz="2800" dirty="0" smtClean="0"/>
              <a:t>Data propagates asynchronously </a:t>
            </a:r>
            <a:r>
              <a:rPr lang="en-US" sz="2800" i="1" dirty="0" smtClean="0"/>
              <a:t>after a </a:t>
            </a:r>
            <a:r>
              <a:rPr lang="en-US" sz="2800" dirty="0" smtClean="0"/>
              <a:t>write</a:t>
            </a:r>
          </a:p>
          <a:p>
            <a:pPr marL="548640" lvl="2">
              <a:spcBef>
                <a:spcPts val="600"/>
              </a:spcBef>
              <a:buClr>
                <a:schemeClr val="accent1"/>
              </a:buClr>
            </a:pPr>
            <a:r>
              <a:rPr lang="en-US" sz="2500" dirty="0" smtClean="0"/>
              <a:t>Until propagation is complete</a:t>
            </a:r>
          </a:p>
          <a:p>
            <a:pPr lvl="2"/>
            <a:r>
              <a:rPr lang="en-US" sz="2200" dirty="0" smtClean="0"/>
              <a:t>Attempts to read new data may return error</a:t>
            </a:r>
          </a:p>
          <a:p>
            <a:pPr lvl="2"/>
            <a:r>
              <a:rPr lang="en-US" sz="2200" dirty="0" smtClean="0"/>
              <a:t>Old data may be returned after updates</a:t>
            </a:r>
          </a:p>
          <a:p>
            <a:pPr lvl="2"/>
            <a:r>
              <a:rPr lang="en-US" sz="2200" dirty="0" smtClean="0"/>
              <a:t>Listing of objects in buckets may not return new objects</a:t>
            </a:r>
            <a:endParaRPr lang="en-US" sz="2500" dirty="0" smtClean="0"/>
          </a:p>
          <a:p>
            <a:r>
              <a:rPr lang="en-US" sz="2800" dirty="0" smtClean="0"/>
              <a:t>Find details at: </a:t>
            </a:r>
            <a:r>
              <a:rPr lang="en-US" sz="2800" dirty="0" smtClean="0">
                <a:hlinkClick r:id="rId3"/>
              </a:rPr>
              <a:t>http://www.allthingsdistributed.com/2007/12/eventually_consistent.html</a:t>
            </a:r>
            <a:endParaRPr lang="en-US" sz="2800" dirty="0" smtClean="0"/>
          </a:p>
          <a:p>
            <a:r>
              <a:rPr lang="en-US" sz="2700" dirty="0" smtClean="0"/>
              <a:t>Most important concept about AWS, applies to SQS and SimpleDB</a:t>
            </a:r>
          </a:p>
          <a:p>
            <a:pPr lvl="1"/>
            <a:endParaRPr lang="en-US" sz="2500" dirty="0" smtClean="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p:txBody>
          <a:bodyPr>
            <a:normAutofit/>
          </a:bodyPr>
          <a:lstStyle/>
          <a:p>
            <a:r>
              <a:rPr lang="en-US" dirty="0" smtClean="0"/>
              <a:t>working with S3 and CloudFront</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nvPr>
        </p:nvSpPr>
        <p:spPr/>
        <p:txBody>
          <a:bodyPr/>
          <a:lstStyle/>
          <a:p>
            <a:r>
              <a:rPr lang="en-US" dirty="0" smtClean="0"/>
              <a:t>Instructor-led Exercise</a:t>
            </a:r>
            <a:endParaRPr lang="en-US" dirty="0"/>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Unzip supporting files</a:t>
            </a:r>
            <a:endParaRPr lang="en-US" dirty="0"/>
          </a:p>
        </p:txBody>
      </p:sp>
      <p:sp>
        <p:nvSpPr>
          <p:cNvPr id="5" name="Content Placeholder 4"/>
          <p:cNvSpPr>
            <a:spLocks noGrp="1"/>
          </p:cNvSpPr>
          <p:nvPr>
            <p:ph sz="quarter" idx="13"/>
          </p:nvPr>
        </p:nvSpPr>
        <p:spPr/>
        <p:txBody>
          <a:bodyPr/>
          <a:lstStyle/>
          <a:p>
            <a:r>
              <a:rPr lang="en-US" dirty="0" smtClean="0"/>
              <a:t>Download and unzip:</a:t>
            </a:r>
          </a:p>
          <a:p>
            <a:r>
              <a:rPr lang="en-US" dirty="0" smtClean="0">
                <a:hlinkClick r:id="rId3"/>
              </a:rPr>
              <a:t>http://aws-bootcamp.s3.amazonaws.com/bootcamp.zip</a:t>
            </a:r>
            <a:endParaRPr lang="en-US" dirty="0" smtClean="0"/>
          </a:p>
          <a:p>
            <a:pPr lvl="2"/>
            <a:endParaRPr lang="en-US" dirty="0" smtClean="0"/>
          </a:p>
        </p:txBody>
      </p:sp>
      <p:pic>
        <p:nvPicPr>
          <p:cNvPr id="1027" name="Picture 3"/>
          <p:cNvPicPr>
            <a:picLocks noChangeAspect="1" noChangeArrowheads="1"/>
          </p:cNvPicPr>
          <p:nvPr/>
        </p:nvPicPr>
        <p:blipFill>
          <a:blip r:embed="rId4"/>
          <a:srcRect/>
          <a:stretch>
            <a:fillRect/>
          </a:stretch>
        </p:blipFill>
        <p:spPr bwMode="auto">
          <a:xfrm>
            <a:off x="2362200" y="3276600"/>
            <a:ext cx="4381500" cy="2019300"/>
          </a:xfrm>
          <a:prstGeom prst="rect">
            <a:avLst/>
          </a:prstGeom>
          <a:noFill/>
          <a:ln w="9525">
            <a:noFill/>
            <a:miter lim="800000"/>
            <a:headEnd/>
            <a:tailEnd/>
          </a:ln>
          <a:effectLst/>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Java Project</a:t>
            </a:r>
            <a:endParaRPr lang="en-US" dirty="0"/>
          </a:p>
        </p:txBody>
      </p:sp>
      <p:sp>
        <p:nvSpPr>
          <p:cNvPr id="3" name="Text Placeholder 2"/>
          <p:cNvSpPr>
            <a:spLocks noGrp="1"/>
          </p:cNvSpPr>
          <p:nvPr>
            <p:ph sz="half" idx="1"/>
          </p:nvPr>
        </p:nvSpPr>
        <p:spPr/>
        <p:txBody>
          <a:bodyPr>
            <a:normAutofit lnSpcReduction="10000"/>
          </a:bodyPr>
          <a:lstStyle/>
          <a:p>
            <a:r>
              <a:rPr lang="en-US" dirty="0" smtClean="0"/>
              <a:t>Start </a:t>
            </a:r>
            <a:r>
              <a:rPr lang="en-US" b="1" dirty="0" smtClean="0"/>
              <a:t>Eclipse</a:t>
            </a:r>
            <a:endParaRPr lang="en-US" dirty="0" smtClean="0"/>
          </a:p>
          <a:p>
            <a:r>
              <a:rPr lang="en-US" dirty="0" smtClean="0"/>
              <a:t>Create a new </a:t>
            </a:r>
            <a:r>
              <a:rPr lang="en-US" b="1" dirty="0" smtClean="0"/>
              <a:t>Java </a:t>
            </a:r>
            <a:r>
              <a:rPr lang="en-US" dirty="0" smtClean="0"/>
              <a:t>Project</a:t>
            </a:r>
          </a:p>
          <a:p>
            <a:r>
              <a:rPr lang="en-US" dirty="0" smtClean="0"/>
              <a:t>Name this project </a:t>
            </a:r>
            <a:r>
              <a:rPr lang="en-US" b="1" dirty="0" smtClean="0"/>
              <a:t>Encoder</a:t>
            </a:r>
            <a:r>
              <a:rPr lang="en-US" dirty="0" smtClean="0"/>
              <a:t>, otherwise take all defaults in the resulting wizard</a:t>
            </a:r>
          </a:p>
          <a:p>
            <a:r>
              <a:rPr lang="en-US" dirty="0" smtClean="0"/>
              <a:t>Switch to the Java perspective as prompted</a:t>
            </a:r>
          </a:p>
          <a:p>
            <a:endParaRPr lang="en-US" dirty="0"/>
          </a:p>
        </p:txBody>
      </p:sp>
      <p:sp>
        <p:nvSpPr>
          <p:cNvPr id="5" name="Content Placeholder 4"/>
          <p:cNvSpPr>
            <a:spLocks noGrp="1"/>
          </p:cNvSpPr>
          <p:nvPr>
            <p:ph sz="half" idx="2"/>
          </p:nvPr>
        </p:nvSpPr>
        <p:spPr/>
        <p:txBody>
          <a:bodyPr>
            <a:normAutofit lnSpcReduction="10000"/>
          </a:bodyPr>
          <a:lstStyle/>
          <a:p>
            <a:endParaRPr lang="en-US"/>
          </a:p>
        </p:txBody>
      </p:sp>
      <p:pic>
        <p:nvPicPr>
          <p:cNvPr id="1026" name="Picture 2"/>
          <p:cNvPicPr>
            <a:picLocks noChangeAspect="1" noChangeArrowheads="1"/>
          </p:cNvPicPr>
          <p:nvPr/>
        </p:nvPicPr>
        <p:blipFill>
          <a:blip r:embed="rId3"/>
          <a:srcRect/>
          <a:stretch>
            <a:fillRect/>
          </a:stretch>
        </p:blipFill>
        <p:spPr bwMode="auto">
          <a:xfrm>
            <a:off x="4648200" y="1690687"/>
            <a:ext cx="4038600" cy="3186113"/>
          </a:xfrm>
          <a:prstGeom prst="rect">
            <a:avLst/>
          </a:prstGeom>
          <a:noFill/>
          <a:ln w="9525">
            <a:noFill/>
            <a:miter lim="800000"/>
            <a:headEnd/>
            <a:tailEnd/>
          </a:ln>
          <a:effectLst/>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Java Project</a:t>
            </a:r>
            <a:endParaRPr lang="en-US" dirty="0"/>
          </a:p>
        </p:txBody>
      </p:sp>
      <p:sp>
        <p:nvSpPr>
          <p:cNvPr id="3" name="Text Placeholder 2"/>
          <p:cNvSpPr>
            <a:spLocks noGrp="1"/>
          </p:cNvSpPr>
          <p:nvPr>
            <p:ph type="body" idx="1"/>
          </p:nvPr>
        </p:nvSpPr>
        <p:spPr/>
        <p:txBody>
          <a:bodyPr/>
          <a:lstStyle/>
          <a:p>
            <a:r>
              <a:rPr lang="en-US" dirty="0" smtClean="0"/>
              <a:t>Add a new class to your project</a:t>
            </a:r>
          </a:p>
          <a:p>
            <a:endParaRPr lang="en-US" dirty="0" smtClean="0"/>
          </a:p>
          <a:p>
            <a:endParaRPr lang="en-US" dirty="0" smtClean="0"/>
          </a:p>
          <a:p>
            <a:endParaRPr lang="en-US" dirty="0" smtClean="0"/>
          </a:p>
          <a:p>
            <a:endParaRPr lang="en-US" dirty="0" smtClean="0"/>
          </a:p>
          <a:p>
            <a:r>
              <a:rPr lang="en-US" dirty="0" smtClean="0"/>
              <a:t>Name the class </a:t>
            </a:r>
            <a:r>
              <a:rPr lang="en-US" b="1" dirty="0" smtClean="0"/>
              <a:t>SubmitMP4 </a:t>
            </a:r>
            <a:r>
              <a:rPr lang="en-US" dirty="0" smtClean="0"/>
              <a:t>and check the option to create a static main method</a:t>
            </a:r>
          </a:p>
          <a:p>
            <a:endParaRPr lang="en-US" dirty="0" smtClean="0"/>
          </a:p>
        </p:txBody>
      </p:sp>
      <p:pic>
        <p:nvPicPr>
          <p:cNvPr id="2050" name="Picture 2"/>
          <p:cNvPicPr>
            <a:picLocks noChangeAspect="1" noChangeArrowheads="1"/>
          </p:cNvPicPr>
          <p:nvPr/>
        </p:nvPicPr>
        <p:blipFill>
          <a:blip r:embed="rId3"/>
          <a:srcRect/>
          <a:stretch>
            <a:fillRect/>
          </a:stretch>
        </p:blipFill>
        <p:spPr bwMode="auto">
          <a:xfrm>
            <a:off x="1981200" y="2286000"/>
            <a:ext cx="5205413" cy="1622425"/>
          </a:xfrm>
          <a:prstGeom prst="rect">
            <a:avLst/>
          </a:prstGeom>
          <a:noFill/>
          <a:ln w="9525">
            <a:noFill/>
            <a:miter lim="800000"/>
            <a:headEnd/>
            <a:tailEnd/>
          </a:ln>
          <a:effectLst/>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supporting libraries</a:t>
            </a:r>
            <a:endParaRPr lang="en-US" dirty="0"/>
          </a:p>
        </p:txBody>
      </p:sp>
      <p:sp>
        <p:nvSpPr>
          <p:cNvPr id="3" name="Text Placeholder 2"/>
          <p:cNvSpPr>
            <a:spLocks noGrp="1"/>
          </p:cNvSpPr>
          <p:nvPr>
            <p:ph type="body" idx="1"/>
          </p:nvPr>
        </p:nvSpPr>
        <p:spPr/>
        <p:txBody>
          <a:bodyPr/>
          <a:lstStyle/>
          <a:p>
            <a:r>
              <a:rPr lang="en-US" dirty="0" smtClean="0"/>
              <a:t>Open the properties for your project and find the </a:t>
            </a:r>
            <a:r>
              <a:rPr lang="en-US" b="1" dirty="0" smtClean="0"/>
              <a:t>Java Build Path </a:t>
            </a:r>
            <a:r>
              <a:rPr lang="en-US" dirty="0" smtClean="0"/>
              <a:t>properties</a:t>
            </a:r>
            <a:endParaRPr lang="en-US" dirty="0"/>
          </a:p>
        </p:txBody>
      </p:sp>
      <p:pic>
        <p:nvPicPr>
          <p:cNvPr id="4098" name="Picture 2"/>
          <p:cNvPicPr>
            <a:picLocks noChangeAspect="1" noChangeArrowheads="1"/>
          </p:cNvPicPr>
          <p:nvPr/>
        </p:nvPicPr>
        <p:blipFill>
          <a:blip r:embed="rId3"/>
          <a:srcRect/>
          <a:stretch>
            <a:fillRect/>
          </a:stretch>
        </p:blipFill>
        <p:spPr bwMode="auto">
          <a:xfrm>
            <a:off x="1524000" y="2590800"/>
            <a:ext cx="6134100" cy="2887663"/>
          </a:xfrm>
          <a:prstGeom prst="rect">
            <a:avLst/>
          </a:prstGeom>
          <a:noFill/>
          <a:ln w="9525">
            <a:noFill/>
            <a:miter lim="800000"/>
            <a:headEnd/>
            <a:tailEnd/>
          </a:ln>
          <a:effectLst/>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 supporting libraries</a:t>
            </a:r>
            <a:endParaRPr lang="en-US" dirty="0"/>
          </a:p>
        </p:txBody>
      </p:sp>
      <p:sp>
        <p:nvSpPr>
          <p:cNvPr id="3" name="Text Placeholder 2"/>
          <p:cNvSpPr>
            <a:spLocks noGrp="1"/>
          </p:cNvSpPr>
          <p:nvPr>
            <p:ph type="body" idx="1"/>
          </p:nvPr>
        </p:nvSpPr>
        <p:spPr/>
        <p:txBody>
          <a:bodyPr/>
          <a:lstStyle/>
          <a:p>
            <a:r>
              <a:rPr lang="en-US" dirty="0" smtClean="0"/>
              <a:t>Press the </a:t>
            </a:r>
            <a:r>
              <a:rPr lang="en-US" b="1" dirty="0" smtClean="0"/>
              <a:t>Add External JARs…</a:t>
            </a:r>
            <a:r>
              <a:rPr lang="en-US" dirty="0" smtClean="0"/>
              <a:t> button</a:t>
            </a:r>
            <a:endParaRPr lang="en-US" dirty="0"/>
          </a:p>
        </p:txBody>
      </p:sp>
      <p:pic>
        <p:nvPicPr>
          <p:cNvPr id="4" name="Picture 2"/>
          <p:cNvPicPr>
            <a:picLocks noChangeAspect="1" noChangeArrowheads="1"/>
          </p:cNvPicPr>
          <p:nvPr/>
        </p:nvPicPr>
        <p:blipFill>
          <a:blip r:embed="rId3"/>
          <a:srcRect/>
          <a:stretch>
            <a:fillRect/>
          </a:stretch>
        </p:blipFill>
        <p:spPr bwMode="auto">
          <a:xfrm>
            <a:off x="1524000" y="2590800"/>
            <a:ext cx="6134100" cy="288766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Content Placeholder 3" descr="Picture11.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17525" y="1709737"/>
            <a:ext cx="8169275" cy="5072063"/>
          </a:xfrm>
          <a:prstGeom prst="rect">
            <a:avLst/>
          </a:prstGeom>
        </p:spPr>
      </p:pic>
      <p:sp>
        <p:nvSpPr>
          <p:cNvPr id="4" name="Rectangle 2"/>
          <p:cNvSpPr>
            <a:spLocks noGrp="1" noChangeArrowheads="1"/>
          </p:cNvSpPr>
          <p:nvPr>
            <p:ph type="title"/>
          </p:nvPr>
        </p:nvSpPr>
        <p:spPr bwMode="auto">
          <a:xfrm>
            <a:off x="457200" y="274638"/>
            <a:ext cx="8229600" cy="6397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normAutofit fontScale="90000"/>
          </a:bodyPr>
          <a:lstStyle/>
          <a:p>
            <a:pPr eaLnBrk="1" fontAlgn="auto" hangingPunct="1">
              <a:spcAft>
                <a:spcPts val="0"/>
              </a:spcAft>
              <a:defRPr/>
            </a:pPr>
            <a:r>
              <a:rPr lang="en-US" altLang="en-US" dirty="0"/>
              <a:t>Deployment Models</a:t>
            </a:r>
          </a:p>
        </p:txBody>
      </p:sp>
    </p:spTree>
    <p:extLst>
      <p:ext uri="{BB962C8B-B14F-4D97-AF65-F5344CB8AC3E}">
        <p14:creationId xmlns:p14="http://schemas.microsoft.com/office/powerpoint/2010/main" val="405145880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supporting libraries</a:t>
            </a:r>
            <a:endParaRPr lang="en-US" dirty="0"/>
          </a:p>
        </p:txBody>
      </p:sp>
      <p:sp>
        <p:nvSpPr>
          <p:cNvPr id="3" name="Text Placeholder 2"/>
          <p:cNvSpPr>
            <a:spLocks noGrp="1"/>
          </p:cNvSpPr>
          <p:nvPr>
            <p:ph type="body" idx="1"/>
          </p:nvPr>
        </p:nvSpPr>
        <p:spPr/>
        <p:txBody>
          <a:bodyPr/>
          <a:lstStyle/>
          <a:p>
            <a:r>
              <a:rPr lang="en-US" dirty="0" smtClean="0"/>
              <a:t>Navigate to where you unzipped your supporting files and navigate to the </a:t>
            </a:r>
            <a:r>
              <a:rPr lang="en-US" b="1" dirty="0" smtClean="0"/>
              <a:t>jars </a:t>
            </a:r>
            <a:r>
              <a:rPr lang="en-US" dirty="0" smtClean="0"/>
              <a:t>directory, add all </a:t>
            </a:r>
            <a:r>
              <a:rPr lang="en-US" b="1" dirty="0" smtClean="0"/>
              <a:t>JARs</a:t>
            </a:r>
            <a:endParaRPr lang="en-US" dirty="0"/>
          </a:p>
        </p:txBody>
      </p:sp>
      <p:pic>
        <p:nvPicPr>
          <p:cNvPr id="5122" name="Picture 2"/>
          <p:cNvPicPr>
            <a:picLocks noChangeAspect="1" noChangeArrowheads="1"/>
          </p:cNvPicPr>
          <p:nvPr/>
        </p:nvPicPr>
        <p:blipFill>
          <a:blip r:embed="rId3"/>
          <a:srcRect/>
          <a:stretch>
            <a:fillRect/>
          </a:stretch>
        </p:blipFill>
        <p:spPr bwMode="auto">
          <a:xfrm>
            <a:off x="4572000" y="2667000"/>
            <a:ext cx="4019550" cy="2816927"/>
          </a:xfrm>
          <a:prstGeom prst="rect">
            <a:avLst/>
          </a:prstGeom>
          <a:noFill/>
          <a:ln w="9525">
            <a:noFill/>
            <a:miter lim="800000"/>
            <a:headEnd/>
            <a:tailEnd/>
          </a:ln>
          <a:effectLst/>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AWS API</a:t>
            </a:r>
            <a:endParaRPr lang="en-US" dirty="0"/>
          </a:p>
        </p:txBody>
      </p:sp>
      <p:sp>
        <p:nvSpPr>
          <p:cNvPr id="3" name="Text Placeholder 2"/>
          <p:cNvSpPr>
            <a:spLocks noGrp="1"/>
          </p:cNvSpPr>
          <p:nvPr>
            <p:ph type="body" idx="1"/>
          </p:nvPr>
        </p:nvSpPr>
        <p:spPr/>
        <p:txBody>
          <a:bodyPr/>
          <a:lstStyle/>
          <a:p>
            <a:r>
              <a:rPr lang="en-US" dirty="0" smtClean="0"/>
              <a:t>Navigate to where  you unzipped your supporting files and copy the </a:t>
            </a:r>
            <a:r>
              <a:rPr lang="en-US" b="1" dirty="0" smtClean="0"/>
              <a:t>com </a:t>
            </a:r>
            <a:r>
              <a:rPr lang="en-US" dirty="0" smtClean="0"/>
              <a:t>directory</a:t>
            </a:r>
            <a:endParaRPr lang="en-US" dirty="0"/>
          </a:p>
        </p:txBody>
      </p:sp>
      <p:pic>
        <p:nvPicPr>
          <p:cNvPr id="6146" name="Picture 2"/>
          <p:cNvPicPr>
            <a:picLocks noChangeAspect="1" noChangeArrowheads="1"/>
          </p:cNvPicPr>
          <p:nvPr/>
        </p:nvPicPr>
        <p:blipFill>
          <a:blip r:embed="rId3"/>
          <a:srcRect/>
          <a:stretch>
            <a:fillRect/>
          </a:stretch>
        </p:blipFill>
        <p:spPr bwMode="auto">
          <a:xfrm>
            <a:off x="2971800" y="2895600"/>
            <a:ext cx="3186113" cy="1874837"/>
          </a:xfrm>
          <a:prstGeom prst="rect">
            <a:avLst/>
          </a:prstGeom>
          <a:noFill/>
          <a:ln w="9525">
            <a:noFill/>
            <a:miter lim="800000"/>
            <a:headEnd/>
            <a:tailEnd/>
          </a:ln>
          <a:effectLst/>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AWS API</a:t>
            </a:r>
            <a:endParaRPr lang="en-US" dirty="0"/>
          </a:p>
        </p:txBody>
      </p:sp>
      <p:sp>
        <p:nvSpPr>
          <p:cNvPr id="3" name="Text Placeholder 2"/>
          <p:cNvSpPr>
            <a:spLocks noGrp="1"/>
          </p:cNvSpPr>
          <p:nvPr>
            <p:ph type="body" idx="1"/>
          </p:nvPr>
        </p:nvSpPr>
        <p:spPr/>
        <p:txBody>
          <a:bodyPr>
            <a:normAutofit lnSpcReduction="10000"/>
          </a:bodyPr>
          <a:lstStyle/>
          <a:p>
            <a:r>
              <a:rPr lang="en-US" dirty="0" smtClean="0"/>
              <a:t>Paste this directory in the </a:t>
            </a:r>
            <a:r>
              <a:rPr lang="en-US" b="1" dirty="0" err="1" smtClean="0"/>
              <a:t>src</a:t>
            </a:r>
            <a:r>
              <a:rPr lang="en-US" b="1" dirty="0" smtClean="0"/>
              <a:t> </a:t>
            </a:r>
            <a:r>
              <a:rPr lang="en-US" dirty="0" smtClean="0"/>
              <a:t>directory of your workspace</a:t>
            </a:r>
          </a:p>
          <a:p>
            <a:endParaRPr lang="en-US" dirty="0" smtClean="0"/>
          </a:p>
          <a:p>
            <a:endParaRPr lang="en-US" dirty="0" smtClean="0"/>
          </a:p>
          <a:p>
            <a:endParaRPr lang="en-US" dirty="0" smtClean="0"/>
          </a:p>
          <a:p>
            <a:endParaRPr lang="en-US" dirty="0" smtClean="0"/>
          </a:p>
          <a:p>
            <a:endParaRPr lang="en-US" dirty="0" smtClean="0"/>
          </a:p>
          <a:p>
            <a:r>
              <a:rPr lang="en-US" dirty="0" smtClean="0"/>
              <a:t>Once the workspace builds, there will be warnings, but there should not be any errors</a:t>
            </a:r>
            <a:endParaRPr lang="en-US" dirty="0"/>
          </a:p>
        </p:txBody>
      </p:sp>
      <p:pic>
        <p:nvPicPr>
          <p:cNvPr id="7170" name="Picture 2"/>
          <p:cNvPicPr>
            <a:picLocks noChangeAspect="1" noChangeArrowheads="1"/>
          </p:cNvPicPr>
          <p:nvPr/>
        </p:nvPicPr>
        <p:blipFill>
          <a:blip r:embed="rId3"/>
          <a:srcRect/>
          <a:stretch>
            <a:fillRect/>
          </a:stretch>
        </p:blipFill>
        <p:spPr bwMode="auto">
          <a:xfrm>
            <a:off x="2819400" y="2438400"/>
            <a:ext cx="3741737" cy="2506663"/>
          </a:xfrm>
          <a:prstGeom prst="rect">
            <a:avLst/>
          </a:prstGeom>
          <a:noFill/>
          <a:ln w="9525">
            <a:noFill/>
            <a:miter lim="800000"/>
            <a:headEnd/>
            <a:tailEnd/>
          </a:ln>
          <a:effectLst/>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videos</a:t>
            </a:r>
            <a:endParaRPr lang="en-US" dirty="0"/>
          </a:p>
        </p:txBody>
      </p:sp>
      <p:sp>
        <p:nvSpPr>
          <p:cNvPr id="3" name="Text Placeholder 2"/>
          <p:cNvSpPr>
            <a:spLocks noGrp="1"/>
          </p:cNvSpPr>
          <p:nvPr>
            <p:ph type="body" idx="1"/>
          </p:nvPr>
        </p:nvSpPr>
        <p:spPr/>
        <p:txBody>
          <a:bodyPr/>
          <a:lstStyle/>
          <a:p>
            <a:r>
              <a:rPr lang="en-US" dirty="0" smtClean="0"/>
              <a:t>Navigate to where you unzipped your supporting files and copy the </a:t>
            </a:r>
            <a:r>
              <a:rPr lang="en-US" b="1" dirty="0" smtClean="0"/>
              <a:t>video </a:t>
            </a:r>
            <a:r>
              <a:rPr lang="en-US" dirty="0" smtClean="0"/>
              <a:t>directory</a:t>
            </a:r>
          </a:p>
          <a:p>
            <a:r>
              <a:rPr lang="en-US" dirty="0" smtClean="0"/>
              <a:t>Paste this directory to the root of your directory</a:t>
            </a:r>
            <a:endParaRPr lang="en-US" dirty="0"/>
          </a:p>
        </p:txBody>
      </p:sp>
      <p:pic>
        <p:nvPicPr>
          <p:cNvPr id="8194" name="Picture 2"/>
          <p:cNvPicPr>
            <a:picLocks noChangeAspect="1" noChangeArrowheads="1"/>
          </p:cNvPicPr>
          <p:nvPr/>
        </p:nvPicPr>
        <p:blipFill>
          <a:blip r:embed="rId3"/>
          <a:srcRect/>
          <a:stretch>
            <a:fillRect/>
          </a:stretch>
        </p:blipFill>
        <p:spPr bwMode="auto">
          <a:xfrm>
            <a:off x="3124200" y="3124200"/>
            <a:ext cx="2767013" cy="1966913"/>
          </a:xfrm>
          <a:prstGeom prst="rect">
            <a:avLst/>
          </a:prstGeom>
          <a:noFill/>
          <a:ln w="9525">
            <a:noFill/>
            <a:miter lim="800000"/>
            <a:headEnd/>
            <a:tailEnd/>
          </a:ln>
          <a:effectLst/>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imports</a:t>
            </a:r>
            <a:endParaRPr lang="en-US" dirty="0"/>
          </a:p>
        </p:txBody>
      </p:sp>
      <p:sp>
        <p:nvSpPr>
          <p:cNvPr id="3" name="Text Placeholder 2"/>
          <p:cNvSpPr>
            <a:spLocks noGrp="1"/>
          </p:cNvSpPr>
          <p:nvPr>
            <p:ph sz="half" idx="1"/>
          </p:nvPr>
        </p:nvSpPr>
        <p:spPr/>
        <p:txBody>
          <a:bodyPr>
            <a:normAutofit lnSpcReduction="10000"/>
          </a:bodyPr>
          <a:lstStyle/>
          <a:p>
            <a:r>
              <a:rPr lang="en-US" dirty="0" smtClean="0"/>
              <a:t>Navigate to the directory where you unzipped the supporting files – go the </a:t>
            </a:r>
            <a:r>
              <a:rPr lang="en-US" dirty="0" err="1" smtClean="0"/>
              <a:t>src</a:t>
            </a:r>
            <a:r>
              <a:rPr lang="en-US" dirty="0" smtClean="0"/>
              <a:t> directory and open the s3_code.txt file</a:t>
            </a:r>
          </a:p>
          <a:p>
            <a:r>
              <a:rPr lang="en-US" dirty="0" smtClean="0"/>
              <a:t>Copy the import statements to your clipboard</a:t>
            </a:r>
            <a:endParaRPr lang="en-US" dirty="0"/>
          </a:p>
        </p:txBody>
      </p:sp>
      <p:sp>
        <p:nvSpPr>
          <p:cNvPr id="5" name="Content Placeholder 4"/>
          <p:cNvSpPr>
            <a:spLocks noGrp="1"/>
          </p:cNvSpPr>
          <p:nvPr>
            <p:ph sz="half" idx="2"/>
          </p:nvPr>
        </p:nvSpPr>
        <p:spPr/>
        <p:txBody>
          <a:bodyPr>
            <a:normAutofit lnSpcReduction="10000"/>
          </a:bodyPr>
          <a:lstStyle/>
          <a:p>
            <a:endParaRPr lang="en-US"/>
          </a:p>
        </p:txBody>
      </p:sp>
      <p:pic>
        <p:nvPicPr>
          <p:cNvPr id="12290" name="Picture 2"/>
          <p:cNvPicPr>
            <a:picLocks noChangeAspect="1" noChangeArrowheads="1"/>
          </p:cNvPicPr>
          <p:nvPr/>
        </p:nvPicPr>
        <p:blipFill>
          <a:blip r:embed="rId3"/>
          <a:srcRect/>
          <a:stretch>
            <a:fillRect/>
          </a:stretch>
        </p:blipFill>
        <p:spPr bwMode="auto">
          <a:xfrm>
            <a:off x="4572000" y="1600200"/>
            <a:ext cx="3802063" cy="3515281"/>
          </a:xfrm>
          <a:prstGeom prst="rect">
            <a:avLst/>
          </a:prstGeom>
          <a:noFill/>
          <a:ln w="9525">
            <a:noFill/>
            <a:miter lim="800000"/>
            <a:headEnd/>
            <a:tailEnd/>
          </a:ln>
          <a:effectLst/>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Imports</a:t>
            </a:r>
            <a:endParaRPr lang="en-US" dirty="0"/>
          </a:p>
        </p:txBody>
      </p:sp>
      <p:sp>
        <p:nvSpPr>
          <p:cNvPr id="3" name="Text Placeholder 2"/>
          <p:cNvSpPr>
            <a:spLocks noGrp="1"/>
          </p:cNvSpPr>
          <p:nvPr>
            <p:ph type="body" idx="1"/>
          </p:nvPr>
        </p:nvSpPr>
        <p:spPr/>
        <p:txBody>
          <a:bodyPr/>
          <a:lstStyle/>
          <a:p>
            <a:r>
              <a:rPr lang="en-US" dirty="0" smtClean="0"/>
              <a:t>Open up the MP4Encoder class</a:t>
            </a:r>
          </a:p>
          <a:p>
            <a:endParaRPr lang="en-US" dirty="0" smtClean="0"/>
          </a:p>
          <a:p>
            <a:endParaRPr lang="en-US" dirty="0" smtClean="0"/>
          </a:p>
          <a:p>
            <a:endParaRPr lang="en-US" dirty="0" smtClean="0"/>
          </a:p>
          <a:p>
            <a:endParaRPr lang="en-US" dirty="0" smtClean="0"/>
          </a:p>
          <a:p>
            <a:endParaRPr lang="en-US" dirty="0" smtClean="0"/>
          </a:p>
          <a:p>
            <a:r>
              <a:rPr lang="en-US" dirty="0" smtClean="0"/>
              <a:t>Paste in the imports at the top of this file</a:t>
            </a:r>
          </a:p>
          <a:p>
            <a:endParaRPr lang="en-US" dirty="0" smtClean="0"/>
          </a:p>
          <a:p>
            <a:endParaRPr lang="en-US" dirty="0" smtClean="0"/>
          </a:p>
          <a:p>
            <a:endParaRPr lang="en-US" dirty="0" smtClean="0"/>
          </a:p>
          <a:p>
            <a:endParaRPr lang="en-US" dirty="0" smtClean="0"/>
          </a:p>
          <a:p>
            <a:endParaRPr lang="en-US" dirty="0" smtClean="0"/>
          </a:p>
          <a:p>
            <a:endParaRPr lang="en-US" dirty="0"/>
          </a:p>
        </p:txBody>
      </p:sp>
      <p:pic>
        <p:nvPicPr>
          <p:cNvPr id="10242" name="Picture 2"/>
          <p:cNvPicPr>
            <a:picLocks noChangeAspect="1" noChangeArrowheads="1"/>
          </p:cNvPicPr>
          <p:nvPr/>
        </p:nvPicPr>
        <p:blipFill>
          <a:blip r:embed="rId3"/>
          <a:srcRect/>
          <a:stretch>
            <a:fillRect/>
          </a:stretch>
        </p:blipFill>
        <p:spPr bwMode="auto">
          <a:xfrm>
            <a:off x="1752600" y="2286000"/>
            <a:ext cx="5257800" cy="2127714"/>
          </a:xfrm>
          <a:prstGeom prst="rect">
            <a:avLst/>
          </a:prstGeom>
          <a:noFill/>
          <a:ln w="9525">
            <a:noFill/>
            <a:miter lim="800000"/>
            <a:headEnd/>
            <a:tailEnd/>
          </a:ln>
          <a:effectLst/>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Imports</a:t>
            </a:r>
            <a:endParaRPr lang="en-US" dirty="0"/>
          </a:p>
        </p:txBody>
      </p:sp>
      <p:sp>
        <p:nvSpPr>
          <p:cNvPr id="3" name="Text Placeholder 2"/>
          <p:cNvSpPr>
            <a:spLocks noGrp="1"/>
          </p:cNvSpPr>
          <p:nvPr>
            <p:ph type="body" idx="1"/>
          </p:nvPr>
        </p:nvSpPr>
        <p:spPr/>
        <p:txBody>
          <a:bodyPr/>
          <a:lstStyle/>
          <a:p>
            <a:endParaRPr lang="en-US"/>
          </a:p>
        </p:txBody>
      </p:sp>
      <p:pic>
        <p:nvPicPr>
          <p:cNvPr id="13314" name="Picture 2"/>
          <p:cNvPicPr>
            <a:picLocks noChangeAspect="1" noChangeArrowheads="1"/>
          </p:cNvPicPr>
          <p:nvPr/>
        </p:nvPicPr>
        <p:blipFill>
          <a:blip r:embed="rId3"/>
          <a:srcRect/>
          <a:stretch>
            <a:fillRect/>
          </a:stretch>
        </p:blipFill>
        <p:spPr bwMode="auto">
          <a:xfrm>
            <a:off x="2133600" y="1600200"/>
            <a:ext cx="5334000" cy="5091113"/>
          </a:xfrm>
          <a:prstGeom prst="rect">
            <a:avLst/>
          </a:prstGeom>
          <a:noFill/>
          <a:ln w="9525">
            <a:noFill/>
            <a:miter lim="800000"/>
            <a:headEnd/>
            <a:tailEnd/>
          </a:ln>
          <a:effec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Videos</a:t>
            </a:r>
            <a:endParaRPr lang="en-US" dirty="0"/>
          </a:p>
        </p:txBody>
      </p:sp>
      <p:sp>
        <p:nvSpPr>
          <p:cNvPr id="3" name="Text Placeholder 2"/>
          <p:cNvSpPr>
            <a:spLocks noGrp="1"/>
          </p:cNvSpPr>
          <p:nvPr>
            <p:ph type="body" idx="1"/>
          </p:nvPr>
        </p:nvSpPr>
        <p:spPr/>
        <p:txBody>
          <a:bodyPr/>
          <a:lstStyle/>
          <a:p>
            <a:r>
              <a:rPr lang="en-US" dirty="0" smtClean="0"/>
              <a:t>Right-click on a video and view its properties, note its file path as shown</a:t>
            </a:r>
            <a:endParaRPr lang="en-US" dirty="0"/>
          </a:p>
        </p:txBody>
      </p:sp>
      <p:pic>
        <p:nvPicPr>
          <p:cNvPr id="9218" name="Picture 2"/>
          <p:cNvPicPr>
            <a:picLocks noChangeAspect="1" noChangeArrowheads="1"/>
          </p:cNvPicPr>
          <p:nvPr/>
        </p:nvPicPr>
        <p:blipFill>
          <a:blip r:embed="rId3"/>
          <a:srcRect/>
          <a:stretch>
            <a:fillRect/>
          </a:stretch>
        </p:blipFill>
        <p:spPr bwMode="auto">
          <a:xfrm>
            <a:off x="1371600" y="2743200"/>
            <a:ext cx="6423040" cy="1893887"/>
          </a:xfrm>
          <a:prstGeom prst="rect">
            <a:avLst/>
          </a:prstGeom>
          <a:noFill/>
          <a:ln w="9525">
            <a:noFill/>
            <a:miter lim="800000"/>
            <a:headEnd/>
            <a:tailEnd/>
          </a:ln>
          <a:effectLst/>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Videos</a:t>
            </a:r>
            <a:endParaRPr lang="en-US" dirty="0"/>
          </a:p>
        </p:txBody>
      </p:sp>
      <p:sp>
        <p:nvSpPr>
          <p:cNvPr id="3" name="Text Placeholder 2"/>
          <p:cNvSpPr>
            <a:spLocks noGrp="1"/>
          </p:cNvSpPr>
          <p:nvPr>
            <p:ph type="body" idx="1"/>
          </p:nvPr>
        </p:nvSpPr>
        <p:spPr/>
        <p:txBody>
          <a:bodyPr/>
          <a:lstStyle/>
          <a:p>
            <a:r>
              <a:rPr lang="en-US" dirty="0" smtClean="0"/>
              <a:t>Write the following code; substitute the path to your videos</a:t>
            </a:r>
            <a:endParaRPr lang="en-US" dirty="0"/>
          </a:p>
        </p:txBody>
      </p:sp>
      <p:pic>
        <p:nvPicPr>
          <p:cNvPr id="11266" name="Picture 2"/>
          <p:cNvPicPr>
            <a:picLocks noChangeAspect="1" noChangeArrowheads="1"/>
          </p:cNvPicPr>
          <p:nvPr/>
        </p:nvPicPr>
        <p:blipFill>
          <a:blip r:embed="rId3"/>
          <a:srcRect/>
          <a:stretch>
            <a:fillRect/>
          </a:stretch>
        </p:blipFill>
        <p:spPr bwMode="auto">
          <a:xfrm>
            <a:off x="1143000" y="2586038"/>
            <a:ext cx="7259105" cy="2976562"/>
          </a:xfrm>
          <a:prstGeom prst="rect">
            <a:avLst/>
          </a:prstGeom>
          <a:noFill/>
          <a:ln w="9525">
            <a:noFill/>
            <a:miter lim="800000"/>
            <a:headEnd/>
            <a:tailEnd/>
          </a:ln>
          <a:effec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videos to S3</a:t>
            </a:r>
            <a:endParaRPr lang="en-US" dirty="0"/>
          </a:p>
        </p:txBody>
      </p:sp>
      <p:sp>
        <p:nvSpPr>
          <p:cNvPr id="3" name="Text Placeholder 2"/>
          <p:cNvSpPr>
            <a:spLocks noGrp="1"/>
          </p:cNvSpPr>
          <p:nvPr>
            <p:ph sz="half" idx="1"/>
          </p:nvPr>
        </p:nvSpPr>
        <p:spPr/>
        <p:txBody>
          <a:bodyPr/>
          <a:lstStyle/>
          <a:p>
            <a:r>
              <a:rPr lang="en-US" dirty="0" smtClean="0"/>
              <a:t>Open the s3_code.txt file again and copy the </a:t>
            </a:r>
            <a:r>
              <a:rPr lang="en-US" b="1" dirty="0" smtClean="0"/>
              <a:t>getBytesFromFile </a:t>
            </a:r>
            <a:r>
              <a:rPr lang="en-US" dirty="0" smtClean="0"/>
              <a:t>method to your clipboard</a:t>
            </a:r>
          </a:p>
          <a:p>
            <a:r>
              <a:rPr lang="en-US" dirty="0" smtClean="0"/>
              <a:t>Paste this method to the bottom of your </a:t>
            </a:r>
            <a:r>
              <a:rPr lang="en-US" b="1" dirty="0" smtClean="0"/>
              <a:t>SubmitMP4</a:t>
            </a:r>
            <a:r>
              <a:rPr lang="en-US" dirty="0" smtClean="0"/>
              <a:t> class</a:t>
            </a:r>
            <a:endParaRPr lang="en-US" dirty="0"/>
          </a:p>
        </p:txBody>
      </p:sp>
      <p:sp>
        <p:nvSpPr>
          <p:cNvPr id="4" name="Content Placeholder 3"/>
          <p:cNvSpPr>
            <a:spLocks noGrp="1"/>
          </p:cNvSpPr>
          <p:nvPr>
            <p:ph sz="half" idx="2"/>
          </p:nvPr>
        </p:nvSpPr>
        <p:spPr/>
        <p:txBody>
          <a:bodyPr/>
          <a:lstStyle/>
          <a:p>
            <a:endParaRPr lang="en-US"/>
          </a:p>
        </p:txBody>
      </p:sp>
      <p:pic>
        <p:nvPicPr>
          <p:cNvPr id="14339" name="Picture 3"/>
          <p:cNvPicPr>
            <a:picLocks noChangeAspect="1" noChangeArrowheads="1"/>
          </p:cNvPicPr>
          <p:nvPr/>
        </p:nvPicPr>
        <p:blipFill>
          <a:blip r:embed="rId3"/>
          <a:srcRect/>
          <a:stretch>
            <a:fillRect/>
          </a:stretch>
        </p:blipFill>
        <p:spPr bwMode="auto">
          <a:xfrm>
            <a:off x="4537620" y="1547812"/>
            <a:ext cx="4377780" cy="3633788"/>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bwMode="auto">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bodyPr>
          <a:lstStyle/>
          <a:p>
            <a:pPr eaLnBrk="1" fontAlgn="auto" hangingPunct="1">
              <a:spcAft>
                <a:spcPts val="0"/>
              </a:spcAft>
              <a:defRPr/>
            </a:pPr>
            <a:r>
              <a:rPr lang="en-US" altLang="en-US"/>
              <a:t>Cloud Stack: Delivery Models</a:t>
            </a:r>
          </a:p>
        </p:txBody>
      </p:sp>
      <p:pic>
        <p:nvPicPr>
          <p:cNvPr id="8195" name="Picture 4" descr="cloud_st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5029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5"/>
          <p:cNvSpPr txBox="1">
            <a:spLocks noChangeArrowheads="1"/>
          </p:cNvSpPr>
          <p:nvPr/>
        </p:nvSpPr>
        <p:spPr bwMode="auto">
          <a:xfrm>
            <a:off x="4953000" y="1524000"/>
            <a:ext cx="3733800" cy="4939814"/>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a:spcBef>
                <a:spcPct val="50000"/>
              </a:spcBef>
            </a:pPr>
            <a:r>
              <a:rPr lang="en-US" altLang="en-US" sz="2000" b="1" u="none" dirty="0">
                <a:solidFill>
                  <a:schemeClr val="tx1"/>
                </a:solidFill>
              </a:rPr>
              <a:t>SaaS: Finished applications that you rent and customize</a:t>
            </a:r>
          </a:p>
          <a:p>
            <a:pPr algn="l">
              <a:spcBef>
                <a:spcPct val="50000"/>
              </a:spcBef>
            </a:pPr>
            <a:r>
              <a:rPr lang="en-US" altLang="en-US" sz="1800" u="none" dirty="0">
                <a:solidFill>
                  <a:schemeClr val="tx1"/>
                </a:solidFill>
              </a:rPr>
              <a:t>(e.g. Salesforce, Gmail </a:t>
            </a:r>
            <a:r>
              <a:rPr lang="en-US" altLang="en-US" sz="1800" u="none" dirty="0" err="1">
                <a:solidFill>
                  <a:schemeClr val="tx1"/>
                </a:solidFill>
              </a:rPr>
              <a:t>etc</a:t>
            </a:r>
            <a:r>
              <a:rPr lang="en-US" altLang="en-US" sz="1800" u="none" dirty="0">
                <a:solidFill>
                  <a:schemeClr val="tx1"/>
                </a:solidFill>
              </a:rPr>
              <a:t>)</a:t>
            </a:r>
          </a:p>
          <a:p>
            <a:pPr algn="l">
              <a:spcBef>
                <a:spcPct val="50000"/>
              </a:spcBef>
            </a:pPr>
            <a:endParaRPr lang="en-US" altLang="en-US" sz="2000" u="none" dirty="0">
              <a:solidFill>
                <a:schemeClr val="tx1"/>
              </a:solidFill>
            </a:endParaRPr>
          </a:p>
          <a:p>
            <a:pPr algn="l">
              <a:spcBef>
                <a:spcPct val="50000"/>
              </a:spcBef>
            </a:pPr>
            <a:r>
              <a:rPr lang="en-US" altLang="en-US" sz="2000" b="1" u="none" dirty="0" err="1">
                <a:solidFill>
                  <a:schemeClr val="tx1"/>
                </a:solidFill>
              </a:rPr>
              <a:t>PaaS</a:t>
            </a:r>
            <a:r>
              <a:rPr lang="en-US" altLang="en-US" sz="2000" b="1" u="none" dirty="0">
                <a:solidFill>
                  <a:schemeClr val="tx1"/>
                </a:solidFill>
              </a:rPr>
              <a:t>: Developer platform that abstracts infrastructure, OS and middleware to drive developer productivity.</a:t>
            </a:r>
          </a:p>
          <a:p>
            <a:pPr algn="l">
              <a:spcBef>
                <a:spcPct val="50000"/>
              </a:spcBef>
            </a:pPr>
            <a:r>
              <a:rPr lang="en-US" altLang="en-US" sz="1800" u="none" dirty="0">
                <a:solidFill>
                  <a:schemeClr val="tx1"/>
                </a:solidFill>
              </a:rPr>
              <a:t>(e.g. Simple DB, Google App Engine)</a:t>
            </a:r>
          </a:p>
          <a:p>
            <a:pPr algn="l">
              <a:spcBef>
                <a:spcPct val="50000"/>
              </a:spcBef>
            </a:pPr>
            <a:endParaRPr lang="en-US" altLang="en-US" sz="1800" u="none" dirty="0">
              <a:solidFill>
                <a:schemeClr val="tx1"/>
              </a:solidFill>
            </a:endParaRPr>
          </a:p>
          <a:p>
            <a:pPr algn="l">
              <a:spcBef>
                <a:spcPct val="50000"/>
              </a:spcBef>
            </a:pPr>
            <a:r>
              <a:rPr lang="en-US" altLang="en-US" sz="2000" b="1" u="none" dirty="0" err="1">
                <a:solidFill>
                  <a:schemeClr val="tx1"/>
                </a:solidFill>
              </a:rPr>
              <a:t>IaaS</a:t>
            </a:r>
            <a:r>
              <a:rPr lang="en-US" altLang="en-US" sz="2000" b="1" u="none" dirty="0">
                <a:solidFill>
                  <a:schemeClr val="tx1"/>
                </a:solidFill>
              </a:rPr>
              <a:t>: Deployment platform that abstracts the infrastructure.</a:t>
            </a:r>
          </a:p>
          <a:p>
            <a:pPr algn="l">
              <a:spcBef>
                <a:spcPct val="50000"/>
              </a:spcBef>
            </a:pPr>
            <a:r>
              <a:rPr lang="en-US" altLang="en-US" sz="1600" u="none" dirty="0">
                <a:solidFill>
                  <a:schemeClr val="tx1"/>
                </a:solidFill>
              </a:rPr>
              <a:t>(e.g. AWS EC2, AWS S3)</a:t>
            </a:r>
          </a:p>
        </p:txBody>
      </p:sp>
    </p:spTree>
    <p:extLst>
      <p:ext uri="{BB962C8B-B14F-4D97-AF65-F5344CB8AC3E}">
        <p14:creationId xmlns:p14="http://schemas.microsoft.com/office/powerpoint/2010/main" val="277685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videos to S3</a:t>
            </a:r>
            <a:endParaRPr lang="en-US" dirty="0"/>
          </a:p>
        </p:txBody>
      </p:sp>
      <p:sp>
        <p:nvSpPr>
          <p:cNvPr id="3" name="Text Placeholder 2"/>
          <p:cNvSpPr>
            <a:spLocks noGrp="1"/>
          </p:cNvSpPr>
          <p:nvPr>
            <p:ph type="body" idx="1"/>
          </p:nvPr>
        </p:nvSpPr>
        <p:spPr/>
        <p:txBody>
          <a:bodyPr/>
          <a:lstStyle/>
          <a:p>
            <a:r>
              <a:rPr lang="en-US" dirty="0" smtClean="0"/>
              <a:t>Copy the next set of code from s3_code.txt</a:t>
            </a:r>
            <a:endParaRPr lang="en-US" dirty="0"/>
          </a:p>
        </p:txBody>
      </p:sp>
      <p:pic>
        <p:nvPicPr>
          <p:cNvPr id="15362" name="Picture 2"/>
          <p:cNvPicPr>
            <a:picLocks noChangeAspect="1" noChangeArrowheads="1"/>
          </p:cNvPicPr>
          <p:nvPr/>
        </p:nvPicPr>
        <p:blipFill>
          <a:blip r:embed="rId3"/>
          <a:srcRect/>
          <a:stretch>
            <a:fillRect/>
          </a:stretch>
        </p:blipFill>
        <p:spPr bwMode="auto">
          <a:xfrm>
            <a:off x="857250" y="2286000"/>
            <a:ext cx="7524750" cy="3193034"/>
          </a:xfrm>
          <a:prstGeom prst="rect">
            <a:avLst/>
          </a:prstGeom>
          <a:noFill/>
          <a:ln w="9525">
            <a:noFill/>
            <a:miter lim="800000"/>
            <a:headEnd/>
            <a:tailEnd/>
          </a:ln>
          <a:effec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videos to S3</a:t>
            </a:r>
            <a:endParaRPr lang="en-US" dirty="0"/>
          </a:p>
        </p:txBody>
      </p:sp>
      <p:sp>
        <p:nvSpPr>
          <p:cNvPr id="3" name="Text Placeholder 2"/>
          <p:cNvSpPr>
            <a:spLocks noGrp="1"/>
          </p:cNvSpPr>
          <p:nvPr>
            <p:ph sz="half" idx="1"/>
          </p:nvPr>
        </p:nvSpPr>
        <p:spPr>
          <a:xfrm>
            <a:off x="457200" y="1600200"/>
            <a:ext cx="3124200" cy="4525963"/>
          </a:xfrm>
        </p:spPr>
        <p:txBody>
          <a:bodyPr>
            <a:normAutofit fontScale="85000" lnSpcReduction="20000"/>
          </a:bodyPr>
          <a:lstStyle/>
          <a:p>
            <a:r>
              <a:rPr lang="en-US" dirty="0" smtClean="0"/>
              <a:t>Paste this code into your SubmitMP4.java file as shown</a:t>
            </a:r>
          </a:p>
          <a:p>
            <a:r>
              <a:rPr lang="en-US" dirty="0" smtClean="0"/>
              <a:t>Substitute in your key and secret values</a:t>
            </a:r>
          </a:p>
          <a:p>
            <a:r>
              <a:rPr lang="en-US" dirty="0" smtClean="0"/>
              <a:t>Create a new GUID on </a:t>
            </a:r>
            <a:r>
              <a:rPr lang="en-US" dirty="0" smtClean="0">
                <a:hlinkClick r:id="rId3"/>
              </a:rPr>
              <a:t>www.guidgenerator.com</a:t>
            </a:r>
            <a:r>
              <a:rPr lang="en-US" dirty="0" smtClean="0"/>
              <a:t>, remove the </a:t>
            </a:r>
          </a:p>
          <a:p>
            <a:r>
              <a:rPr lang="en-US" dirty="0" smtClean="0"/>
              <a:t>Add </a:t>
            </a:r>
            <a:r>
              <a:rPr lang="en-US" b="1" dirty="0" smtClean="0"/>
              <a:t>throws Exception </a:t>
            </a:r>
            <a:r>
              <a:rPr lang="en-US" dirty="0" smtClean="0"/>
              <a:t>to main</a:t>
            </a:r>
            <a:endParaRPr lang="en-US" dirty="0"/>
          </a:p>
        </p:txBody>
      </p:sp>
      <p:sp>
        <p:nvSpPr>
          <p:cNvPr id="6" name="Content Placeholder 5"/>
          <p:cNvSpPr>
            <a:spLocks noGrp="1"/>
          </p:cNvSpPr>
          <p:nvPr>
            <p:ph sz="half" idx="2"/>
          </p:nvPr>
        </p:nvSpPr>
        <p:spPr/>
        <p:txBody>
          <a:bodyPr>
            <a:normAutofit fontScale="85000" lnSpcReduction="20000"/>
          </a:bodyPr>
          <a:lstStyle/>
          <a:p>
            <a:endParaRPr lang="en-US"/>
          </a:p>
        </p:txBody>
      </p:sp>
      <p:pic>
        <p:nvPicPr>
          <p:cNvPr id="16386" name="Picture 2"/>
          <p:cNvPicPr>
            <a:picLocks noChangeAspect="1" noChangeArrowheads="1"/>
          </p:cNvPicPr>
          <p:nvPr/>
        </p:nvPicPr>
        <p:blipFill>
          <a:blip r:embed="rId4"/>
          <a:srcRect/>
          <a:stretch>
            <a:fillRect/>
          </a:stretch>
        </p:blipFill>
        <p:spPr bwMode="auto">
          <a:xfrm>
            <a:off x="3611417" y="1600201"/>
            <a:ext cx="5315096" cy="3733800"/>
          </a:xfrm>
          <a:prstGeom prst="rect">
            <a:avLst/>
          </a:prstGeom>
          <a:noFill/>
          <a:ln w="9525">
            <a:noFill/>
            <a:miter lim="800000"/>
            <a:headEnd/>
            <a:tailEnd/>
          </a:ln>
          <a:effectLst/>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to create your bucket</a:t>
            </a:r>
            <a:endParaRPr lang="en-US" dirty="0"/>
          </a:p>
        </p:txBody>
      </p:sp>
      <p:sp>
        <p:nvSpPr>
          <p:cNvPr id="3" name="Text Placeholder 2"/>
          <p:cNvSpPr>
            <a:spLocks noGrp="1"/>
          </p:cNvSpPr>
          <p:nvPr>
            <p:ph type="body" idx="1"/>
          </p:nvPr>
        </p:nvSpPr>
        <p:spPr/>
        <p:txBody>
          <a:bodyPr/>
          <a:lstStyle/>
          <a:p>
            <a:r>
              <a:rPr lang="en-US" dirty="0" smtClean="0"/>
              <a:t>Run your application as shown</a:t>
            </a:r>
          </a:p>
          <a:p>
            <a:endParaRPr lang="en-US" dirty="0" smtClean="0"/>
          </a:p>
          <a:p>
            <a:endParaRPr lang="en-US" dirty="0" smtClean="0"/>
          </a:p>
          <a:p>
            <a:endParaRPr lang="en-US" dirty="0" smtClean="0"/>
          </a:p>
          <a:p>
            <a:endParaRPr lang="en-US" dirty="0" smtClean="0"/>
          </a:p>
          <a:p>
            <a:r>
              <a:rPr lang="en-US" dirty="0" smtClean="0"/>
              <a:t>Your application should run without any errors</a:t>
            </a:r>
          </a:p>
        </p:txBody>
      </p:sp>
      <p:pic>
        <p:nvPicPr>
          <p:cNvPr id="17410" name="Picture 2"/>
          <p:cNvPicPr>
            <a:picLocks noChangeAspect="1" noChangeArrowheads="1"/>
          </p:cNvPicPr>
          <p:nvPr/>
        </p:nvPicPr>
        <p:blipFill>
          <a:blip r:embed="rId3"/>
          <a:srcRect/>
          <a:stretch>
            <a:fillRect/>
          </a:stretch>
        </p:blipFill>
        <p:spPr bwMode="auto">
          <a:xfrm>
            <a:off x="1911350" y="2716213"/>
            <a:ext cx="5319713" cy="1425575"/>
          </a:xfrm>
          <a:prstGeom prst="rect">
            <a:avLst/>
          </a:prstGeom>
          <a:noFill/>
          <a:ln w="9525">
            <a:noFill/>
            <a:miter lim="800000"/>
            <a:headEnd/>
            <a:tailEnd/>
          </a:ln>
          <a:effectLst/>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your bucket was created</a:t>
            </a:r>
            <a:endParaRPr lang="en-US" dirty="0"/>
          </a:p>
        </p:txBody>
      </p:sp>
      <p:sp>
        <p:nvSpPr>
          <p:cNvPr id="3" name="Text Placeholder 2"/>
          <p:cNvSpPr>
            <a:spLocks noGrp="1"/>
          </p:cNvSpPr>
          <p:nvPr>
            <p:ph type="body" idx="1"/>
          </p:nvPr>
        </p:nvSpPr>
        <p:spPr/>
        <p:txBody>
          <a:bodyPr/>
          <a:lstStyle/>
          <a:p>
            <a:r>
              <a:rPr lang="en-US" dirty="0" smtClean="0"/>
              <a:t>Use S3 Organizer to verify that your bucket was created</a:t>
            </a:r>
          </a:p>
          <a:p>
            <a:endParaRPr lang="en-US" dirty="0"/>
          </a:p>
        </p:txBody>
      </p:sp>
      <p:pic>
        <p:nvPicPr>
          <p:cNvPr id="18434" name="Picture 2"/>
          <p:cNvPicPr>
            <a:picLocks noChangeAspect="1" noChangeArrowheads="1"/>
          </p:cNvPicPr>
          <p:nvPr/>
        </p:nvPicPr>
        <p:blipFill>
          <a:blip r:embed="rId3"/>
          <a:srcRect/>
          <a:stretch>
            <a:fillRect/>
          </a:stretch>
        </p:blipFill>
        <p:spPr bwMode="auto">
          <a:xfrm>
            <a:off x="2544763" y="4419600"/>
            <a:ext cx="4465637" cy="930275"/>
          </a:xfrm>
          <a:prstGeom prst="rect">
            <a:avLst/>
          </a:prstGeom>
          <a:noFill/>
          <a:ln w="9525">
            <a:noFill/>
            <a:miter lim="800000"/>
            <a:headEnd/>
            <a:tailEnd/>
          </a:ln>
          <a:effectLst/>
        </p:spPr>
      </p:pic>
      <p:pic>
        <p:nvPicPr>
          <p:cNvPr id="18435" name="Picture 3"/>
          <p:cNvPicPr>
            <a:picLocks noChangeAspect="1" noChangeArrowheads="1"/>
          </p:cNvPicPr>
          <p:nvPr/>
        </p:nvPicPr>
        <p:blipFill>
          <a:blip r:embed="rId4"/>
          <a:srcRect/>
          <a:stretch>
            <a:fillRect/>
          </a:stretch>
        </p:blipFill>
        <p:spPr bwMode="auto">
          <a:xfrm>
            <a:off x="2590800" y="2286000"/>
            <a:ext cx="2392363" cy="2035175"/>
          </a:xfrm>
          <a:prstGeom prst="rect">
            <a:avLst/>
          </a:prstGeom>
          <a:noFill/>
          <a:ln w="9525">
            <a:noFill/>
            <a:miter lim="800000"/>
            <a:headEnd/>
            <a:tailEnd/>
          </a:ln>
          <a:effec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videos to S3</a:t>
            </a:r>
            <a:endParaRPr lang="en-US" dirty="0"/>
          </a:p>
        </p:txBody>
      </p:sp>
      <p:sp>
        <p:nvSpPr>
          <p:cNvPr id="3" name="Text Placeholder 2"/>
          <p:cNvSpPr>
            <a:spLocks noGrp="1"/>
          </p:cNvSpPr>
          <p:nvPr>
            <p:ph type="body" idx="1"/>
          </p:nvPr>
        </p:nvSpPr>
        <p:spPr/>
        <p:txBody>
          <a:bodyPr/>
          <a:lstStyle/>
          <a:p>
            <a:r>
              <a:rPr lang="en-US" dirty="0" smtClean="0"/>
              <a:t>Write the following snippet of code (this code is in s3_code.txt) as well</a:t>
            </a:r>
            <a:endParaRPr lang="en-US" dirty="0"/>
          </a:p>
        </p:txBody>
      </p:sp>
      <p:pic>
        <p:nvPicPr>
          <p:cNvPr id="19458" name="Picture 2"/>
          <p:cNvPicPr>
            <a:picLocks noChangeAspect="1" noChangeArrowheads="1"/>
          </p:cNvPicPr>
          <p:nvPr/>
        </p:nvPicPr>
        <p:blipFill>
          <a:blip r:embed="rId3"/>
          <a:srcRect/>
          <a:stretch>
            <a:fillRect/>
          </a:stretch>
        </p:blipFill>
        <p:spPr bwMode="auto">
          <a:xfrm>
            <a:off x="1981200" y="2735263"/>
            <a:ext cx="5129213" cy="2141537"/>
          </a:xfrm>
          <a:prstGeom prst="rect">
            <a:avLst/>
          </a:prstGeom>
          <a:noFill/>
          <a:ln w="9525">
            <a:noFill/>
            <a:miter lim="800000"/>
            <a:headEnd/>
            <a:tailEnd/>
          </a:ln>
          <a:effectLst/>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videos to S3</a:t>
            </a:r>
            <a:endParaRPr lang="en-US" dirty="0"/>
          </a:p>
        </p:txBody>
      </p:sp>
      <p:sp>
        <p:nvSpPr>
          <p:cNvPr id="3" name="Text Placeholder 2"/>
          <p:cNvSpPr>
            <a:spLocks noGrp="1"/>
          </p:cNvSpPr>
          <p:nvPr>
            <p:ph type="body" idx="1"/>
          </p:nvPr>
        </p:nvSpPr>
        <p:spPr/>
        <p:txBody>
          <a:bodyPr/>
          <a:lstStyle/>
          <a:p>
            <a:r>
              <a:rPr lang="en-US" dirty="0" smtClean="0"/>
              <a:t>Run your application again, you should see that these items are not in S3 yet</a:t>
            </a:r>
            <a:endParaRPr lang="en-US" dirty="0"/>
          </a:p>
        </p:txBody>
      </p:sp>
      <p:pic>
        <p:nvPicPr>
          <p:cNvPr id="20482" name="Picture 2"/>
          <p:cNvPicPr>
            <a:picLocks noChangeAspect="1" noChangeArrowheads="1"/>
          </p:cNvPicPr>
          <p:nvPr/>
        </p:nvPicPr>
        <p:blipFill>
          <a:blip r:embed="rId3"/>
          <a:srcRect/>
          <a:stretch>
            <a:fillRect/>
          </a:stretch>
        </p:blipFill>
        <p:spPr bwMode="auto">
          <a:xfrm>
            <a:off x="3397250" y="2552700"/>
            <a:ext cx="2347913" cy="1752600"/>
          </a:xfrm>
          <a:prstGeom prst="rect">
            <a:avLst/>
          </a:prstGeom>
          <a:noFill/>
          <a:ln w="9525">
            <a:noFill/>
            <a:miter lim="800000"/>
            <a:headEnd/>
            <a:tailEnd/>
          </a:ln>
          <a:effectLst/>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videos to S3</a:t>
            </a:r>
            <a:endParaRPr lang="en-US" dirty="0"/>
          </a:p>
        </p:txBody>
      </p:sp>
      <p:sp>
        <p:nvSpPr>
          <p:cNvPr id="3" name="Text Placeholder 2"/>
          <p:cNvSpPr>
            <a:spLocks noGrp="1"/>
          </p:cNvSpPr>
          <p:nvPr>
            <p:ph type="body" idx="1"/>
          </p:nvPr>
        </p:nvSpPr>
        <p:spPr/>
        <p:txBody>
          <a:bodyPr/>
          <a:lstStyle/>
          <a:p>
            <a:r>
              <a:rPr lang="en-US" dirty="0" smtClean="0"/>
              <a:t>Insert the following code (also in s3_code.txt) </a:t>
            </a:r>
          </a:p>
          <a:p>
            <a:endParaRPr lang="en-US" dirty="0" smtClean="0"/>
          </a:p>
          <a:p>
            <a:endParaRPr lang="en-US" dirty="0" smtClean="0"/>
          </a:p>
          <a:p>
            <a:endParaRPr lang="en-US" dirty="0" smtClean="0"/>
          </a:p>
          <a:p>
            <a:endParaRPr lang="en-US" dirty="0" smtClean="0"/>
          </a:p>
          <a:p>
            <a:endParaRPr lang="en-US" dirty="0" smtClean="0"/>
          </a:p>
          <a:p>
            <a:r>
              <a:rPr lang="en-US" dirty="0" smtClean="0"/>
              <a:t>Run your code again, this time it will take a few moments to execute</a:t>
            </a:r>
          </a:p>
          <a:p>
            <a:endParaRPr lang="en-US" dirty="0" smtClean="0"/>
          </a:p>
          <a:p>
            <a:endParaRPr lang="en-US" dirty="0" smtClean="0"/>
          </a:p>
          <a:p>
            <a:endParaRPr lang="en-US" dirty="0"/>
          </a:p>
        </p:txBody>
      </p:sp>
      <p:pic>
        <p:nvPicPr>
          <p:cNvPr id="21507" name="Picture 3"/>
          <p:cNvPicPr>
            <a:picLocks noChangeAspect="1" noChangeArrowheads="1"/>
          </p:cNvPicPr>
          <p:nvPr/>
        </p:nvPicPr>
        <p:blipFill>
          <a:blip r:embed="rId3"/>
          <a:srcRect/>
          <a:stretch>
            <a:fillRect/>
          </a:stretch>
        </p:blipFill>
        <p:spPr bwMode="auto">
          <a:xfrm>
            <a:off x="555625" y="2408237"/>
            <a:ext cx="8359775" cy="2316163"/>
          </a:xfrm>
          <a:prstGeom prst="rect">
            <a:avLst/>
          </a:prstGeom>
          <a:noFill/>
          <a:ln w="9525">
            <a:noFill/>
            <a:miter lim="800000"/>
            <a:headEnd/>
            <a:tailEnd/>
          </a:ln>
          <a:effectLst/>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upload</a:t>
            </a:r>
            <a:endParaRPr lang="en-US" dirty="0"/>
          </a:p>
        </p:txBody>
      </p:sp>
      <p:sp>
        <p:nvSpPr>
          <p:cNvPr id="3" name="Text Placeholder 2"/>
          <p:cNvSpPr>
            <a:spLocks noGrp="1"/>
          </p:cNvSpPr>
          <p:nvPr>
            <p:ph type="body" idx="1"/>
          </p:nvPr>
        </p:nvSpPr>
        <p:spPr/>
        <p:txBody>
          <a:bodyPr/>
          <a:lstStyle/>
          <a:p>
            <a:r>
              <a:rPr lang="en-US" dirty="0" smtClean="0"/>
              <a:t>You can use S3 Organizer to verify that your videos were uploaded</a:t>
            </a:r>
            <a:endParaRPr lang="en-US" dirty="0"/>
          </a:p>
        </p:txBody>
      </p:sp>
      <p:pic>
        <p:nvPicPr>
          <p:cNvPr id="22530" name="Picture 2"/>
          <p:cNvPicPr>
            <a:picLocks noChangeAspect="1" noChangeArrowheads="1"/>
          </p:cNvPicPr>
          <p:nvPr/>
        </p:nvPicPr>
        <p:blipFill>
          <a:blip r:embed="rId3"/>
          <a:srcRect/>
          <a:stretch>
            <a:fillRect/>
          </a:stretch>
        </p:blipFill>
        <p:spPr bwMode="auto">
          <a:xfrm>
            <a:off x="2593975" y="2789238"/>
            <a:ext cx="3954463" cy="1279525"/>
          </a:xfrm>
          <a:prstGeom prst="rect">
            <a:avLst/>
          </a:prstGeom>
          <a:noFill/>
          <a:ln w="9525">
            <a:noFill/>
            <a:miter lim="800000"/>
            <a:headEnd/>
            <a:tailEnd/>
          </a:ln>
          <a:effectLst/>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p:txBody>
          <a:bodyPr/>
          <a:lstStyle/>
          <a:p>
            <a:r>
              <a:rPr lang="en-US" dirty="0" smtClean="0"/>
              <a:t>Integrating with </a:t>
            </a:r>
            <a:r>
              <a:rPr lang="en-US" dirty="0" err="1" smtClean="0"/>
              <a:t>Cloudfront</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nvPr>
        </p:nvSpPr>
        <p:spPr/>
        <p:txBody>
          <a:bodyPr/>
          <a:lstStyle/>
          <a:p>
            <a:r>
              <a:rPr lang="en-US" dirty="0" smtClean="0"/>
              <a:t>Instructor-led Exercise</a:t>
            </a:r>
            <a:endParaRPr lang="en-US" dirty="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with CloudFront</a:t>
            </a:r>
            <a:endParaRPr lang="en-US" dirty="0"/>
          </a:p>
        </p:txBody>
      </p:sp>
      <p:sp>
        <p:nvSpPr>
          <p:cNvPr id="3" name="Text Placeholder 2"/>
          <p:cNvSpPr>
            <a:spLocks noGrp="1"/>
          </p:cNvSpPr>
          <p:nvPr>
            <p:ph type="body" idx="1"/>
          </p:nvPr>
        </p:nvSpPr>
        <p:spPr/>
        <p:txBody>
          <a:bodyPr/>
          <a:lstStyle/>
          <a:p>
            <a:r>
              <a:rPr lang="en-US" dirty="0" smtClean="0"/>
              <a:t>Go to S3 Organizer and enable public read access on one of your videos</a:t>
            </a:r>
            <a:endParaRPr lang="en-US" dirty="0"/>
          </a:p>
        </p:txBody>
      </p:sp>
      <p:pic>
        <p:nvPicPr>
          <p:cNvPr id="23554" name="Picture 2"/>
          <p:cNvPicPr>
            <a:picLocks noChangeAspect="1" noChangeArrowheads="1"/>
          </p:cNvPicPr>
          <p:nvPr/>
        </p:nvPicPr>
        <p:blipFill>
          <a:blip r:embed="rId3"/>
          <a:srcRect/>
          <a:stretch>
            <a:fillRect/>
          </a:stretch>
        </p:blipFill>
        <p:spPr bwMode="auto">
          <a:xfrm>
            <a:off x="2819400" y="2590800"/>
            <a:ext cx="3559175" cy="1973263"/>
          </a:xfrm>
          <a:prstGeom prst="rect">
            <a:avLst/>
          </a:prstGeom>
          <a:noFill/>
          <a:ln w="9525">
            <a:noFill/>
            <a:miter lim="800000"/>
            <a:headEnd/>
            <a:tailEnd/>
          </a:ln>
          <a:effectLst/>
        </p:spPr>
      </p:pic>
      <p:pic>
        <p:nvPicPr>
          <p:cNvPr id="23555" name="Picture 3"/>
          <p:cNvPicPr>
            <a:picLocks noChangeAspect="1" noChangeArrowheads="1"/>
          </p:cNvPicPr>
          <p:nvPr/>
        </p:nvPicPr>
        <p:blipFill>
          <a:blip r:embed="rId4"/>
          <a:srcRect/>
          <a:stretch>
            <a:fillRect/>
          </a:stretch>
        </p:blipFill>
        <p:spPr bwMode="auto">
          <a:xfrm>
            <a:off x="6553200" y="4191000"/>
            <a:ext cx="2414213" cy="1935163"/>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z="2800"/>
              <a:t>Different Cloud Service Offerings</a:t>
            </a:r>
            <a:r>
              <a:rPr lang="en-US"/>
              <a:t> </a:t>
            </a:r>
          </a:p>
        </p:txBody>
      </p:sp>
      <p:graphicFrame>
        <p:nvGraphicFramePr>
          <p:cNvPr id="3" name="Diagram 2"/>
          <p:cNvGraphicFramePr/>
          <p:nvPr>
            <p:extLst>
              <p:ext uri="{D42A27DB-BD31-4B8C-83A1-F6EECF244321}">
                <p14:modId xmlns:p14="http://schemas.microsoft.com/office/powerpoint/2010/main" val="154999718"/>
              </p:ext>
            </p:extLst>
          </p:nvPr>
        </p:nvGraphicFramePr>
        <p:xfrm>
          <a:off x="219359" y="1490112"/>
          <a:ext cx="8708999" cy="5367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72069" name="Text Box 5"/>
          <p:cNvSpPr txBox="1">
            <a:spLocks noChangeArrowheads="1"/>
          </p:cNvSpPr>
          <p:nvPr/>
        </p:nvSpPr>
        <p:spPr bwMode="auto">
          <a:xfrm>
            <a:off x="381000" y="2217003"/>
            <a:ext cx="8001000" cy="830997"/>
          </a:xfrm>
          <a:prstGeom prst="rect">
            <a:avLst/>
          </a:prstGeom>
          <a:noFill/>
          <a:ln w="9525" algn="ctr">
            <a:noFill/>
            <a:miter lim="800000"/>
            <a:headEnd/>
            <a:tailEnd/>
          </a:ln>
          <a:effectLst/>
        </p:spPr>
        <p:txBody>
          <a:bodyPr>
            <a:spAutoFit/>
          </a:bodyPr>
          <a:lstStyle/>
          <a:p>
            <a:pPr lvl="1" algn="l"/>
            <a:r>
              <a:rPr lang="en-US" sz="1600" b="0" u="none" dirty="0">
                <a:solidFill>
                  <a:schemeClr val="tx1"/>
                </a:solidFill>
                <a:latin typeface="Calibri" pitchFamily="34" charset="0"/>
              </a:rPr>
              <a:t>Leverages the Cloud in software architecture</a:t>
            </a:r>
          </a:p>
          <a:p>
            <a:pPr lvl="1" algn="l"/>
            <a:r>
              <a:rPr lang="en-US" sz="1600" b="0" u="none" dirty="0">
                <a:solidFill>
                  <a:schemeClr val="tx1"/>
                </a:solidFill>
                <a:latin typeface="Calibri" pitchFamily="34" charset="0"/>
              </a:rPr>
              <a:t>Eliminates the need to install and run the application on the customer's own computer</a:t>
            </a:r>
            <a:endParaRPr lang="en-US" sz="1600" u="none" dirty="0">
              <a:solidFill>
                <a:schemeClr val="tx1"/>
              </a:solidFill>
              <a:latin typeface="Calibri" pitchFamily="34" charset="0"/>
            </a:endParaRPr>
          </a:p>
          <a:p>
            <a:pPr lvl="1" algn="l"/>
            <a:endParaRPr lang="en-US" sz="1600" b="0" u="none" dirty="0">
              <a:solidFill>
                <a:schemeClr val="tx1"/>
              </a:solidFill>
              <a:latin typeface="Calibri" pitchFamily="34" charset="0"/>
            </a:endParaRPr>
          </a:p>
        </p:txBody>
      </p:sp>
      <p:sp>
        <p:nvSpPr>
          <p:cNvPr id="472070" name="Text Box 6"/>
          <p:cNvSpPr txBox="1">
            <a:spLocks noChangeArrowheads="1"/>
          </p:cNvSpPr>
          <p:nvPr/>
        </p:nvSpPr>
        <p:spPr bwMode="auto">
          <a:xfrm>
            <a:off x="4572000" y="4596825"/>
            <a:ext cx="3429000" cy="584775"/>
          </a:xfrm>
          <a:prstGeom prst="rect">
            <a:avLst/>
          </a:prstGeom>
          <a:noFill/>
          <a:ln w="9525" algn="ctr">
            <a:noFill/>
            <a:miter lim="800000"/>
            <a:headEnd/>
            <a:tailEnd/>
          </a:ln>
          <a:effectLst/>
        </p:spPr>
        <p:txBody>
          <a:bodyPr>
            <a:spAutoFit/>
          </a:bodyPr>
          <a:lstStyle/>
          <a:p>
            <a:r>
              <a:rPr lang="en-US" sz="1600" b="0" u="none" dirty="0">
                <a:solidFill>
                  <a:schemeClr val="tx1"/>
                </a:solidFill>
                <a:latin typeface="Calibri" pitchFamily="34" charset="0"/>
              </a:rPr>
              <a:t>The delivery of computer </a:t>
            </a:r>
            <a:r>
              <a:rPr lang="en-US" sz="1600" b="0" u="none" dirty="0" err="1">
                <a:solidFill>
                  <a:schemeClr val="tx1"/>
                </a:solidFill>
                <a:latin typeface="Calibri" pitchFamily="34" charset="0"/>
              </a:rPr>
              <a:t>IasS</a:t>
            </a:r>
            <a:r>
              <a:rPr lang="en-US" sz="1600" b="0" u="none" dirty="0">
                <a:solidFill>
                  <a:schemeClr val="tx1"/>
                </a:solidFill>
                <a:latin typeface="Calibri" pitchFamily="34" charset="0"/>
              </a:rPr>
              <a:t>, typically platform virtualization</a:t>
            </a:r>
          </a:p>
        </p:txBody>
      </p:sp>
      <p:sp>
        <p:nvSpPr>
          <p:cNvPr id="472071" name="Text Box 7"/>
          <p:cNvSpPr txBox="1">
            <a:spLocks noChangeArrowheads="1"/>
          </p:cNvSpPr>
          <p:nvPr/>
        </p:nvSpPr>
        <p:spPr bwMode="auto">
          <a:xfrm>
            <a:off x="1828800" y="3387804"/>
            <a:ext cx="6858000" cy="1107996"/>
          </a:xfrm>
          <a:prstGeom prst="rect">
            <a:avLst/>
          </a:prstGeom>
          <a:noFill/>
          <a:ln w="9525" algn="ctr">
            <a:noFill/>
            <a:miter lim="800000"/>
            <a:headEnd/>
            <a:tailEnd/>
          </a:ln>
          <a:effectLst/>
        </p:spPr>
        <p:txBody>
          <a:bodyPr>
            <a:spAutoFit/>
          </a:bodyPr>
          <a:lstStyle/>
          <a:p>
            <a:pPr lvl="1" algn="l"/>
            <a:r>
              <a:rPr lang="en-US" sz="1600" b="0" u="none" dirty="0">
                <a:solidFill>
                  <a:schemeClr val="tx1"/>
                </a:solidFill>
                <a:latin typeface="Calibri" pitchFamily="34" charset="0"/>
              </a:rPr>
              <a:t>Delivers a computing platform and/or solution stack as a service</a:t>
            </a:r>
          </a:p>
          <a:p>
            <a:pPr lvl="1" algn="l"/>
            <a:r>
              <a:rPr lang="en-US" sz="1600" b="0" u="none" dirty="0">
                <a:solidFill>
                  <a:schemeClr val="tx1"/>
                </a:solidFill>
                <a:latin typeface="Calibri" pitchFamily="34" charset="0"/>
              </a:rPr>
              <a:t>Facilitates deployment of applications without the cost and complexity of buying and managing the underlying hardware and software layers</a:t>
            </a:r>
          </a:p>
          <a:p>
            <a:endParaRPr lang="en-US" sz="1600" dirty="0"/>
          </a:p>
        </p:txBody>
      </p:sp>
    </p:spTree>
    <p:extLst>
      <p:ext uri="{BB962C8B-B14F-4D97-AF65-F5344CB8AC3E}">
        <p14:creationId xmlns:p14="http://schemas.microsoft.com/office/powerpoint/2010/main" val="3531042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with CloudFront</a:t>
            </a:r>
            <a:endParaRPr lang="en-US" dirty="0"/>
          </a:p>
        </p:txBody>
      </p:sp>
      <p:sp>
        <p:nvSpPr>
          <p:cNvPr id="3" name="Text Placeholder 2"/>
          <p:cNvSpPr>
            <a:spLocks noGrp="1"/>
          </p:cNvSpPr>
          <p:nvPr>
            <p:ph type="body" idx="1"/>
          </p:nvPr>
        </p:nvSpPr>
        <p:spPr/>
        <p:txBody>
          <a:bodyPr/>
          <a:lstStyle/>
          <a:p>
            <a:r>
              <a:rPr lang="en-US" dirty="0" smtClean="0"/>
              <a:t>Right-click on this video and choose </a:t>
            </a:r>
            <a:r>
              <a:rPr lang="en-US" b="1" dirty="0" smtClean="0"/>
              <a:t>Copy URL to Clipboard</a:t>
            </a:r>
            <a:endParaRPr lang="en-US" dirty="0" smtClean="0"/>
          </a:p>
          <a:p>
            <a:endParaRPr lang="en-US" dirty="0"/>
          </a:p>
        </p:txBody>
      </p:sp>
      <p:pic>
        <p:nvPicPr>
          <p:cNvPr id="24578" name="Picture 2"/>
          <p:cNvPicPr>
            <a:picLocks noChangeAspect="1" noChangeArrowheads="1"/>
          </p:cNvPicPr>
          <p:nvPr/>
        </p:nvPicPr>
        <p:blipFill>
          <a:blip r:embed="rId3"/>
          <a:srcRect/>
          <a:stretch>
            <a:fillRect/>
          </a:stretch>
        </p:blipFill>
        <p:spPr bwMode="auto">
          <a:xfrm>
            <a:off x="2743200" y="2286000"/>
            <a:ext cx="3648512" cy="2484437"/>
          </a:xfrm>
          <a:prstGeom prst="rect">
            <a:avLst/>
          </a:prstGeom>
          <a:noFill/>
          <a:ln w="9525">
            <a:noFill/>
            <a:miter lim="800000"/>
            <a:headEnd/>
            <a:tailEnd/>
          </a:ln>
          <a:effec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with CloudFront</a:t>
            </a:r>
            <a:endParaRPr lang="en-US" dirty="0"/>
          </a:p>
        </p:txBody>
      </p:sp>
      <p:sp>
        <p:nvSpPr>
          <p:cNvPr id="3" name="Text Placeholder 2"/>
          <p:cNvSpPr>
            <a:spLocks noGrp="1"/>
          </p:cNvSpPr>
          <p:nvPr>
            <p:ph type="body" idx="1"/>
          </p:nvPr>
        </p:nvSpPr>
        <p:spPr/>
        <p:txBody>
          <a:bodyPr/>
          <a:lstStyle/>
          <a:p>
            <a:r>
              <a:rPr lang="en-US" dirty="0" smtClean="0"/>
              <a:t>Paste this URL into the address bar of your browser</a:t>
            </a:r>
            <a:endParaRPr lang="en-US" dirty="0"/>
          </a:p>
        </p:txBody>
      </p:sp>
      <p:pic>
        <p:nvPicPr>
          <p:cNvPr id="25602" name="Picture 2"/>
          <p:cNvPicPr>
            <a:picLocks noChangeAspect="1" noChangeArrowheads="1"/>
          </p:cNvPicPr>
          <p:nvPr/>
        </p:nvPicPr>
        <p:blipFill>
          <a:blip r:embed="rId3"/>
          <a:srcRect/>
          <a:stretch>
            <a:fillRect/>
          </a:stretch>
        </p:blipFill>
        <p:spPr bwMode="auto">
          <a:xfrm>
            <a:off x="1600200" y="2133600"/>
            <a:ext cx="5867400" cy="4119149"/>
          </a:xfrm>
          <a:prstGeom prst="rect">
            <a:avLst/>
          </a:prstGeom>
          <a:noFill/>
          <a:ln w="9525">
            <a:noFill/>
            <a:miter lim="800000"/>
            <a:headEnd/>
            <a:tailEnd/>
          </a:ln>
          <a:effectLst/>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with CloudFront</a:t>
            </a:r>
            <a:endParaRPr lang="en-US" dirty="0"/>
          </a:p>
        </p:txBody>
      </p:sp>
      <p:sp>
        <p:nvSpPr>
          <p:cNvPr id="3" name="Text Placeholder 2"/>
          <p:cNvSpPr>
            <a:spLocks noGrp="1"/>
          </p:cNvSpPr>
          <p:nvPr>
            <p:ph type="body" idx="1"/>
          </p:nvPr>
        </p:nvSpPr>
        <p:spPr/>
        <p:txBody>
          <a:bodyPr/>
          <a:lstStyle/>
          <a:p>
            <a:r>
              <a:rPr lang="en-US" dirty="0" smtClean="0"/>
              <a:t>Open S3 Organizer, select your bucket and choose </a:t>
            </a:r>
            <a:r>
              <a:rPr lang="en-US" b="1" dirty="0" smtClean="0"/>
              <a:t>Manage Distributions</a:t>
            </a:r>
            <a:endParaRPr lang="en-US" dirty="0"/>
          </a:p>
        </p:txBody>
      </p:sp>
      <p:pic>
        <p:nvPicPr>
          <p:cNvPr id="28674" name="Picture 2"/>
          <p:cNvPicPr>
            <a:picLocks noChangeAspect="1" noChangeArrowheads="1"/>
          </p:cNvPicPr>
          <p:nvPr/>
        </p:nvPicPr>
        <p:blipFill>
          <a:blip r:embed="rId3"/>
          <a:srcRect/>
          <a:stretch>
            <a:fillRect/>
          </a:stretch>
        </p:blipFill>
        <p:spPr bwMode="auto">
          <a:xfrm>
            <a:off x="2514600" y="2743200"/>
            <a:ext cx="4071427" cy="1752600"/>
          </a:xfrm>
          <a:prstGeom prst="rect">
            <a:avLst/>
          </a:prstGeom>
          <a:noFill/>
          <a:ln w="9525">
            <a:noFill/>
            <a:miter lim="800000"/>
            <a:headEnd/>
            <a:tailEnd/>
          </a:ln>
          <a:effec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with CloudFront</a:t>
            </a:r>
            <a:endParaRPr lang="en-US" dirty="0"/>
          </a:p>
        </p:txBody>
      </p:sp>
      <p:sp>
        <p:nvSpPr>
          <p:cNvPr id="3" name="Text Placeholder 2"/>
          <p:cNvSpPr>
            <a:spLocks noGrp="1"/>
          </p:cNvSpPr>
          <p:nvPr>
            <p:ph type="body" idx="1"/>
          </p:nvPr>
        </p:nvSpPr>
        <p:spPr/>
        <p:txBody>
          <a:bodyPr/>
          <a:lstStyle/>
          <a:p>
            <a:r>
              <a:rPr lang="en-US" dirty="0" smtClean="0"/>
              <a:t>In the resulting dialog, press the </a:t>
            </a:r>
            <a:r>
              <a:rPr lang="en-US" b="1" dirty="0" smtClean="0"/>
              <a:t>Create Distribution </a:t>
            </a:r>
            <a:r>
              <a:rPr lang="en-US" dirty="0" smtClean="0"/>
              <a:t>button and close the dialog</a:t>
            </a:r>
            <a:endParaRPr lang="en-US" dirty="0"/>
          </a:p>
        </p:txBody>
      </p:sp>
      <p:pic>
        <p:nvPicPr>
          <p:cNvPr id="29698" name="Picture 2"/>
          <p:cNvPicPr>
            <a:picLocks noChangeAspect="1" noChangeArrowheads="1"/>
          </p:cNvPicPr>
          <p:nvPr/>
        </p:nvPicPr>
        <p:blipFill>
          <a:blip r:embed="rId3"/>
          <a:srcRect/>
          <a:stretch>
            <a:fillRect/>
          </a:stretch>
        </p:blipFill>
        <p:spPr bwMode="auto">
          <a:xfrm>
            <a:off x="5224462" y="2286000"/>
            <a:ext cx="3005138" cy="3217945"/>
          </a:xfrm>
          <a:prstGeom prst="rect">
            <a:avLst/>
          </a:prstGeom>
          <a:noFill/>
          <a:ln w="9525">
            <a:noFill/>
            <a:miter lim="800000"/>
            <a:headEnd/>
            <a:tailEnd/>
          </a:ln>
          <a:effec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with CloudFront</a:t>
            </a:r>
            <a:endParaRPr lang="en-US" dirty="0"/>
          </a:p>
        </p:txBody>
      </p:sp>
      <p:sp>
        <p:nvSpPr>
          <p:cNvPr id="3" name="Text Placeholder 2"/>
          <p:cNvSpPr>
            <a:spLocks noGrp="1"/>
          </p:cNvSpPr>
          <p:nvPr>
            <p:ph type="body" idx="1"/>
          </p:nvPr>
        </p:nvSpPr>
        <p:spPr/>
        <p:txBody>
          <a:bodyPr>
            <a:normAutofit lnSpcReduction="10000"/>
          </a:bodyPr>
          <a:lstStyle/>
          <a:p>
            <a:r>
              <a:rPr lang="en-US" dirty="0" smtClean="0"/>
              <a:t>Press the </a:t>
            </a:r>
            <a:r>
              <a:rPr lang="en-US" b="1" dirty="0" smtClean="0"/>
              <a:t>Show All Distributions</a:t>
            </a:r>
            <a:r>
              <a:rPr lang="en-US" dirty="0" smtClean="0"/>
              <a:t> button and use the refresh button to view the status</a:t>
            </a:r>
          </a:p>
          <a:p>
            <a:endParaRPr lang="en-US" dirty="0" smtClean="0"/>
          </a:p>
          <a:p>
            <a:endParaRPr lang="en-US" dirty="0" smtClean="0"/>
          </a:p>
          <a:p>
            <a:endParaRPr lang="en-US" dirty="0" smtClean="0"/>
          </a:p>
          <a:p>
            <a:endParaRPr lang="en-US" dirty="0" smtClean="0"/>
          </a:p>
          <a:p>
            <a:endParaRPr lang="en-US" dirty="0" smtClean="0"/>
          </a:p>
          <a:p>
            <a:r>
              <a:rPr lang="en-US" dirty="0" smtClean="0"/>
              <a:t>It will take a few minutes for the distribution to deploy</a:t>
            </a:r>
            <a:endParaRPr lang="en-US" dirty="0"/>
          </a:p>
        </p:txBody>
      </p:sp>
      <p:pic>
        <p:nvPicPr>
          <p:cNvPr id="30722" name="Picture 2"/>
          <p:cNvPicPr>
            <a:picLocks noChangeAspect="1" noChangeArrowheads="1"/>
          </p:cNvPicPr>
          <p:nvPr/>
        </p:nvPicPr>
        <p:blipFill>
          <a:blip r:embed="rId3"/>
          <a:srcRect/>
          <a:stretch>
            <a:fillRect/>
          </a:stretch>
        </p:blipFill>
        <p:spPr bwMode="auto">
          <a:xfrm>
            <a:off x="3581400" y="2620963"/>
            <a:ext cx="2095500" cy="2332037"/>
          </a:xfrm>
          <a:prstGeom prst="rect">
            <a:avLst/>
          </a:prstGeom>
          <a:noFill/>
          <a:ln w="9525">
            <a:noFill/>
            <a:miter lim="800000"/>
            <a:headEnd/>
            <a:tailEnd/>
          </a:ln>
          <a:effec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content distribution</a:t>
            </a:r>
            <a:endParaRPr lang="en-US" dirty="0"/>
          </a:p>
        </p:txBody>
      </p:sp>
      <p:sp>
        <p:nvSpPr>
          <p:cNvPr id="3" name="Text Placeholder 2"/>
          <p:cNvSpPr>
            <a:spLocks noGrp="1"/>
          </p:cNvSpPr>
          <p:nvPr>
            <p:ph type="body" idx="1"/>
          </p:nvPr>
        </p:nvSpPr>
        <p:spPr/>
        <p:txBody>
          <a:bodyPr/>
          <a:lstStyle/>
          <a:p>
            <a:r>
              <a:rPr lang="en-US" dirty="0" smtClean="0"/>
              <a:t>In S3 Organizer, copy the URL of your bucket as before</a:t>
            </a:r>
          </a:p>
          <a:p>
            <a:endParaRPr lang="en-US" dirty="0" smtClean="0"/>
          </a:p>
          <a:p>
            <a:endParaRPr lang="en-US" dirty="0" smtClean="0"/>
          </a:p>
          <a:p>
            <a:endParaRPr lang="en-US" dirty="0" smtClean="0"/>
          </a:p>
          <a:p>
            <a:r>
              <a:rPr lang="en-US" dirty="0" smtClean="0"/>
              <a:t>Navigate to </a:t>
            </a:r>
            <a:r>
              <a:rPr lang="en-US" dirty="0" smtClean="0">
                <a:hlinkClick r:id="rId3"/>
              </a:rPr>
              <a:t>http://www.yougetsignal.com/tools/visual-tracert/</a:t>
            </a:r>
            <a:endParaRPr lang="en-US" dirty="0" smtClean="0"/>
          </a:p>
          <a:p>
            <a:pPr>
              <a:buNone/>
            </a:pPr>
            <a:endParaRPr lang="en-US" dirty="0"/>
          </a:p>
        </p:txBody>
      </p:sp>
      <p:pic>
        <p:nvPicPr>
          <p:cNvPr id="31746" name="Picture 2"/>
          <p:cNvPicPr>
            <a:picLocks noChangeAspect="1" noChangeArrowheads="1"/>
          </p:cNvPicPr>
          <p:nvPr/>
        </p:nvPicPr>
        <p:blipFill>
          <a:blip r:embed="rId4"/>
          <a:srcRect/>
          <a:stretch>
            <a:fillRect/>
          </a:stretch>
        </p:blipFill>
        <p:spPr bwMode="auto">
          <a:xfrm>
            <a:off x="2659063" y="2819400"/>
            <a:ext cx="3825875" cy="1219200"/>
          </a:xfrm>
          <a:prstGeom prst="rect">
            <a:avLst/>
          </a:prstGeom>
          <a:noFill/>
          <a:ln w="9525">
            <a:noFill/>
            <a:miter lim="800000"/>
            <a:headEnd/>
            <a:tailEnd/>
          </a:ln>
          <a:effec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‘Regular’ content distribution</a:t>
            </a:r>
            <a:endParaRPr lang="en-US" dirty="0"/>
          </a:p>
        </p:txBody>
      </p:sp>
      <p:sp>
        <p:nvSpPr>
          <p:cNvPr id="3" name="Text Placeholder 2"/>
          <p:cNvSpPr>
            <a:spLocks noGrp="1"/>
          </p:cNvSpPr>
          <p:nvPr>
            <p:ph type="body" idx="1"/>
          </p:nvPr>
        </p:nvSpPr>
        <p:spPr/>
        <p:txBody>
          <a:bodyPr/>
          <a:lstStyle/>
          <a:p>
            <a:r>
              <a:rPr lang="en-US" dirty="0" smtClean="0"/>
              <a:t>Paste in your S3 URL (remove the /v4.mp4) and press </a:t>
            </a:r>
            <a:r>
              <a:rPr lang="en-US" b="1" dirty="0" smtClean="0"/>
              <a:t>Host Trace</a:t>
            </a:r>
            <a:endParaRPr lang="en-US" dirty="0" smtClean="0"/>
          </a:p>
          <a:p>
            <a:endParaRPr lang="en-US" dirty="0"/>
          </a:p>
        </p:txBody>
      </p:sp>
      <p:pic>
        <p:nvPicPr>
          <p:cNvPr id="32770" name="Picture 2"/>
          <p:cNvPicPr>
            <a:picLocks noChangeAspect="1" noChangeArrowheads="1"/>
          </p:cNvPicPr>
          <p:nvPr/>
        </p:nvPicPr>
        <p:blipFill>
          <a:blip r:embed="rId3"/>
          <a:srcRect/>
          <a:stretch>
            <a:fillRect/>
          </a:stretch>
        </p:blipFill>
        <p:spPr bwMode="auto">
          <a:xfrm>
            <a:off x="2038350" y="2552700"/>
            <a:ext cx="5067300" cy="1752600"/>
          </a:xfrm>
          <a:prstGeom prst="rect">
            <a:avLst/>
          </a:prstGeom>
          <a:noFill/>
          <a:ln w="9525">
            <a:noFill/>
            <a:miter lim="800000"/>
            <a:headEnd/>
            <a:tailEnd/>
          </a:ln>
          <a:effec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content distribution</a:t>
            </a:r>
            <a:endParaRPr lang="en-US" dirty="0"/>
          </a:p>
        </p:txBody>
      </p:sp>
      <p:sp>
        <p:nvSpPr>
          <p:cNvPr id="3" name="Text Placeholder 2"/>
          <p:cNvSpPr>
            <a:spLocks noGrp="1"/>
          </p:cNvSpPr>
          <p:nvPr>
            <p:ph type="body" idx="1"/>
          </p:nvPr>
        </p:nvSpPr>
        <p:spPr/>
        <p:txBody>
          <a:bodyPr/>
          <a:lstStyle/>
          <a:p>
            <a:r>
              <a:rPr lang="en-US" dirty="0" smtClean="0"/>
              <a:t>It will take a few moments for the tool to trace this host</a:t>
            </a:r>
          </a:p>
          <a:p>
            <a:r>
              <a:rPr lang="en-US" dirty="0" smtClean="0"/>
              <a:t>You should see some results that resemble the following</a:t>
            </a:r>
          </a:p>
        </p:txBody>
      </p:sp>
      <p:pic>
        <p:nvPicPr>
          <p:cNvPr id="33794" name="Picture 2"/>
          <p:cNvPicPr>
            <a:picLocks noChangeAspect="1" noChangeArrowheads="1"/>
          </p:cNvPicPr>
          <p:nvPr/>
        </p:nvPicPr>
        <p:blipFill>
          <a:blip r:embed="rId3"/>
          <a:srcRect/>
          <a:stretch>
            <a:fillRect/>
          </a:stretch>
        </p:blipFill>
        <p:spPr bwMode="auto">
          <a:xfrm>
            <a:off x="2735263" y="3306763"/>
            <a:ext cx="3132137" cy="2560637"/>
          </a:xfrm>
          <a:prstGeom prst="rect">
            <a:avLst/>
          </a:prstGeom>
          <a:noFill/>
          <a:ln w="9525">
            <a:noFill/>
            <a:miter lim="800000"/>
            <a:headEnd/>
            <a:tailEnd/>
          </a:ln>
          <a:effec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with CloudFront</a:t>
            </a:r>
            <a:endParaRPr lang="en-US" dirty="0"/>
          </a:p>
        </p:txBody>
      </p:sp>
      <p:sp>
        <p:nvSpPr>
          <p:cNvPr id="3" name="Text Placeholder 2"/>
          <p:cNvSpPr>
            <a:spLocks noGrp="1"/>
          </p:cNvSpPr>
          <p:nvPr>
            <p:ph type="body" idx="1"/>
          </p:nvPr>
        </p:nvSpPr>
        <p:spPr/>
        <p:txBody>
          <a:bodyPr>
            <a:normAutofit lnSpcReduction="10000"/>
          </a:bodyPr>
          <a:lstStyle/>
          <a:p>
            <a:r>
              <a:rPr lang="en-US" dirty="0" smtClean="0"/>
              <a:t>Go back to S3 Organizer and check on the status of your distribution</a:t>
            </a:r>
          </a:p>
          <a:p>
            <a:r>
              <a:rPr lang="en-US" dirty="0" smtClean="0"/>
              <a:t>If it is ready, you will see that status as deployed when it is ready, do the following in S3 Organizer</a:t>
            </a:r>
          </a:p>
          <a:p>
            <a:endParaRPr lang="en-US" dirty="0" smtClean="0"/>
          </a:p>
          <a:p>
            <a:endParaRPr lang="en-US" dirty="0" smtClean="0"/>
          </a:p>
          <a:p>
            <a:endParaRPr lang="en-US" dirty="0" smtClean="0"/>
          </a:p>
          <a:p>
            <a:endParaRPr lang="en-US" dirty="0" smtClean="0"/>
          </a:p>
          <a:p>
            <a:r>
              <a:rPr lang="en-US" dirty="0" smtClean="0"/>
              <a:t>http://d3d3ogc2mr03rd.cloudfront.net</a:t>
            </a:r>
          </a:p>
          <a:p>
            <a:endParaRPr lang="en-US" dirty="0" smtClean="0"/>
          </a:p>
          <a:p>
            <a:endParaRPr lang="en-US" dirty="0" smtClean="0"/>
          </a:p>
          <a:p>
            <a:endParaRPr lang="en-US" dirty="0" smtClean="0"/>
          </a:p>
          <a:p>
            <a:endParaRPr lang="en-US" dirty="0" smtClean="0"/>
          </a:p>
          <a:p>
            <a:pPr>
              <a:buNone/>
            </a:pPr>
            <a:endParaRPr lang="en-US" dirty="0" smtClean="0"/>
          </a:p>
        </p:txBody>
      </p:sp>
      <p:pic>
        <p:nvPicPr>
          <p:cNvPr id="4" name="Picture 2"/>
          <p:cNvPicPr>
            <a:picLocks noChangeAspect="1" noChangeArrowheads="1"/>
          </p:cNvPicPr>
          <p:nvPr/>
        </p:nvPicPr>
        <p:blipFill>
          <a:blip r:embed="rId3"/>
          <a:srcRect/>
          <a:stretch>
            <a:fillRect/>
          </a:stretch>
        </p:blipFill>
        <p:spPr bwMode="auto">
          <a:xfrm>
            <a:off x="2209800" y="3505200"/>
            <a:ext cx="4816475" cy="1912937"/>
          </a:xfrm>
          <a:prstGeom prst="rect">
            <a:avLst/>
          </a:prstGeom>
          <a:noFill/>
          <a:ln w="9525">
            <a:noFill/>
            <a:miter lim="800000"/>
            <a:headEnd/>
            <a:tailEnd/>
          </a:ln>
          <a:effec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Integrating with CloudFront</a:t>
            </a:r>
            <a:endParaRPr lang="en-US" dirty="0"/>
          </a:p>
        </p:txBody>
      </p:sp>
      <p:sp>
        <p:nvSpPr>
          <p:cNvPr id="3" name="Text Placeholder 2"/>
          <p:cNvSpPr>
            <a:spLocks noGrp="1"/>
          </p:cNvSpPr>
          <p:nvPr>
            <p:ph type="body" idx="1"/>
          </p:nvPr>
        </p:nvSpPr>
        <p:spPr/>
        <p:txBody>
          <a:bodyPr/>
          <a:lstStyle/>
          <a:p>
            <a:r>
              <a:rPr lang="en-US" dirty="0" smtClean="0"/>
              <a:t>Go back to </a:t>
            </a:r>
            <a:r>
              <a:rPr lang="en-US" dirty="0" smtClean="0">
                <a:hlinkClick r:id="rId3"/>
              </a:rPr>
              <a:t>http://www.yougetsignal.com/tools/visual-tracert/</a:t>
            </a:r>
            <a:endParaRPr lang="en-US" dirty="0" smtClean="0"/>
          </a:p>
          <a:p>
            <a:r>
              <a:rPr lang="en-US" dirty="0" smtClean="0"/>
              <a:t>And paste in your new URL (minus the .mp4), you should see results that resemble the following</a:t>
            </a:r>
            <a:endParaRPr lang="en-US" dirty="0"/>
          </a:p>
        </p:txBody>
      </p:sp>
      <p:pic>
        <p:nvPicPr>
          <p:cNvPr id="27651" name="Picture 3"/>
          <p:cNvPicPr>
            <a:picLocks noChangeAspect="1" noChangeArrowheads="1"/>
          </p:cNvPicPr>
          <p:nvPr/>
        </p:nvPicPr>
        <p:blipFill>
          <a:blip r:embed="rId4"/>
          <a:srcRect/>
          <a:stretch>
            <a:fillRect/>
          </a:stretch>
        </p:blipFill>
        <p:spPr bwMode="auto">
          <a:xfrm>
            <a:off x="3429000" y="3505200"/>
            <a:ext cx="2286000" cy="275907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Content Placeholder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14830"/>
            <a:ext cx="861060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131926"/>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Exercise Summary</a:t>
            </a:r>
            <a:endParaRPr lang="en-US" dirty="0"/>
          </a:p>
        </p:txBody>
      </p:sp>
      <p:sp>
        <p:nvSpPr>
          <p:cNvPr id="3" name="Text Placeholder 2"/>
          <p:cNvSpPr>
            <a:spLocks noGrp="1"/>
          </p:cNvSpPr>
          <p:nvPr>
            <p:ph type="body" idx="1"/>
          </p:nvPr>
        </p:nvSpPr>
        <p:spPr/>
        <p:txBody>
          <a:bodyPr/>
          <a:lstStyle/>
          <a:p>
            <a:r>
              <a:rPr lang="en-US" dirty="0" smtClean="0"/>
              <a:t>S3 == basically files and folders</a:t>
            </a:r>
          </a:p>
          <a:p>
            <a:r>
              <a:rPr lang="en-US" dirty="0" smtClean="0"/>
              <a:t>Remember eventual consistency</a:t>
            </a:r>
          </a:p>
          <a:p>
            <a:r>
              <a:rPr lang="en-US" dirty="0" smtClean="0"/>
              <a:t>Use CloudFront for your most critical media</a:t>
            </a:r>
          </a:p>
          <a:p>
            <a:pPr lvl="1"/>
            <a:r>
              <a:rPr lang="en-US" dirty="0" smtClean="0">
                <a:hlinkClick r:id="rId3"/>
              </a:rPr>
              <a:t>http://aws.amazon.com/cloudfront/#pricing</a:t>
            </a:r>
            <a:endParaRPr lang="en-US" dirty="0" smtClean="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Tube’</a:t>
            </a:r>
            <a:endParaRPr lang="en-US" dirty="0"/>
          </a:p>
        </p:txBody>
      </p:sp>
      <p:sp>
        <p:nvSpPr>
          <p:cNvPr id="3" name="Content Placeholder 2"/>
          <p:cNvSpPr>
            <a:spLocks noGrp="1"/>
          </p:cNvSpPr>
          <p:nvPr>
            <p:ph sz="quarter" idx="13"/>
          </p:nvPr>
        </p:nvSpPr>
        <p:spPr/>
        <p:txBody>
          <a:bodyPr/>
          <a:lstStyle/>
          <a:p>
            <a:endParaRPr lang="en-US" dirty="0"/>
          </a:p>
        </p:txBody>
      </p:sp>
      <p:pic>
        <p:nvPicPr>
          <p:cNvPr id="3074" name="Picture 2"/>
          <p:cNvPicPr>
            <a:picLocks noChangeAspect="1" noChangeArrowheads="1"/>
          </p:cNvPicPr>
          <p:nvPr/>
        </p:nvPicPr>
        <p:blipFill>
          <a:blip r:embed="rId3"/>
          <a:srcRect/>
          <a:stretch>
            <a:fillRect/>
          </a:stretch>
        </p:blipFill>
        <p:spPr bwMode="auto">
          <a:xfrm>
            <a:off x="685800" y="1752600"/>
            <a:ext cx="2778160" cy="14478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6553200" y="4800600"/>
            <a:ext cx="880994" cy="1252570"/>
          </a:xfrm>
          <a:prstGeom prst="rect">
            <a:avLst/>
          </a:prstGeom>
          <a:noFill/>
          <a:ln w="9525">
            <a:noFill/>
            <a:miter lim="800000"/>
            <a:headEnd/>
            <a:tailEnd/>
          </a:ln>
          <a:effectLst/>
        </p:spPr>
      </p:pic>
      <p:grpSp>
        <p:nvGrpSpPr>
          <p:cNvPr id="4" name="Group 10"/>
          <p:cNvGrpSpPr/>
          <p:nvPr/>
        </p:nvGrpSpPr>
        <p:grpSpPr>
          <a:xfrm>
            <a:off x="6096000" y="1676400"/>
            <a:ext cx="1771650" cy="1266825"/>
            <a:chOff x="6248400" y="1905000"/>
            <a:chExt cx="1771650" cy="1266825"/>
          </a:xfrm>
        </p:grpSpPr>
        <p:pic>
          <p:nvPicPr>
            <p:cNvPr id="3079" name="Picture 7"/>
            <p:cNvPicPr>
              <a:picLocks noChangeAspect="1" noChangeArrowheads="1"/>
            </p:cNvPicPr>
            <p:nvPr/>
          </p:nvPicPr>
          <p:blipFill>
            <a:blip r:embed="rId5"/>
            <a:srcRect/>
            <a:stretch>
              <a:fillRect/>
            </a:stretch>
          </p:blipFill>
          <p:spPr bwMode="auto">
            <a:xfrm>
              <a:off x="6248400" y="1905000"/>
              <a:ext cx="857250" cy="1266825"/>
            </a:xfrm>
            <a:prstGeom prst="rect">
              <a:avLst/>
            </a:prstGeom>
            <a:noFill/>
            <a:ln w="9525">
              <a:noFill/>
              <a:miter lim="800000"/>
              <a:headEnd/>
              <a:tailEnd/>
            </a:ln>
            <a:effectLst/>
          </p:spPr>
        </p:pic>
        <p:pic>
          <p:nvPicPr>
            <p:cNvPr id="3080" name="Picture 8"/>
            <p:cNvPicPr>
              <a:picLocks noChangeAspect="1" noChangeArrowheads="1"/>
            </p:cNvPicPr>
            <p:nvPr/>
          </p:nvPicPr>
          <p:blipFill>
            <a:blip r:embed="rId5"/>
            <a:srcRect/>
            <a:stretch>
              <a:fillRect/>
            </a:stretch>
          </p:blipFill>
          <p:spPr bwMode="auto">
            <a:xfrm>
              <a:off x="7162800" y="1905000"/>
              <a:ext cx="857250" cy="1266825"/>
            </a:xfrm>
            <a:prstGeom prst="rect">
              <a:avLst/>
            </a:prstGeom>
            <a:noFill/>
            <a:ln w="9525">
              <a:noFill/>
              <a:miter lim="800000"/>
              <a:headEnd/>
              <a:tailEnd/>
            </a:ln>
            <a:effectLst/>
          </p:spPr>
        </p:pic>
      </p:grpSp>
      <p:grpSp>
        <p:nvGrpSpPr>
          <p:cNvPr id="5" name="Group 23"/>
          <p:cNvGrpSpPr/>
          <p:nvPr/>
        </p:nvGrpSpPr>
        <p:grpSpPr>
          <a:xfrm>
            <a:off x="5810248" y="3581400"/>
            <a:ext cx="2419352" cy="561975"/>
            <a:chOff x="3095624" y="3248024"/>
            <a:chExt cx="2419352" cy="561975"/>
          </a:xfrm>
        </p:grpSpPr>
        <p:grpSp>
          <p:nvGrpSpPr>
            <p:cNvPr id="6" name="Group 16"/>
            <p:cNvGrpSpPr/>
            <p:nvPr/>
          </p:nvGrpSpPr>
          <p:grpSpPr>
            <a:xfrm>
              <a:off x="4343400" y="3248024"/>
              <a:ext cx="1171576" cy="561975"/>
              <a:chOff x="4391024" y="3248024"/>
              <a:chExt cx="1171576" cy="561975"/>
            </a:xfrm>
          </p:grpSpPr>
          <p:pic>
            <p:nvPicPr>
              <p:cNvPr id="3081" name="Picture 9"/>
              <p:cNvPicPr>
                <a:picLocks noChangeAspect="1" noChangeArrowheads="1"/>
              </p:cNvPicPr>
              <p:nvPr/>
            </p:nvPicPr>
            <p:blipFill>
              <a:blip r:embed="rId6"/>
              <a:srcRect/>
              <a:stretch>
                <a:fillRect/>
              </a:stretch>
            </p:blipFill>
            <p:spPr bwMode="auto">
              <a:xfrm>
                <a:off x="4391024" y="3248024"/>
                <a:ext cx="561975" cy="561975"/>
              </a:xfrm>
              <a:prstGeom prst="rect">
                <a:avLst/>
              </a:prstGeom>
              <a:noFill/>
              <a:ln w="9525">
                <a:noFill/>
                <a:miter lim="800000"/>
                <a:headEnd/>
                <a:tailEnd/>
              </a:ln>
              <a:effectLst/>
            </p:spPr>
          </p:pic>
          <p:pic>
            <p:nvPicPr>
              <p:cNvPr id="14" name="Picture 9"/>
              <p:cNvPicPr>
                <a:picLocks noChangeAspect="1" noChangeArrowheads="1"/>
              </p:cNvPicPr>
              <p:nvPr/>
            </p:nvPicPr>
            <p:blipFill>
              <a:blip r:embed="rId6"/>
              <a:srcRect/>
              <a:stretch>
                <a:fillRect/>
              </a:stretch>
            </p:blipFill>
            <p:spPr bwMode="auto">
              <a:xfrm>
                <a:off x="5000625" y="3248024"/>
                <a:ext cx="561975" cy="561975"/>
              </a:xfrm>
              <a:prstGeom prst="rect">
                <a:avLst/>
              </a:prstGeom>
              <a:noFill/>
              <a:ln w="9525">
                <a:noFill/>
                <a:miter lim="800000"/>
                <a:headEnd/>
                <a:tailEnd/>
              </a:ln>
              <a:effectLst/>
            </p:spPr>
          </p:pic>
        </p:grpSp>
        <p:grpSp>
          <p:nvGrpSpPr>
            <p:cNvPr id="7" name="Group 17"/>
            <p:cNvGrpSpPr/>
            <p:nvPr/>
          </p:nvGrpSpPr>
          <p:grpSpPr>
            <a:xfrm>
              <a:off x="3095624" y="3248024"/>
              <a:ext cx="1171576" cy="561975"/>
              <a:chOff x="4391024" y="3248024"/>
              <a:chExt cx="1171576" cy="561975"/>
            </a:xfrm>
          </p:grpSpPr>
          <p:pic>
            <p:nvPicPr>
              <p:cNvPr id="19" name="Picture 9"/>
              <p:cNvPicPr>
                <a:picLocks noChangeAspect="1" noChangeArrowheads="1"/>
              </p:cNvPicPr>
              <p:nvPr/>
            </p:nvPicPr>
            <p:blipFill>
              <a:blip r:embed="rId6"/>
              <a:srcRect/>
              <a:stretch>
                <a:fillRect/>
              </a:stretch>
            </p:blipFill>
            <p:spPr bwMode="auto">
              <a:xfrm>
                <a:off x="4391024" y="3248024"/>
                <a:ext cx="561975" cy="561975"/>
              </a:xfrm>
              <a:prstGeom prst="rect">
                <a:avLst/>
              </a:prstGeom>
              <a:noFill/>
              <a:ln w="9525">
                <a:noFill/>
                <a:miter lim="800000"/>
                <a:headEnd/>
                <a:tailEnd/>
              </a:ln>
              <a:effectLst/>
            </p:spPr>
          </p:pic>
          <p:pic>
            <p:nvPicPr>
              <p:cNvPr id="20" name="Picture 9"/>
              <p:cNvPicPr>
                <a:picLocks noChangeAspect="1" noChangeArrowheads="1"/>
              </p:cNvPicPr>
              <p:nvPr/>
            </p:nvPicPr>
            <p:blipFill>
              <a:blip r:embed="rId6"/>
              <a:srcRect/>
              <a:stretch>
                <a:fillRect/>
              </a:stretch>
            </p:blipFill>
            <p:spPr bwMode="auto">
              <a:xfrm>
                <a:off x="5000625" y="3248024"/>
                <a:ext cx="561975" cy="561975"/>
              </a:xfrm>
              <a:prstGeom prst="rect">
                <a:avLst/>
              </a:prstGeom>
              <a:noFill/>
              <a:ln w="9525">
                <a:noFill/>
                <a:miter lim="800000"/>
                <a:headEnd/>
                <a:tailEnd/>
              </a:ln>
              <a:effectLst/>
            </p:spPr>
          </p:pic>
        </p:grpSp>
      </p:grpSp>
      <p:pic>
        <p:nvPicPr>
          <p:cNvPr id="3083" name="Picture 11"/>
          <p:cNvPicPr>
            <a:picLocks noChangeAspect="1" noChangeArrowheads="1"/>
          </p:cNvPicPr>
          <p:nvPr/>
        </p:nvPicPr>
        <p:blipFill>
          <a:blip r:embed="rId7"/>
          <a:srcRect/>
          <a:stretch>
            <a:fillRect/>
          </a:stretch>
        </p:blipFill>
        <p:spPr bwMode="auto">
          <a:xfrm>
            <a:off x="4648200" y="4953000"/>
            <a:ext cx="914400" cy="1109272"/>
          </a:xfrm>
          <a:prstGeom prst="rect">
            <a:avLst/>
          </a:prstGeom>
          <a:noFill/>
          <a:ln w="9525">
            <a:noFill/>
            <a:miter lim="800000"/>
            <a:headEnd/>
            <a:tailEnd/>
          </a:ln>
          <a:effectLst/>
        </p:spPr>
      </p:pic>
      <p:pic>
        <p:nvPicPr>
          <p:cNvPr id="26" name="Picture 2"/>
          <p:cNvPicPr>
            <a:picLocks noChangeAspect="1" noChangeArrowheads="1"/>
          </p:cNvPicPr>
          <p:nvPr/>
        </p:nvPicPr>
        <p:blipFill>
          <a:blip r:embed="rId8"/>
          <a:srcRect/>
          <a:stretch>
            <a:fillRect/>
          </a:stretch>
        </p:blipFill>
        <p:spPr bwMode="auto">
          <a:xfrm>
            <a:off x="685800" y="3581400"/>
            <a:ext cx="2876894" cy="2133600"/>
          </a:xfrm>
          <a:prstGeom prst="rect">
            <a:avLst/>
          </a:prstGeom>
          <a:noFill/>
          <a:ln w="9525">
            <a:noFill/>
            <a:miter lim="800000"/>
            <a:headEnd/>
            <a:tailEnd/>
          </a:ln>
          <a:effectLst/>
        </p:spPr>
      </p:pic>
      <p:sp>
        <p:nvSpPr>
          <p:cNvPr id="27" name="Right Arrow 26"/>
          <p:cNvSpPr/>
          <p:nvPr/>
        </p:nvSpPr>
        <p:spPr>
          <a:xfrm>
            <a:off x="3733800" y="1981200"/>
            <a:ext cx="22098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5400000">
            <a:off x="6705600" y="30480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5400000">
            <a:off x="6781800" y="4191000"/>
            <a:ext cx="5334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10800000">
            <a:off x="5638800" y="5257800"/>
            <a:ext cx="838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10800000">
            <a:off x="3657600" y="5105400"/>
            <a:ext cx="8382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5-Point Star 23"/>
          <p:cNvSpPr/>
          <p:nvPr/>
        </p:nvSpPr>
        <p:spPr>
          <a:xfrm>
            <a:off x="7391400" y="4419600"/>
            <a:ext cx="838200" cy="762000"/>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5" name="5-Point Star 24"/>
          <p:cNvSpPr/>
          <p:nvPr/>
        </p:nvSpPr>
        <p:spPr>
          <a:xfrm>
            <a:off x="7848600" y="1676400"/>
            <a:ext cx="838200" cy="762000"/>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Web Service Authentication</a:t>
            </a:r>
            <a:endParaRPr lang="en-US" dirty="0"/>
          </a:p>
        </p:txBody>
      </p:sp>
      <p:sp>
        <p:nvSpPr>
          <p:cNvPr id="3" name="Text Placeholder 2"/>
          <p:cNvSpPr>
            <a:spLocks noGrp="1"/>
          </p:cNvSpPr>
          <p:nvPr>
            <p:ph type="body" idx="1"/>
            <p:custDataLst>
              <p:tags r:id="rId3"/>
            </p:custDataLst>
          </p:nvPr>
        </p:nvSpPr>
        <p:spPr/>
        <p:txBody>
          <a:bodyPr/>
          <a:lstStyle/>
          <a:p>
            <a:r>
              <a:rPr lang="en-US" dirty="0" smtClean="0"/>
              <a:t>API, tools and console all use some form of AWS authentication</a:t>
            </a:r>
          </a:p>
          <a:p>
            <a:r>
              <a:rPr lang="en-US" dirty="0" smtClean="0"/>
              <a:t>AWS authentication is based on either of the following</a:t>
            </a:r>
          </a:p>
          <a:p>
            <a:pPr lvl="1"/>
            <a:r>
              <a:rPr lang="en-US" dirty="0" smtClean="0"/>
              <a:t>AWS Key and Secret</a:t>
            </a:r>
          </a:p>
          <a:p>
            <a:pPr lvl="1"/>
            <a:r>
              <a:rPr lang="en-US" dirty="0" smtClean="0"/>
              <a:t>X.509 Certificates</a:t>
            </a:r>
          </a:p>
          <a:p>
            <a:endParaRPr lang="en-US" dirty="0" smtClean="0"/>
          </a:p>
          <a:p>
            <a:pPr>
              <a:buNone/>
            </a:pPr>
            <a:endParaRPr lang="en-US" dirty="0"/>
          </a:p>
        </p:txBody>
      </p:sp>
    </p:spTree>
    <p:custDataLst>
      <p:tags r:id="rId1"/>
    </p:custData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AWS Authentication Overview</a:t>
            </a:r>
            <a:endParaRPr lang="en-US" dirty="0"/>
          </a:p>
        </p:txBody>
      </p:sp>
      <p:sp>
        <p:nvSpPr>
          <p:cNvPr id="7" name="Content Placeholder 6"/>
          <p:cNvSpPr>
            <a:spLocks noGrp="1"/>
          </p:cNvSpPr>
          <p:nvPr>
            <p:ph sz="quarter" idx="13"/>
            <p:custDataLst>
              <p:tags r:id="rId3"/>
            </p:custDataLst>
          </p:nvPr>
        </p:nvSpPr>
        <p:spPr/>
        <p:txBody>
          <a:bodyPr/>
          <a:lstStyle/>
          <a:p>
            <a:r>
              <a:rPr lang="en-US" dirty="0" smtClean="0"/>
              <a:t>EC2 command-line tools use certificate authentication</a:t>
            </a:r>
          </a:p>
          <a:p>
            <a:r>
              <a:rPr lang="en-US" dirty="0" smtClean="0"/>
              <a:t>Web API can use key/secret or certificates (via SOAP WS-Security)</a:t>
            </a:r>
          </a:p>
          <a:p>
            <a:r>
              <a:rPr lang="en-US" dirty="0" smtClean="0"/>
              <a:t>RightScale and ElasticFox use key/secret</a:t>
            </a:r>
          </a:p>
          <a:p>
            <a:pPr lvl="1"/>
            <a:r>
              <a:rPr lang="en-US" dirty="0" smtClean="0"/>
              <a:t>Can manage multiple AWS accounts</a:t>
            </a:r>
          </a:p>
          <a:p>
            <a:r>
              <a:rPr lang="en-US" dirty="0" smtClean="0"/>
              <a:t>Amazon EC2 Console just requires you to login with your AWS identity</a:t>
            </a:r>
          </a:p>
          <a:p>
            <a:pPr lvl="1"/>
            <a:r>
              <a:rPr lang="en-US" dirty="0" smtClean="0"/>
              <a:t>Can only manage 1 AWS account</a:t>
            </a:r>
          </a:p>
        </p:txBody>
      </p:sp>
    </p:spTree>
    <p:custDataLst>
      <p:tags r:id="rId1"/>
    </p:custData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Web Service Authentication</a:t>
            </a:r>
            <a:endParaRPr lang="en-US" dirty="0"/>
          </a:p>
        </p:txBody>
      </p:sp>
      <p:sp>
        <p:nvSpPr>
          <p:cNvPr id="4" name="Content Placeholder 3"/>
          <p:cNvSpPr>
            <a:spLocks noGrp="1"/>
          </p:cNvSpPr>
          <p:nvPr>
            <p:ph sz="half" idx="1"/>
            <p:custDataLst>
              <p:tags r:id="rId3"/>
            </p:custDataLst>
          </p:nvPr>
        </p:nvSpPr>
        <p:spPr/>
        <p:txBody>
          <a:bodyPr/>
          <a:lstStyle/>
          <a:p>
            <a:r>
              <a:rPr lang="en-US" dirty="0" smtClean="0"/>
              <a:t>AWS Access Identifiers gives you access to both key/secret and certificates</a:t>
            </a:r>
            <a:endParaRPr lang="en-US" dirty="0"/>
          </a:p>
        </p:txBody>
      </p:sp>
      <p:sp>
        <p:nvSpPr>
          <p:cNvPr id="5" name="Content Placeholder 4"/>
          <p:cNvSpPr>
            <a:spLocks noGrp="1"/>
          </p:cNvSpPr>
          <p:nvPr>
            <p:ph sz="half" idx="2"/>
            <p:custDataLst>
              <p:tags r:id="rId4"/>
            </p:custDataLst>
          </p:nvPr>
        </p:nvSpPr>
        <p:spPr/>
        <p:txBody>
          <a:bodyPr/>
          <a:lstStyle/>
          <a:p>
            <a:endParaRPr lang="en-US"/>
          </a:p>
        </p:txBody>
      </p:sp>
      <p:pic>
        <p:nvPicPr>
          <p:cNvPr id="6146" name="Picture 2"/>
          <p:cNvPicPr>
            <a:picLocks noChangeAspect="1" noChangeArrowheads="1"/>
          </p:cNvPicPr>
          <p:nvPr>
            <p:custDataLst>
              <p:tags r:id="rId5"/>
            </p:custDataLst>
          </p:nvPr>
        </p:nvPicPr>
        <p:blipFill>
          <a:blip r:embed="rId8"/>
          <a:srcRect/>
          <a:stretch>
            <a:fillRect/>
          </a:stretch>
        </p:blipFill>
        <p:spPr bwMode="auto">
          <a:xfrm>
            <a:off x="4876800" y="1676400"/>
            <a:ext cx="3665537" cy="2103437"/>
          </a:xfrm>
          <a:prstGeom prst="rect">
            <a:avLst/>
          </a:prstGeom>
          <a:noFill/>
          <a:ln w="9525">
            <a:noFill/>
            <a:miter lim="800000"/>
            <a:headEnd/>
            <a:tailEnd/>
          </a:ln>
          <a:effectLst/>
        </p:spPr>
      </p:pic>
    </p:spTree>
    <p:custDataLst>
      <p:tags r:id="rId1"/>
    </p:custData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Web Service Authentication</a:t>
            </a:r>
            <a:endParaRPr lang="en-US" dirty="0"/>
          </a:p>
        </p:txBody>
      </p:sp>
      <p:sp>
        <p:nvSpPr>
          <p:cNvPr id="3" name="Content Placeholder 2"/>
          <p:cNvSpPr>
            <a:spLocks noGrp="1"/>
          </p:cNvSpPr>
          <p:nvPr>
            <p:ph sz="half" idx="1"/>
            <p:custDataLst>
              <p:tags r:id="rId3"/>
            </p:custDataLst>
          </p:nvPr>
        </p:nvSpPr>
        <p:spPr/>
        <p:txBody>
          <a:bodyPr/>
          <a:lstStyle/>
          <a:p>
            <a:r>
              <a:rPr lang="en-US" dirty="0" smtClean="0"/>
              <a:t>key/secret is the more commonly used authentication mechanism</a:t>
            </a:r>
          </a:p>
          <a:p>
            <a:r>
              <a:rPr lang="en-US" dirty="0" smtClean="0"/>
              <a:t>Secret can be re-generated, but will invalidate previous secret values</a:t>
            </a:r>
          </a:p>
        </p:txBody>
      </p:sp>
      <p:pic>
        <p:nvPicPr>
          <p:cNvPr id="7170" name="Picture 2"/>
          <p:cNvPicPr>
            <a:picLocks noGrp="1" noChangeAspect="1" noChangeArrowheads="1"/>
          </p:cNvPicPr>
          <p:nvPr>
            <p:ph sz="half" idx="2"/>
            <p:custDataLst>
              <p:tags r:id="rId4"/>
            </p:custDataLst>
          </p:nvPr>
        </p:nvPicPr>
        <p:blipFill>
          <a:blip r:embed="rId7"/>
          <a:srcRect/>
          <a:stretch>
            <a:fillRect/>
          </a:stretch>
        </p:blipFill>
        <p:spPr bwMode="auto">
          <a:xfrm>
            <a:off x="4330547" y="1676400"/>
            <a:ext cx="4432453" cy="2590800"/>
          </a:xfrm>
          <a:prstGeom prst="rect">
            <a:avLst/>
          </a:prstGeom>
          <a:noFill/>
          <a:ln w="9525">
            <a:noFill/>
            <a:miter lim="800000"/>
            <a:headEnd/>
            <a:tailEnd/>
          </a:ln>
          <a:effectLst/>
        </p:spPr>
      </p:pic>
    </p:spTree>
    <p:custDataLst>
      <p:tags r:id="rId1"/>
    </p:custData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Web Service Authentication</a:t>
            </a:r>
            <a:endParaRPr lang="en-US" dirty="0"/>
          </a:p>
        </p:txBody>
      </p:sp>
      <p:sp>
        <p:nvSpPr>
          <p:cNvPr id="3" name="Content Placeholder 2"/>
          <p:cNvSpPr>
            <a:spLocks noGrp="1"/>
          </p:cNvSpPr>
          <p:nvPr>
            <p:ph sz="half" idx="1"/>
            <p:custDataLst>
              <p:tags r:id="rId3"/>
            </p:custDataLst>
          </p:nvPr>
        </p:nvSpPr>
        <p:spPr/>
        <p:txBody>
          <a:bodyPr>
            <a:normAutofit/>
          </a:bodyPr>
          <a:lstStyle/>
          <a:p>
            <a:r>
              <a:rPr lang="en-US" dirty="0" smtClean="0"/>
              <a:t>Amazon can provide X.509 Certificate, or you can use your own</a:t>
            </a:r>
          </a:p>
          <a:p>
            <a:r>
              <a:rPr lang="en-US" dirty="0" smtClean="0"/>
              <a:t>When you create one, this is the only chance you have to save your private key</a:t>
            </a:r>
          </a:p>
          <a:p>
            <a:pPr>
              <a:buNone/>
            </a:pPr>
            <a:endParaRPr lang="en-US" dirty="0"/>
          </a:p>
        </p:txBody>
      </p:sp>
      <p:pic>
        <p:nvPicPr>
          <p:cNvPr id="8194" name="Picture 2"/>
          <p:cNvPicPr>
            <a:picLocks noGrp="1" noChangeAspect="1" noChangeArrowheads="1"/>
          </p:cNvPicPr>
          <p:nvPr>
            <p:ph sz="half" idx="2"/>
            <p:custDataLst>
              <p:tags r:id="rId4"/>
            </p:custDataLst>
          </p:nvPr>
        </p:nvPicPr>
        <p:blipFill>
          <a:blip r:embed="rId7"/>
          <a:srcRect/>
          <a:stretch>
            <a:fillRect/>
          </a:stretch>
        </p:blipFill>
        <p:spPr bwMode="auto">
          <a:xfrm>
            <a:off x="4571999" y="1600200"/>
            <a:ext cx="4203797" cy="1905000"/>
          </a:xfrm>
          <a:prstGeom prst="rect">
            <a:avLst/>
          </a:prstGeom>
          <a:noFill/>
          <a:ln w="9525">
            <a:noFill/>
            <a:miter lim="800000"/>
            <a:headEnd/>
            <a:tailEnd/>
          </a:ln>
          <a:effectLst/>
        </p:spPr>
      </p:pic>
    </p:spTree>
    <p:custDataLst>
      <p:tags r:id="rId1"/>
    </p:custData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2"/>
            </p:custDataLst>
          </p:nvPr>
        </p:nvSpPr>
        <p:spPr/>
        <p:txBody>
          <a:bodyPr>
            <a:normAutofit fontScale="90000"/>
          </a:bodyPr>
          <a:lstStyle/>
          <a:p>
            <a:r>
              <a:rPr lang="en-US" dirty="0" smtClean="0"/>
              <a:t>Amazon Web Service Authentication</a:t>
            </a:r>
            <a:endParaRPr lang="en-US" dirty="0"/>
          </a:p>
        </p:txBody>
      </p:sp>
      <p:sp>
        <p:nvSpPr>
          <p:cNvPr id="5" name="Content Placeholder 4"/>
          <p:cNvSpPr>
            <a:spLocks noGrp="1"/>
          </p:cNvSpPr>
          <p:nvPr>
            <p:ph sz="half" idx="1"/>
            <p:custDataLst>
              <p:tags r:id="rId3"/>
            </p:custDataLst>
          </p:nvPr>
        </p:nvSpPr>
        <p:spPr/>
        <p:txBody>
          <a:bodyPr/>
          <a:lstStyle/>
          <a:p>
            <a:r>
              <a:rPr lang="en-US" dirty="0" smtClean="0"/>
              <a:t>Key-pairs are used to access EC2 instances</a:t>
            </a:r>
          </a:p>
          <a:p>
            <a:r>
              <a:rPr lang="en-US" dirty="0" smtClean="0"/>
              <a:t>Generated via the API</a:t>
            </a:r>
          </a:p>
          <a:p>
            <a:pPr lvl="1"/>
            <a:r>
              <a:rPr lang="en-US" dirty="0" err="1" smtClean="0"/>
              <a:t>Rightscale</a:t>
            </a:r>
            <a:r>
              <a:rPr lang="en-US" dirty="0" smtClean="0"/>
              <a:t> saves your private key for you</a:t>
            </a:r>
          </a:p>
          <a:p>
            <a:pPr lvl="1"/>
            <a:r>
              <a:rPr lang="en-US" dirty="0" smtClean="0"/>
              <a:t>Other tools depend on you to save and maintain your own private key</a:t>
            </a:r>
          </a:p>
          <a:p>
            <a:endParaRPr lang="en-US" dirty="0" smtClean="0"/>
          </a:p>
          <a:p>
            <a:pPr lvl="1"/>
            <a:endParaRPr lang="en-US" dirty="0"/>
          </a:p>
        </p:txBody>
      </p:sp>
      <p:pic>
        <p:nvPicPr>
          <p:cNvPr id="9218" name="Picture 2"/>
          <p:cNvPicPr>
            <a:picLocks noGrp="1" noChangeAspect="1" noChangeArrowheads="1"/>
          </p:cNvPicPr>
          <p:nvPr>
            <p:ph sz="half" idx="2"/>
            <p:custDataLst>
              <p:tags r:id="rId4"/>
            </p:custDataLst>
          </p:nvPr>
        </p:nvPicPr>
        <p:blipFill>
          <a:blip r:embed="rId7"/>
          <a:srcRect/>
          <a:stretch>
            <a:fillRect/>
          </a:stretch>
        </p:blipFill>
        <p:spPr bwMode="auto">
          <a:xfrm>
            <a:off x="4648200" y="1600200"/>
            <a:ext cx="4038600" cy="2385671"/>
          </a:xfrm>
          <a:prstGeom prst="rect">
            <a:avLst/>
          </a:prstGeom>
          <a:noFill/>
          <a:ln w="9525">
            <a:noFill/>
            <a:miter lim="800000"/>
            <a:headEnd/>
            <a:tailEnd/>
          </a:ln>
          <a:effectLst/>
        </p:spPr>
      </p:pic>
    </p:spTree>
    <p:custDataLst>
      <p:tags r:id="rId1"/>
    </p:custData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AWS Management Consoles</a:t>
            </a:r>
            <a:endParaRPr lang="en-US" dirty="0"/>
          </a:p>
        </p:txBody>
      </p:sp>
      <p:pic>
        <p:nvPicPr>
          <p:cNvPr id="10242" name="Picture 2"/>
          <p:cNvPicPr>
            <a:picLocks noChangeAspect="1" noChangeArrowheads="1"/>
          </p:cNvPicPr>
          <p:nvPr>
            <p:custDataLst>
              <p:tags r:id="rId3"/>
            </p:custDataLst>
          </p:nvPr>
        </p:nvPicPr>
        <p:blipFill>
          <a:blip r:embed="rId11"/>
          <a:srcRect/>
          <a:stretch>
            <a:fillRect/>
          </a:stretch>
        </p:blipFill>
        <p:spPr bwMode="auto">
          <a:xfrm>
            <a:off x="381000" y="1600200"/>
            <a:ext cx="4038600" cy="2962936"/>
          </a:xfrm>
          <a:prstGeom prst="rect">
            <a:avLst/>
          </a:prstGeom>
          <a:noFill/>
          <a:ln w="9525">
            <a:noFill/>
            <a:miter lim="800000"/>
            <a:headEnd/>
            <a:tailEnd/>
          </a:ln>
          <a:effectLst/>
        </p:spPr>
      </p:pic>
      <p:pic>
        <p:nvPicPr>
          <p:cNvPr id="10243" name="Picture 3"/>
          <p:cNvPicPr>
            <a:picLocks noGrp="1" noChangeAspect="1" noChangeArrowheads="1"/>
          </p:cNvPicPr>
          <p:nvPr>
            <p:ph sz="quarter" idx="13"/>
            <p:custDataLst>
              <p:tags r:id="rId4"/>
            </p:custDataLst>
          </p:nvPr>
        </p:nvPicPr>
        <p:blipFill>
          <a:blip r:embed="rId12"/>
          <a:srcRect/>
          <a:stretch>
            <a:fillRect/>
          </a:stretch>
        </p:blipFill>
        <p:spPr bwMode="auto">
          <a:xfrm>
            <a:off x="4495800" y="1600200"/>
            <a:ext cx="4416521" cy="2895600"/>
          </a:xfrm>
          <a:prstGeom prst="rect">
            <a:avLst/>
          </a:prstGeom>
          <a:noFill/>
          <a:ln w="9525">
            <a:noFill/>
            <a:miter lim="800000"/>
            <a:headEnd/>
            <a:tailEnd/>
          </a:ln>
          <a:effectLst/>
        </p:spPr>
      </p:pic>
      <p:pic>
        <p:nvPicPr>
          <p:cNvPr id="10244" name="Picture 4"/>
          <p:cNvPicPr>
            <a:picLocks noChangeAspect="1" noChangeArrowheads="1"/>
          </p:cNvPicPr>
          <p:nvPr>
            <p:custDataLst>
              <p:tags r:id="rId5"/>
            </p:custDataLst>
          </p:nvPr>
        </p:nvPicPr>
        <p:blipFill>
          <a:blip r:embed="rId13"/>
          <a:srcRect/>
          <a:stretch>
            <a:fillRect/>
          </a:stretch>
        </p:blipFill>
        <p:spPr bwMode="auto">
          <a:xfrm>
            <a:off x="1981200" y="3722687"/>
            <a:ext cx="5536507" cy="3059113"/>
          </a:xfrm>
          <a:prstGeom prst="rect">
            <a:avLst/>
          </a:prstGeom>
          <a:noFill/>
          <a:ln w="9525">
            <a:noFill/>
            <a:miter lim="800000"/>
            <a:headEnd/>
            <a:tailEnd/>
          </a:ln>
          <a:effectLst/>
        </p:spPr>
      </p:pic>
      <p:sp>
        <p:nvSpPr>
          <p:cNvPr id="7" name="Rectangular Callout 6"/>
          <p:cNvSpPr/>
          <p:nvPr>
            <p:custDataLst>
              <p:tags r:id="rId6"/>
            </p:custDataLst>
          </p:nvPr>
        </p:nvSpPr>
        <p:spPr>
          <a:xfrm>
            <a:off x="76200" y="4648200"/>
            <a:ext cx="1524000" cy="838200"/>
          </a:xfrm>
          <a:prstGeom prst="wedgeRectCallout">
            <a:avLst>
              <a:gd name="adj1" fmla="val 1167"/>
              <a:gd name="adj2" fmla="val -91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Key/Secret</a:t>
            </a:r>
          </a:p>
          <a:p>
            <a:r>
              <a:rPr lang="en-US" sz="1400" dirty="0" smtClean="0"/>
              <a:t>Maintains key-pair private key for you</a:t>
            </a:r>
            <a:endParaRPr lang="en-US" sz="1400" dirty="0"/>
          </a:p>
        </p:txBody>
      </p:sp>
      <p:sp>
        <p:nvSpPr>
          <p:cNvPr id="10" name="Rectangular Callout 9"/>
          <p:cNvSpPr/>
          <p:nvPr>
            <p:custDataLst>
              <p:tags r:id="rId7"/>
            </p:custDataLst>
          </p:nvPr>
        </p:nvSpPr>
        <p:spPr>
          <a:xfrm>
            <a:off x="6858000" y="5562600"/>
            <a:ext cx="1524000" cy="838200"/>
          </a:xfrm>
          <a:prstGeom prst="wedgeRectCallout">
            <a:avLst>
              <a:gd name="adj1" fmla="val -79333"/>
              <a:gd name="adj2" fmla="val -21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AWS sign-in</a:t>
            </a:r>
          </a:p>
          <a:p>
            <a:r>
              <a:rPr lang="en-US" sz="1400" dirty="0" smtClean="0"/>
              <a:t>You maintain key-pair private keys</a:t>
            </a:r>
            <a:endParaRPr lang="en-US" sz="1400" dirty="0"/>
          </a:p>
        </p:txBody>
      </p:sp>
      <p:sp>
        <p:nvSpPr>
          <p:cNvPr id="11" name="Rectangular Callout 10"/>
          <p:cNvSpPr/>
          <p:nvPr>
            <p:custDataLst>
              <p:tags r:id="rId8"/>
            </p:custDataLst>
          </p:nvPr>
        </p:nvSpPr>
        <p:spPr>
          <a:xfrm>
            <a:off x="7239000" y="3962400"/>
            <a:ext cx="1524000" cy="838200"/>
          </a:xfrm>
          <a:prstGeom prst="wedgeRectCallout">
            <a:avLst>
              <a:gd name="adj1" fmla="val -26833"/>
              <a:gd name="adj2" fmla="val -9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Key/Secret</a:t>
            </a:r>
          </a:p>
          <a:p>
            <a:r>
              <a:rPr lang="en-US" sz="1400" dirty="0" smtClean="0"/>
              <a:t>You maintain key-pair private keys</a:t>
            </a:r>
            <a:endParaRPr lang="en-US" sz="1400" dirty="0"/>
          </a:p>
        </p:txBody>
      </p:sp>
    </p:spTree>
    <p:custDataLst>
      <p:tags r:id="rId1"/>
    </p:custData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Amazon Web Service API</a:t>
            </a:r>
            <a:endParaRPr lang="en-US" dirty="0"/>
          </a:p>
        </p:txBody>
      </p:sp>
      <p:sp>
        <p:nvSpPr>
          <p:cNvPr id="5" name="Content Placeholder 4"/>
          <p:cNvSpPr>
            <a:spLocks noGrp="1"/>
          </p:cNvSpPr>
          <p:nvPr>
            <p:ph sz="quarter" idx="13"/>
            <p:custDataLst>
              <p:tags r:id="rId3"/>
            </p:custDataLst>
          </p:nvPr>
        </p:nvSpPr>
        <p:spPr/>
        <p:txBody>
          <a:bodyPr/>
          <a:lstStyle/>
          <a:p>
            <a:r>
              <a:rPr lang="en-US" dirty="0" smtClean="0"/>
              <a:t>All AWS API can be accessed via one or all of</a:t>
            </a:r>
          </a:p>
          <a:p>
            <a:pPr lvl="1"/>
            <a:r>
              <a:rPr lang="en-US" dirty="0" smtClean="0"/>
              <a:t>SOAP</a:t>
            </a:r>
          </a:p>
          <a:p>
            <a:pPr lvl="1"/>
            <a:r>
              <a:rPr lang="en-US" dirty="0" smtClean="0"/>
              <a:t>Query </a:t>
            </a:r>
          </a:p>
          <a:p>
            <a:pPr lvl="1"/>
            <a:r>
              <a:rPr lang="en-US" dirty="0" smtClean="0"/>
              <a:t>REST</a:t>
            </a:r>
          </a:p>
          <a:p>
            <a:pPr lvl="1"/>
            <a:endParaRPr lang="en-US" dirty="0" smtClean="0"/>
          </a:p>
          <a:p>
            <a:endParaRPr 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bwMode="auto">
          <a:xfrm>
            <a:off x="457200" y="274638"/>
            <a:ext cx="8229600" cy="563562"/>
          </a:xfrm>
          <a:noFill/>
          <a:ln>
            <a:miter lim="800000"/>
            <a:headEnd/>
            <a:tailEnd/>
          </a:ln>
        </p:spPr>
        <p:txBody>
          <a:bodyPr vert="horz" wrap="square" lIns="91440" tIns="45720" rIns="91440" bIns="45720" numCol="1" anchor="t" anchorCtr="0" compatLnSpc="1">
            <a:prstTxWarp prst="textNoShape">
              <a:avLst/>
            </a:prstTxWarp>
            <a:normAutofit fontScale="90000"/>
          </a:bodyPr>
          <a:lstStyle/>
          <a:p>
            <a:r>
              <a:rPr lang="en-US"/>
              <a:t>Cloud ecosystem layers</a:t>
            </a:r>
          </a:p>
        </p:txBody>
      </p:sp>
      <p:graphicFrame>
        <p:nvGraphicFramePr>
          <p:cNvPr id="13390" name="Group 78"/>
          <p:cNvGraphicFramePr>
            <a:graphicFrameLocks noGrp="1"/>
          </p:cNvGraphicFramePr>
          <p:nvPr>
            <p:extLst>
              <p:ext uri="{D42A27DB-BD31-4B8C-83A1-F6EECF244321}">
                <p14:modId xmlns:p14="http://schemas.microsoft.com/office/powerpoint/2010/main" val="1588525514"/>
              </p:ext>
            </p:extLst>
          </p:nvPr>
        </p:nvGraphicFramePr>
        <p:xfrm>
          <a:off x="228600" y="1600200"/>
          <a:ext cx="8686800" cy="5130802"/>
        </p:xfrm>
        <a:graphic>
          <a:graphicData uri="http://schemas.openxmlformats.org/drawingml/2006/table">
            <a:tbl>
              <a:tblPr/>
              <a:tblGrid>
                <a:gridCol w="8686800"/>
              </a:tblGrid>
              <a:tr h="407988">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sz="2000" b="1" i="0" u="none" strike="noStrike" cap="none" normalizeH="0" baseline="0" dirty="0" smtClean="0">
                          <a:ln>
                            <a:noFill/>
                          </a:ln>
                          <a:solidFill>
                            <a:schemeClr val="tx1"/>
                          </a:solidFill>
                          <a:effectLst/>
                          <a:latin typeface="Arial" pitchFamily="34" charset="0"/>
                          <a:cs typeface="Arial" pitchFamily="34" charset="0"/>
                        </a:rPr>
                        <a:t>Process-as-a-service</a:t>
                      </a:r>
                    </a:p>
                  </a:txBody>
                  <a:tcPr marL="45720" marR="45720" anchor="ctr" horzOverflow="overflow">
                    <a:lnL>
                      <a:noFill/>
                    </a:lnL>
                    <a:lnR>
                      <a:noFill/>
                    </a:lnR>
                    <a:lnT>
                      <a:noFill/>
                    </a:lnT>
                    <a:lnB>
                      <a:noFill/>
                    </a:lnB>
                    <a:lnTlToBr>
                      <a:noFill/>
                    </a:lnTlToBr>
                    <a:lnBlToTr>
                      <a:noFill/>
                    </a:lnBlToTr>
                    <a:solidFill>
                      <a:srgbClr val="008CB3"/>
                    </a:solidFill>
                  </a:tcPr>
                </a:tc>
              </a:tr>
              <a:tr h="784225">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endParaRPr kumimoji="0" lang="en-US" sz="2000" b="1" i="0" u="none" strike="noStrike" cap="none" normalizeH="0" baseline="0" dirty="0" smtClean="0">
                        <a:ln>
                          <a:noFill/>
                        </a:ln>
                        <a:solidFill>
                          <a:srgbClr val="000000"/>
                        </a:solidFill>
                        <a:effectLst/>
                        <a:latin typeface="Arial" pitchFamily="34" charset="0"/>
                        <a:cs typeface="Arial" pitchFamily="34" charset="0"/>
                      </a:endParaRPr>
                    </a:p>
                  </a:txBody>
                  <a:tcPr marL="45720" marR="45720" anchor="ctr" horzOverflow="overflow">
                    <a:lnL>
                      <a:noFill/>
                    </a:lnL>
                    <a:lnR>
                      <a:noFill/>
                    </a:lnR>
                    <a:lnT>
                      <a:noFill/>
                    </a:lnT>
                    <a:lnB>
                      <a:noFill/>
                    </a:lnB>
                    <a:lnTlToBr>
                      <a:noFill/>
                    </a:lnTlToBr>
                    <a:lnBlToTr>
                      <a:noFill/>
                    </a:lnBlToTr>
                    <a:solidFill>
                      <a:srgbClr val="E7F3FC"/>
                    </a:solidFill>
                  </a:tcPr>
                </a:tc>
              </a:tr>
              <a:tr h="406400">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sz="2000" b="1" i="0" u="none" strike="noStrike" cap="none" normalizeH="0" baseline="0" smtClean="0">
                          <a:ln>
                            <a:noFill/>
                          </a:ln>
                          <a:solidFill>
                            <a:schemeClr val="tx1"/>
                          </a:solidFill>
                          <a:effectLst/>
                          <a:latin typeface="Arial" pitchFamily="34" charset="0"/>
                          <a:cs typeface="Arial" pitchFamily="34" charset="0"/>
                        </a:rPr>
                        <a:t>Applications-as-a-service</a:t>
                      </a:r>
                    </a:p>
                  </a:txBody>
                  <a:tcPr marL="45720" marR="45720" anchor="ctr" horzOverflow="overflow">
                    <a:lnL>
                      <a:noFill/>
                    </a:lnL>
                    <a:lnR>
                      <a:noFill/>
                    </a:lnR>
                    <a:lnT>
                      <a:noFill/>
                    </a:lnT>
                    <a:lnB>
                      <a:noFill/>
                    </a:lnB>
                    <a:lnTlToBr>
                      <a:noFill/>
                    </a:lnTlToBr>
                    <a:lnBlToTr>
                      <a:noFill/>
                    </a:lnBlToTr>
                    <a:solidFill>
                      <a:srgbClr val="008CB3"/>
                    </a:solidFill>
                  </a:tcPr>
                </a:tc>
              </a:tr>
              <a:tr h="1103313">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endParaRPr kumimoji="0" lang="en-US" sz="2000" b="1" i="0" u="none" strike="noStrike" cap="none" normalizeH="0" baseline="0" smtClean="0">
                        <a:ln>
                          <a:noFill/>
                        </a:ln>
                        <a:solidFill>
                          <a:srgbClr val="000000"/>
                        </a:solidFill>
                        <a:effectLst/>
                        <a:latin typeface="Arial" pitchFamily="34" charset="0"/>
                        <a:cs typeface="Arial" pitchFamily="34" charset="0"/>
                      </a:endParaRPr>
                    </a:p>
                  </a:txBody>
                  <a:tcPr marL="45720" marR="45720" anchor="ctr" horzOverflow="overflow">
                    <a:lnL>
                      <a:noFill/>
                    </a:lnL>
                    <a:lnR>
                      <a:noFill/>
                    </a:lnR>
                    <a:lnT>
                      <a:noFill/>
                    </a:lnT>
                    <a:lnB>
                      <a:noFill/>
                    </a:lnB>
                    <a:lnTlToBr>
                      <a:noFill/>
                    </a:lnTlToBr>
                    <a:lnBlToTr>
                      <a:noFill/>
                    </a:lnBlToTr>
                    <a:solidFill>
                      <a:srgbClr val="E7F3FC"/>
                    </a:solidFill>
                  </a:tcPr>
                </a:tc>
              </a:tr>
              <a:tr h="407988">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sz="2000" b="1" i="0" u="none" strike="noStrike" cap="none" normalizeH="0" baseline="0" smtClean="0">
                          <a:ln>
                            <a:noFill/>
                          </a:ln>
                          <a:solidFill>
                            <a:schemeClr val="tx1"/>
                          </a:solidFill>
                          <a:effectLst/>
                          <a:latin typeface="Arial" pitchFamily="34" charset="0"/>
                          <a:cs typeface="Arial" pitchFamily="34" charset="0"/>
                        </a:rPr>
                        <a:t>Platforms-as-a service</a:t>
                      </a:r>
                    </a:p>
                  </a:txBody>
                  <a:tcPr marL="45720" marR="45720" anchor="ctr" horzOverflow="overflow">
                    <a:lnL>
                      <a:noFill/>
                    </a:lnL>
                    <a:lnR>
                      <a:noFill/>
                    </a:lnR>
                    <a:lnT>
                      <a:noFill/>
                    </a:lnT>
                    <a:lnB>
                      <a:noFill/>
                    </a:lnB>
                    <a:lnTlToBr>
                      <a:noFill/>
                    </a:lnTlToBr>
                    <a:lnBlToTr>
                      <a:noFill/>
                    </a:lnBlToTr>
                    <a:solidFill>
                      <a:srgbClr val="008CB3"/>
                    </a:solidFill>
                  </a:tcPr>
                </a:tc>
              </a:tr>
              <a:tr h="831850">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endParaRPr kumimoji="0" lang="en-US" sz="2000" b="1" i="0" u="none" strike="noStrike" cap="none" normalizeH="0" baseline="0" smtClean="0">
                        <a:ln>
                          <a:noFill/>
                        </a:ln>
                        <a:solidFill>
                          <a:srgbClr val="000000"/>
                        </a:solidFill>
                        <a:effectLst/>
                        <a:latin typeface="Arial" pitchFamily="34" charset="0"/>
                        <a:cs typeface="Arial" pitchFamily="34" charset="0"/>
                      </a:endParaRPr>
                    </a:p>
                  </a:txBody>
                  <a:tcPr marL="45720" marR="45720" anchor="ctr" horzOverflow="overflow">
                    <a:lnL>
                      <a:noFill/>
                    </a:lnL>
                    <a:lnR>
                      <a:noFill/>
                    </a:lnR>
                    <a:lnT>
                      <a:noFill/>
                    </a:lnT>
                    <a:lnB>
                      <a:noFill/>
                    </a:lnB>
                    <a:lnTlToBr>
                      <a:noFill/>
                    </a:lnTlToBr>
                    <a:lnBlToTr>
                      <a:noFill/>
                    </a:lnBlToTr>
                    <a:solidFill>
                      <a:srgbClr val="E7F3FC"/>
                    </a:solidFill>
                  </a:tcPr>
                </a:tc>
              </a:tr>
              <a:tr h="406400">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r>
                        <a:rPr kumimoji="0" lang="en-US" sz="2000" b="1" i="0" u="none" strike="noStrike" cap="none" normalizeH="0" baseline="0" smtClean="0">
                          <a:ln>
                            <a:noFill/>
                          </a:ln>
                          <a:solidFill>
                            <a:schemeClr val="tx1"/>
                          </a:solidFill>
                          <a:effectLst/>
                          <a:latin typeface="Arial" pitchFamily="34" charset="0"/>
                          <a:cs typeface="Arial" pitchFamily="34" charset="0"/>
                        </a:rPr>
                        <a:t>Infrastructure-as-service</a:t>
                      </a:r>
                    </a:p>
                  </a:txBody>
                  <a:tcPr marL="45720" marR="45720" anchor="ctr" horzOverflow="overflow">
                    <a:lnL>
                      <a:noFill/>
                    </a:lnL>
                    <a:lnR>
                      <a:noFill/>
                    </a:lnR>
                    <a:lnT>
                      <a:noFill/>
                    </a:lnT>
                    <a:lnB>
                      <a:noFill/>
                    </a:lnB>
                    <a:lnTlToBr>
                      <a:noFill/>
                    </a:lnTlToBr>
                    <a:lnBlToTr>
                      <a:noFill/>
                    </a:lnBlToTr>
                    <a:solidFill>
                      <a:srgbClr val="008CB3"/>
                    </a:solidFill>
                  </a:tcPr>
                </a:tc>
              </a:tr>
              <a:tr h="782638">
                <a:tc>
                  <a:txBody>
                    <a:bodyPr/>
                    <a:lstStyle/>
                    <a:p>
                      <a:pPr marL="0" marR="0" lvl="0" indent="0" algn="l" defTabSz="914400" rtl="0" eaLnBrk="0" fontAlgn="base" latinLnBrk="0" hangingPunct="0">
                        <a:lnSpc>
                          <a:spcPct val="100000"/>
                        </a:lnSpc>
                        <a:spcBef>
                          <a:spcPct val="0"/>
                        </a:spcBef>
                        <a:spcAft>
                          <a:spcPct val="0"/>
                        </a:spcAft>
                        <a:buClrTx/>
                        <a:buSzTx/>
                        <a:buFont typeface="Wingdings" pitchFamily="2" charset="2"/>
                        <a:buNone/>
                        <a:tabLst/>
                      </a:pPr>
                      <a:endParaRPr kumimoji="0" lang="en-US" sz="2000" b="1" i="0" u="none" strike="noStrike" cap="none" normalizeH="0" baseline="0" smtClean="0">
                        <a:ln>
                          <a:noFill/>
                        </a:ln>
                        <a:solidFill>
                          <a:srgbClr val="000000"/>
                        </a:solidFill>
                        <a:effectLst/>
                        <a:latin typeface="Arial" pitchFamily="34" charset="0"/>
                        <a:cs typeface="Arial" pitchFamily="34" charset="0"/>
                      </a:endParaRPr>
                    </a:p>
                  </a:txBody>
                  <a:tcPr marL="45720" marR="45720" anchor="ctr" horzOverflow="overflow">
                    <a:lnL>
                      <a:noFill/>
                    </a:lnL>
                    <a:lnR>
                      <a:noFill/>
                    </a:lnR>
                    <a:lnT>
                      <a:noFill/>
                    </a:lnT>
                    <a:lnB>
                      <a:noFill/>
                    </a:lnB>
                    <a:lnTlToBr>
                      <a:noFill/>
                    </a:lnTlToBr>
                    <a:lnBlToTr>
                      <a:noFill/>
                    </a:lnBlToTr>
                    <a:solidFill>
                      <a:srgbClr val="E7F3FC"/>
                    </a:solidFill>
                  </a:tcPr>
                </a:tc>
              </a:tr>
            </a:tbl>
          </a:graphicData>
        </a:graphic>
      </p:graphicFrame>
      <p:pic>
        <p:nvPicPr>
          <p:cNvPr id="498701" name="Picture 2"/>
          <p:cNvPicPr>
            <a:picLocks noChangeAspect="1" noChangeArrowheads="1"/>
          </p:cNvPicPr>
          <p:nvPr/>
        </p:nvPicPr>
        <p:blipFill>
          <a:blip r:embed="rId2" cstate="print">
            <a:clrChange>
              <a:clrFrom>
                <a:srgbClr val="FFFFFF"/>
              </a:clrFrom>
              <a:clrTo>
                <a:srgbClr val="FFFFFF">
                  <a:alpha val="0"/>
                </a:srgbClr>
              </a:clrTo>
            </a:clrChange>
          </a:blip>
          <a:srcRect r="38609" b="8508"/>
          <a:stretch>
            <a:fillRect/>
          </a:stretch>
        </p:blipFill>
        <p:spPr bwMode="auto">
          <a:xfrm>
            <a:off x="2559050" y="2032000"/>
            <a:ext cx="1784350" cy="665163"/>
          </a:xfrm>
          <a:prstGeom prst="rect">
            <a:avLst/>
          </a:prstGeom>
          <a:noFill/>
          <a:ln w="9525">
            <a:noFill/>
            <a:miter lim="800000"/>
            <a:headEnd/>
            <a:tailEnd/>
          </a:ln>
        </p:spPr>
      </p:pic>
      <p:pic>
        <p:nvPicPr>
          <p:cNvPr id="498702" name="Picture 47" descr="Navitaire3"/>
          <p:cNvPicPr>
            <a:picLocks noChangeAspect="1" noChangeArrowheads="1"/>
          </p:cNvPicPr>
          <p:nvPr/>
        </p:nvPicPr>
        <p:blipFill>
          <a:blip r:embed="rId3" cstate="print">
            <a:clrChange>
              <a:clrFrom>
                <a:srgbClr val="FEFFFF"/>
              </a:clrFrom>
              <a:clrTo>
                <a:srgbClr val="FEFFFF">
                  <a:alpha val="0"/>
                </a:srgbClr>
              </a:clrTo>
            </a:clrChange>
          </a:blip>
          <a:srcRect/>
          <a:stretch>
            <a:fillRect/>
          </a:stretch>
        </p:blipFill>
        <p:spPr bwMode="auto">
          <a:xfrm>
            <a:off x="4876800" y="2197100"/>
            <a:ext cx="2057400" cy="409575"/>
          </a:xfrm>
          <a:prstGeom prst="rect">
            <a:avLst/>
          </a:prstGeom>
          <a:noFill/>
          <a:ln w="9525">
            <a:noFill/>
            <a:miter lim="800000"/>
            <a:headEnd/>
            <a:tailEnd/>
          </a:ln>
        </p:spPr>
      </p:pic>
      <p:pic>
        <p:nvPicPr>
          <p:cNvPr id="498703" name="Picture 26" descr="2005-09-28_14-22-10-11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812925" y="3275013"/>
            <a:ext cx="1203325" cy="346075"/>
          </a:xfrm>
          <a:prstGeom prst="rect">
            <a:avLst/>
          </a:prstGeom>
          <a:noFill/>
          <a:ln w="9525">
            <a:noFill/>
            <a:miter lim="800000"/>
            <a:headEnd/>
            <a:tailEnd/>
          </a:ln>
        </p:spPr>
      </p:pic>
      <p:pic>
        <p:nvPicPr>
          <p:cNvPr id="498704" name="Picture 9" descr="2005-09-28_14-45-05-88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646363" y="3883025"/>
            <a:ext cx="1104900" cy="366713"/>
          </a:xfrm>
          <a:prstGeom prst="rect">
            <a:avLst/>
          </a:prstGeom>
          <a:noFill/>
          <a:ln w="9525">
            <a:noFill/>
            <a:miter lim="800000"/>
            <a:headEnd/>
            <a:tailEnd/>
          </a:ln>
        </p:spPr>
      </p:pic>
      <p:pic>
        <p:nvPicPr>
          <p:cNvPr id="498705" name="Picture 2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55663" y="3740150"/>
            <a:ext cx="1527175" cy="454025"/>
          </a:xfrm>
          <a:prstGeom prst="rect">
            <a:avLst/>
          </a:prstGeom>
          <a:noFill/>
          <a:ln w="9525">
            <a:noFill/>
            <a:miter lim="800000"/>
            <a:headEnd/>
            <a:tailEnd/>
          </a:ln>
        </p:spPr>
      </p:pic>
      <p:pic>
        <p:nvPicPr>
          <p:cNvPr id="498706" name="Picture 2" descr="Workday">
            <a:hlinkClick r:id="rId7"/>
          </p:cNvPr>
          <p:cNvPicPr>
            <a:picLocks noChangeAspect="1" noChangeArrowheads="1"/>
          </p:cNvPicPr>
          <p:nvPr/>
        </p:nvPicPr>
        <p:blipFill>
          <a:blip r:embed="rId8" cstate="print"/>
          <a:srcRect/>
          <a:stretch>
            <a:fillRect/>
          </a:stretch>
        </p:blipFill>
        <p:spPr bwMode="auto">
          <a:xfrm>
            <a:off x="355600" y="3309938"/>
            <a:ext cx="963613" cy="363537"/>
          </a:xfrm>
          <a:prstGeom prst="rect">
            <a:avLst/>
          </a:prstGeom>
          <a:noFill/>
          <a:ln w="9525">
            <a:noFill/>
            <a:miter lim="800000"/>
            <a:headEnd/>
            <a:tailEnd/>
          </a:ln>
        </p:spPr>
      </p:pic>
      <p:pic>
        <p:nvPicPr>
          <p:cNvPr id="498707" name="Picture 2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427913" y="3262313"/>
            <a:ext cx="1143000" cy="585787"/>
          </a:xfrm>
          <a:prstGeom prst="rect">
            <a:avLst/>
          </a:prstGeom>
          <a:noFill/>
          <a:ln w="9525" algn="ctr">
            <a:noFill/>
            <a:miter lim="800000"/>
            <a:headEnd/>
            <a:tailEnd/>
          </a:ln>
        </p:spPr>
      </p:pic>
      <p:pic>
        <p:nvPicPr>
          <p:cNvPr id="498708" name="Picture 24"/>
          <p:cNvPicPr>
            <a:picLocks noChangeAspect="1" noChangeArrowheads="1"/>
          </p:cNvPicPr>
          <p:nvPr/>
        </p:nvPicPr>
        <p:blipFill>
          <a:blip r:embed="rId10" cstate="print"/>
          <a:srcRect/>
          <a:stretch>
            <a:fillRect/>
          </a:stretch>
        </p:blipFill>
        <p:spPr bwMode="auto">
          <a:xfrm>
            <a:off x="4419600" y="3519488"/>
            <a:ext cx="1143000" cy="684212"/>
          </a:xfrm>
          <a:prstGeom prst="rect">
            <a:avLst/>
          </a:prstGeom>
          <a:noFill/>
          <a:ln w="9525" algn="ctr">
            <a:noFill/>
            <a:miter lim="800000"/>
            <a:headEnd/>
            <a:tailEnd/>
          </a:ln>
        </p:spPr>
      </p:pic>
      <p:pic>
        <p:nvPicPr>
          <p:cNvPr id="498709" name="Picture 2" descr="http://www.knowledgebase-script.com/demo/admin/attachments/amazon_logo.gif"/>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551488" y="3228975"/>
            <a:ext cx="1219200" cy="450850"/>
          </a:xfrm>
          <a:prstGeom prst="rect">
            <a:avLst/>
          </a:prstGeom>
          <a:noFill/>
          <a:ln w="9525">
            <a:noFill/>
            <a:miter lim="800000"/>
            <a:headEnd/>
            <a:tailEnd/>
          </a:ln>
        </p:spPr>
      </p:pic>
      <p:pic>
        <p:nvPicPr>
          <p:cNvPr id="498710" name="Picture 4" descr="http://www.nwsd.ca/schools/phs/images/links/yahoo_logo.gif"/>
          <p:cNvPicPr>
            <a:picLocks noChangeAspect="1" noChangeArrowheads="1"/>
          </p:cNvPicPr>
          <p:nvPr/>
        </p:nvPicPr>
        <p:blipFill>
          <a:blip r:embed="rId12" cstate="print"/>
          <a:srcRect/>
          <a:stretch>
            <a:fillRect/>
          </a:stretch>
        </p:blipFill>
        <p:spPr bwMode="auto">
          <a:xfrm>
            <a:off x="3287713" y="3279775"/>
            <a:ext cx="1295400" cy="244475"/>
          </a:xfrm>
          <a:prstGeom prst="rect">
            <a:avLst/>
          </a:prstGeom>
          <a:noFill/>
          <a:ln w="9525">
            <a:noFill/>
            <a:miter lim="800000"/>
            <a:headEnd/>
            <a:tailEnd/>
          </a:ln>
        </p:spPr>
      </p:pic>
      <p:pic>
        <p:nvPicPr>
          <p:cNvPr id="498711" name="Picture 14" descr="http://navigationuncharted.wordpress.com/2008/05/02/google-platform-part-1/">
            <a:hlinkClick r:id="rId13"/>
          </p:cNvPr>
          <p:cNvPicPr>
            <a:picLocks noChangeAspect="1" noChangeArrowheads="1"/>
          </p:cNvPicPr>
          <p:nvPr/>
        </p:nvPicPr>
        <p:blipFill>
          <a:blip r:embed="rId14" cstate="print">
            <a:clrChange>
              <a:clrFrom>
                <a:srgbClr val="FEFEFE"/>
              </a:clrFrom>
              <a:clrTo>
                <a:srgbClr val="FEFEFE">
                  <a:alpha val="0"/>
                </a:srgbClr>
              </a:clrTo>
            </a:clrChange>
          </a:blip>
          <a:srcRect/>
          <a:stretch>
            <a:fillRect/>
          </a:stretch>
        </p:blipFill>
        <p:spPr bwMode="auto">
          <a:xfrm>
            <a:off x="5780088" y="3832225"/>
            <a:ext cx="990600" cy="395288"/>
          </a:xfrm>
          <a:prstGeom prst="rect">
            <a:avLst/>
          </a:prstGeom>
          <a:noFill/>
          <a:ln w="9525">
            <a:noFill/>
            <a:miter lim="800000"/>
            <a:headEnd/>
            <a:tailEnd/>
          </a:ln>
        </p:spPr>
      </p:pic>
      <p:pic>
        <p:nvPicPr>
          <p:cNvPr id="498712" name="Picture 16" descr="http://www.x19spares.co.uk/">
            <a:hlinkClick r:id="rId15"/>
          </p:cNvPr>
          <p:cNvPicPr>
            <a:picLocks noChangeAspect="1" noChangeArrowheads="1"/>
          </p:cNvPicPr>
          <p:nvPr/>
        </p:nvPicPr>
        <p:blipFill>
          <a:blip r:embed="rId16" cstate="print"/>
          <a:srcRect/>
          <a:stretch>
            <a:fillRect/>
          </a:stretch>
        </p:blipFill>
        <p:spPr bwMode="auto">
          <a:xfrm>
            <a:off x="6967538" y="3902075"/>
            <a:ext cx="762000" cy="317500"/>
          </a:xfrm>
          <a:prstGeom prst="rect">
            <a:avLst/>
          </a:prstGeom>
          <a:noFill/>
          <a:ln w="9525">
            <a:noFill/>
            <a:miter lim="800000"/>
            <a:headEnd/>
            <a:tailEnd/>
          </a:ln>
        </p:spPr>
      </p:pic>
      <p:grpSp>
        <p:nvGrpSpPr>
          <p:cNvPr id="498713" name="Group 10"/>
          <p:cNvGrpSpPr>
            <a:grpSpLocks/>
          </p:cNvGrpSpPr>
          <p:nvPr/>
        </p:nvGrpSpPr>
        <p:grpSpPr bwMode="auto">
          <a:xfrm>
            <a:off x="1524000" y="4732338"/>
            <a:ext cx="869950" cy="760412"/>
            <a:chOff x="1824" y="3504"/>
            <a:chExt cx="900" cy="768"/>
          </a:xfrm>
        </p:grpSpPr>
        <p:pic>
          <p:nvPicPr>
            <p:cNvPr id="498714" name="Picture 11" descr="Image:Google App Engine Logo.gif">
              <a:hlinkClick r:id="rId17" tooltip="Image:Google App Engine Logo.gif"/>
            </p:cNvPr>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1824" y="3942"/>
              <a:ext cx="900" cy="330"/>
            </a:xfrm>
            <a:prstGeom prst="rect">
              <a:avLst/>
            </a:prstGeom>
            <a:noFill/>
            <a:ln w="9525">
              <a:noFill/>
              <a:miter lim="800000"/>
              <a:headEnd/>
              <a:tailEnd/>
            </a:ln>
          </p:spPr>
        </p:pic>
        <p:pic>
          <p:nvPicPr>
            <p:cNvPr id="498715" name="Picture 2" descr="http://code.google.com/appengine/images/appengine_lowres.jpg"/>
            <p:cNvPicPr>
              <a:picLocks noChangeAspect="1" noChangeArrowheads="1"/>
            </p:cNvPicPr>
            <p:nvPr/>
          </p:nvPicPr>
          <p:blipFill>
            <a:blip r:embed="rId19" cstate="print">
              <a:clrChange>
                <a:clrFrom>
                  <a:srgbClr val="FFFFFF"/>
                </a:clrFrom>
                <a:clrTo>
                  <a:srgbClr val="FFFFFF">
                    <a:alpha val="0"/>
                  </a:srgbClr>
                </a:clrTo>
              </a:clrChange>
            </a:blip>
            <a:srcRect/>
            <a:stretch>
              <a:fillRect/>
            </a:stretch>
          </p:blipFill>
          <p:spPr bwMode="auto">
            <a:xfrm>
              <a:off x="1896" y="3504"/>
              <a:ext cx="600" cy="474"/>
            </a:xfrm>
            <a:prstGeom prst="rect">
              <a:avLst/>
            </a:prstGeom>
            <a:noFill/>
            <a:ln w="9525">
              <a:noFill/>
              <a:miter lim="800000"/>
              <a:headEnd/>
              <a:tailEnd/>
            </a:ln>
          </p:spPr>
        </p:pic>
      </p:grpSp>
      <p:pic>
        <p:nvPicPr>
          <p:cNvPr id="498716" name="Picture 28" descr="image:Force_ide_banner.jpg">
            <a:hlinkClick r:id="rId20" tooltip="image:Force_ide_banner.jpg"/>
          </p:cNvPr>
          <p:cNvPicPr>
            <a:picLocks noChangeAspect="1" noChangeArrowheads="1"/>
          </p:cNvPicPr>
          <p:nvPr/>
        </p:nvPicPr>
        <p:blipFill>
          <a:blip r:embed="rId21" cstate="print">
            <a:clrChange>
              <a:clrFrom>
                <a:srgbClr val="FFFFFF"/>
              </a:clrFrom>
              <a:clrTo>
                <a:srgbClr val="FFFFFF">
                  <a:alpha val="0"/>
                </a:srgbClr>
              </a:clrTo>
            </a:clrChange>
          </a:blip>
          <a:srcRect/>
          <a:stretch>
            <a:fillRect/>
          </a:stretch>
        </p:blipFill>
        <p:spPr bwMode="auto">
          <a:xfrm>
            <a:off x="3962400" y="4933950"/>
            <a:ext cx="1195388" cy="349250"/>
          </a:xfrm>
          <a:prstGeom prst="rect">
            <a:avLst/>
          </a:prstGeom>
          <a:noFill/>
          <a:ln w="9525">
            <a:noFill/>
            <a:miter lim="800000"/>
            <a:headEnd/>
            <a:tailEnd/>
          </a:ln>
        </p:spPr>
      </p:pic>
      <p:pic>
        <p:nvPicPr>
          <p:cNvPr id="498717" name="Picture 48" descr="Microsoft">
            <a:hlinkClick r:id="rId22"/>
          </p:cNvPr>
          <p:cNvPicPr>
            <a:picLocks noChangeAspect="1" noChangeArrowheads="1"/>
          </p:cNvPicPr>
          <p:nvPr/>
        </p:nvPicPr>
        <p:blipFill>
          <a:blip r:embed="rId23" cstate="print"/>
          <a:srcRect/>
          <a:stretch>
            <a:fillRect/>
          </a:stretch>
        </p:blipFill>
        <p:spPr bwMode="auto">
          <a:xfrm>
            <a:off x="6488113" y="4927600"/>
            <a:ext cx="1522412" cy="469900"/>
          </a:xfrm>
          <a:prstGeom prst="rect">
            <a:avLst/>
          </a:prstGeom>
          <a:noFill/>
          <a:ln w="9525">
            <a:noFill/>
            <a:miter lim="800000"/>
            <a:headEnd/>
            <a:tailEnd/>
          </a:ln>
        </p:spPr>
      </p:pic>
      <p:pic>
        <p:nvPicPr>
          <p:cNvPr id="498718" name="Picture 16"/>
          <p:cNvPicPr>
            <a:picLocks noChangeAspect="1" noChangeArrowheads="1"/>
          </p:cNvPicPr>
          <p:nvPr/>
        </p:nvPicPr>
        <p:blipFill>
          <a:blip r:embed="rId24" cstate="print">
            <a:clrChange>
              <a:clrFrom>
                <a:srgbClr val="FEFFFA"/>
              </a:clrFrom>
              <a:clrTo>
                <a:srgbClr val="FEFFFA">
                  <a:alpha val="0"/>
                </a:srgbClr>
              </a:clrTo>
            </a:clrChange>
          </a:blip>
          <a:srcRect/>
          <a:stretch>
            <a:fillRect/>
          </a:stretch>
        </p:blipFill>
        <p:spPr bwMode="auto">
          <a:xfrm>
            <a:off x="1928813" y="5953125"/>
            <a:ext cx="1254125" cy="693738"/>
          </a:xfrm>
          <a:prstGeom prst="rect">
            <a:avLst/>
          </a:prstGeom>
          <a:noFill/>
          <a:ln w="9525">
            <a:noFill/>
            <a:miter lim="800000"/>
            <a:headEnd/>
            <a:tailEnd/>
          </a:ln>
        </p:spPr>
      </p:pic>
      <p:pic>
        <p:nvPicPr>
          <p:cNvPr id="498719" name="Picture 9" descr="logo_aws"/>
          <p:cNvPicPr>
            <a:picLocks noChangeAspect="1" noChangeArrowheads="1"/>
          </p:cNvPicPr>
          <p:nvPr/>
        </p:nvPicPr>
        <p:blipFill>
          <a:blip r:embed="rId25" cstate="print">
            <a:clrChange>
              <a:clrFrom>
                <a:srgbClr val="FFFFFF"/>
              </a:clrFrom>
              <a:clrTo>
                <a:srgbClr val="FFFFFF">
                  <a:alpha val="0"/>
                </a:srgbClr>
              </a:clrTo>
            </a:clrChange>
          </a:blip>
          <a:srcRect/>
          <a:stretch>
            <a:fillRect/>
          </a:stretch>
        </p:blipFill>
        <p:spPr bwMode="auto">
          <a:xfrm>
            <a:off x="3370263" y="6021388"/>
            <a:ext cx="1716087" cy="627062"/>
          </a:xfrm>
          <a:prstGeom prst="rect">
            <a:avLst/>
          </a:prstGeom>
          <a:noFill/>
          <a:ln w="9525">
            <a:noFill/>
            <a:miter lim="800000"/>
            <a:headEnd/>
            <a:tailEnd/>
          </a:ln>
        </p:spPr>
      </p:pic>
      <p:pic>
        <p:nvPicPr>
          <p:cNvPr id="498720" name="Picture 13" descr="VMware">
            <a:hlinkClick r:id="rId26"/>
          </p:cNvPr>
          <p:cNvPicPr>
            <a:picLocks noChangeAspect="1" noChangeArrowheads="1"/>
          </p:cNvPicPr>
          <p:nvPr/>
        </p:nvPicPr>
        <p:blipFill>
          <a:blip r:embed="rId27" cstate="print">
            <a:clrChange>
              <a:clrFrom>
                <a:srgbClr val="FFFFFE"/>
              </a:clrFrom>
              <a:clrTo>
                <a:srgbClr val="FFFFFE">
                  <a:alpha val="0"/>
                </a:srgbClr>
              </a:clrTo>
            </a:clrChange>
          </a:blip>
          <a:srcRect/>
          <a:stretch>
            <a:fillRect/>
          </a:stretch>
        </p:blipFill>
        <p:spPr bwMode="auto">
          <a:xfrm>
            <a:off x="5224463" y="5953125"/>
            <a:ext cx="1852612" cy="727075"/>
          </a:xfrm>
          <a:prstGeom prst="rect">
            <a:avLst/>
          </a:prstGeom>
          <a:noFill/>
          <a:ln w="9525">
            <a:noFill/>
            <a:miter lim="800000"/>
            <a:headEnd/>
            <a:tailEnd/>
          </a:ln>
        </p:spPr>
      </p:pic>
      <p:pic>
        <p:nvPicPr>
          <p:cNvPr id="498721" name="Picture 6" descr="EMC Logo"/>
          <p:cNvPicPr>
            <a:picLocks noChangeAspect="1" noChangeArrowheads="1"/>
          </p:cNvPicPr>
          <p:nvPr/>
        </p:nvPicPr>
        <p:blipFill>
          <a:blip r:embed="rId28" cstate="print">
            <a:clrChange>
              <a:clrFrom>
                <a:srgbClr val="615F60"/>
              </a:clrFrom>
              <a:clrTo>
                <a:srgbClr val="615F60">
                  <a:alpha val="0"/>
                </a:srgbClr>
              </a:clrTo>
            </a:clrChange>
          </a:blip>
          <a:srcRect/>
          <a:stretch>
            <a:fillRect/>
          </a:stretch>
        </p:blipFill>
        <p:spPr bwMode="auto">
          <a:xfrm>
            <a:off x="7146925" y="6089650"/>
            <a:ext cx="1235075" cy="427038"/>
          </a:xfrm>
          <a:prstGeom prst="rect">
            <a:avLst/>
          </a:prstGeom>
          <a:noFill/>
          <a:ln w="9525">
            <a:noFill/>
            <a:miter lim="800000"/>
            <a:headEnd/>
            <a:tailEnd/>
          </a:ln>
        </p:spPr>
      </p:pic>
      <p:pic>
        <p:nvPicPr>
          <p:cNvPr id="498722" name="Picture 37" descr="http://tbn1.google.com/images?q=tbn:N3lBhCGruhrsTM:http://www.agentgroup.unimore.it/pppj08/images/sun_logo.png">
            <a:hlinkClick r:id="rId29"/>
          </p:cNvPr>
          <p:cNvPicPr>
            <a:picLocks noChangeAspect="1" noChangeArrowheads="1"/>
          </p:cNvPicPr>
          <p:nvPr/>
        </p:nvPicPr>
        <p:blipFill>
          <a:blip r:embed="rId30" cstate="print"/>
          <a:srcRect/>
          <a:stretch>
            <a:fillRect/>
          </a:stretch>
        </p:blipFill>
        <p:spPr bwMode="auto">
          <a:xfrm>
            <a:off x="392113" y="6018213"/>
            <a:ext cx="1362075" cy="609600"/>
          </a:xfrm>
          <a:prstGeom prst="rect">
            <a:avLst/>
          </a:prstGeom>
          <a:noFill/>
          <a:ln w="9525">
            <a:noFill/>
            <a:miter lim="800000"/>
            <a:headEnd/>
            <a:tailEnd/>
          </a:ln>
        </p:spPr>
      </p:pic>
    </p:spTree>
    <p:extLst>
      <p:ext uri="{BB962C8B-B14F-4D97-AF65-F5344CB8AC3E}">
        <p14:creationId xmlns:p14="http://schemas.microsoft.com/office/powerpoint/2010/main" val="577333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AWS API - SOAP</a:t>
            </a:r>
            <a:endParaRPr lang="en-US" dirty="0"/>
          </a:p>
        </p:txBody>
      </p:sp>
      <p:sp>
        <p:nvSpPr>
          <p:cNvPr id="3" name="Content Placeholder 2"/>
          <p:cNvSpPr>
            <a:spLocks noGrp="1"/>
          </p:cNvSpPr>
          <p:nvPr>
            <p:ph sz="half" idx="1"/>
            <p:custDataLst>
              <p:tags r:id="rId3"/>
            </p:custDataLst>
          </p:nvPr>
        </p:nvSpPr>
        <p:spPr/>
        <p:txBody>
          <a:bodyPr>
            <a:normAutofit/>
          </a:bodyPr>
          <a:lstStyle/>
          <a:p>
            <a:r>
              <a:rPr lang="en-US" dirty="0" smtClean="0"/>
              <a:t>Simple Object Access Protocol</a:t>
            </a:r>
          </a:p>
          <a:p>
            <a:r>
              <a:rPr lang="en-US" dirty="0" smtClean="0"/>
              <a:t>XML request and response</a:t>
            </a:r>
          </a:p>
          <a:p>
            <a:r>
              <a:rPr lang="en-US" dirty="0" smtClean="0"/>
              <a:t>.NET/Java have great support for SOAP</a:t>
            </a:r>
          </a:p>
          <a:p>
            <a:r>
              <a:rPr lang="en-US" dirty="0" smtClean="0"/>
              <a:t>Arguably not as convenient with PHP, JavaScript, etc</a:t>
            </a:r>
          </a:p>
        </p:txBody>
      </p:sp>
      <p:sp>
        <p:nvSpPr>
          <p:cNvPr id="5" name="Content Placeholder 4"/>
          <p:cNvSpPr>
            <a:spLocks noGrp="1"/>
          </p:cNvSpPr>
          <p:nvPr>
            <p:ph sz="half" idx="2"/>
            <p:custDataLst>
              <p:tags r:id="rId4"/>
            </p:custDataLst>
          </p:nvPr>
        </p:nvSpPr>
        <p:spPr/>
        <p:txBody>
          <a:bodyPr>
            <a:normAutofit/>
          </a:bodyPr>
          <a:lstStyle/>
          <a:p>
            <a:endParaRPr lang="en-US"/>
          </a:p>
        </p:txBody>
      </p:sp>
      <p:pic>
        <p:nvPicPr>
          <p:cNvPr id="12290" name="Picture 2"/>
          <p:cNvPicPr>
            <a:picLocks noChangeAspect="1" noChangeArrowheads="1"/>
          </p:cNvPicPr>
          <p:nvPr>
            <p:custDataLst>
              <p:tags r:id="rId5"/>
            </p:custDataLst>
          </p:nvPr>
        </p:nvPicPr>
        <p:blipFill>
          <a:blip r:embed="rId8"/>
          <a:srcRect/>
          <a:stretch>
            <a:fillRect/>
          </a:stretch>
        </p:blipFill>
        <p:spPr bwMode="auto">
          <a:xfrm>
            <a:off x="4648200" y="1600200"/>
            <a:ext cx="4152900" cy="2732116"/>
          </a:xfrm>
          <a:prstGeom prst="rect">
            <a:avLst/>
          </a:prstGeom>
          <a:noFill/>
          <a:ln w="9525">
            <a:noFill/>
            <a:miter lim="800000"/>
            <a:headEnd/>
            <a:tailEnd/>
          </a:ln>
          <a:effectLst/>
        </p:spPr>
      </p:pic>
    </p:spTree>
    <p:custDataLst>
      <p:tags r:id="rId1"/>
    </p:custData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AWS API - Query</a:t>
            </a:r>
            <a:endParaRPr lang="en-US" dirty="0"/>
          </a:p>
        </p:txBody>
      </p:sp>
      <p:sp>
        <p:nvSpPr>
          <p:cNvPr id="3" name="Content Placeholder 2"/>
          <p:cNvSpPr>
            <a:spLocks noGrp="1"/>
          </p:cNvSpPr>
          <p:nvPr>
            <p:ph sz="half" idx="1"/>
            <p:custDataLst>
              <p:tags r:id="rId3"/>
            </p:custDataLst>
          </p:nvPr>
        </p:nvSpPr>
        <p:spPr>
          <a:xfrm>
            <a:off x="457200" y="1600200"/>
            <a:ext cx="3581400" cy="4525963"/>
          </a:xfrm>
        </p:spPr>
        <p:txBody>
          <a:bodyPr>
            <a:normAutofit lnSpcReduction="10000"/>
          </a:bodyPr>
          <a:lstStyle/>
          <a:p>
            <a:r>
              <a:rPr lang="en-US" dirty="0" smtClean="0"/>
              <a:t>URL-based request</a:t>
            </a:r>
          </a:p>
          <a:p>
            <a:r>
              <a:rPr lang="en-US" dirty="0" smtClean="0"/>
              <a:t>Uses GET/POST and an Action/Operation query parameter</a:t>
            </a:r>
          </a:p>
          <a:p>
            <a:r>
              <a:rPr lang="en-US" dirty="0" smtClean="0"/>
              <a:t>A good choice if you do not have a SOAP stack</a:t>
            </a:r>
          </a:p>
          <a:p>
            <a:r>
              <a:rPr lang="en-US" dirty="0" smtClean="0"/>
              <a:t>Response is XML – same as inner SOAP packet</a:t>
            </a:r>
          </a:p>
          <a:p>
            <a:pPr lvl="1"/>
            <a:endParaRPr lang="en-US" dirty="0"/>
          </a:p>
        </p:txBody>
      </p:sp>
      <p:sp>
        <p:nvSpPr>
          <p:cNvPr id="4" name="Content Placeholder 3"/>
          <p:cNvSpPr>
            <a:spLocks noGrp="1"/>
          </p:cNvSpPr>
          <p:nvPr>
            <p:ph sz="half" idx="2"/>
            <p:custDataLst>
              <p:tags r:id="rId4"/>
            </p:custDataLst>
          </p:nvPr>
        </p:nvSpPr>
        <p:spPr>
          <a:xfrm>
            <a:off x="4191000" y="1600200"/>
            <a:ext cx="4495800" cy="4525963"/>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pPr>
              <a:buNone/>
            </a:pPr>
            <a:r>
              <a:rPr lang="en-US" sz="2000" b="1" dirty="0" smtClean="0">
                <a:latin typeface="Courier New" pitchFamily="49" charset="0"/>
                <a:cs typeface="Courier New" pitchFamily="49" charset="0"/>
              </a:rPr>
              <a:t>https://ec2.amazonaws.com/ ?Action=</a:t>
            </a:r>
            <a:r>
              <a:rPr lang="en-US" sz="2000" b="1" dirty="0" err="1" smtClean="0">
                <a:latin typeface="Courier New" pitchFamily="49" charset="0"/>
                <a:cs typeface="Courier New" pitchFamily="49" charset="0"/>
              </a:rPr>
              <a:t>DescribeImages</a:t>
            </a:r>
            <a:r>
              <a:rPr lang="en-US" sz="2000" b="1" dirty="0" smtClean="0">
                <a:latin typeface="Courier New" pitchFamily="49" charset="0"/>
                <a:cs typeface="Courier New" pitchFamily="49" charset="0"/>
              </a:rPr>
              <a:t> &amp;ImageId.1=ami-2bb65342 &amp;Version=2008-12-01 &amp;Expires=2008-02-10T12%3A00%3A00Z &amp;</a:t>
            </a:r>
            <a:r>
              <a:rPr lang="en-US" sz="2000" b="1" dirty="0" err="1" smtClean="0">
                <a:latin typeface="Courier New" pitchFamily="49" charset="0"/>
                <a:cs typeface="Courier New" pitchFamily="49" charset="0"/>
              </a:rPr>
              <a:t>SignatureVersion</a:t>
            </a:r>
            <a:r>
              <a:rPr lang="en-US" sz="2000" b="1" dirty="0" smtClean="0">
                <a:latin typeface="Courier New" pitchFamily="49" charset="0"/>
                <a:cs typeface="Courier New" pitchFamily="49" charset="0"/>
              </a:rPr>
              <a:t>=2 &amp;</a:t>
            </a:r>
            <a:r>
              <a:rPr lang="en-US" sz="2000" b="1" dirty="0" err="1" smtClean="0">
                <a:latin typeface="Courier New" pitchFamily="49" charset="0"/>
                <a:cs typeface="Courier New" pitchFamily="49" charset="0"/>
              </a:rPr>
              <a:t>SignatureMethod</a:t>
            </a:r>
            <a:r>
              <a:rPr lang="en-US" sz="2000" b="1" dirty="0" smtClean="0">
                <a:latin typeface="Courier New" pitchFamily="49" charset="0"/>
                <a:cs typeface="Courier New" pitchFamily="49" charset="0"/>
              </a:rPr>
              <a:t>=HmacSHA256 &amp;</a:t>
            </a:r>
            <a:r>
              <a:rPr lang="en-US" sz="2000" b="1" dirty="0" err="1" smtClean="0">
                <a:latin typeface="Courier New" pitchFamily="49" charset="0"/>
                <a:cs typeface="Courier New" pitchFamily="49" charset="0"/>
              </a:rPr>
              <a:t>AWSAccessKeyId</a:t>
            </a:r>
            <a:r>
              <a:rPr lang="en-US" sz="2000" b="1" dirty="0" smtClean="0">
                <a:latin typeface="Courier New" pitchFamily="49" charset="0"/>
                <a:cs typeface="Courier New" pitchFamily="49" charset="0"/>
              </a:rPr>
              <a:t>=&lt;Your AWS Access Key ID&gt;</a:t>
            </a:r>
            <a:endParaRPr lang="en-US" sz="2000" b="1" dirty="0">
              <a:latin typeface="Courier New" pitchFamily="49" charset="0"/>
              <a:cs typeface="Courier New" pitchFamily="49" charset="0"/>
            </a:endParaRPr>
          </a:p>
        </p:txBody>
      </p:sp>
    </p:spTree>
    <p:custDataLst>
      <p:tags r:id="rId1"/>
    </p:custData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AWS API - REST</a:t>
            </a:r>
            <a:endParaRPr lang="en-US" dirty="0"/>
          </a:p>
        </p:txBody>
      </p:sp>
      <p:sp>
        <p:nvSpPr>
          <p:cNvPr id="3" name="Content Placeholder 2"/>
          <p:cNvSpPr>
            <a:spLocks noGrp="1"/>
          </p:cNvSpPr>
          <p:nvPr>
            <p:ph sz="half" idx="1"/>
            <p:custDataLst>
              <p:tags r:id="rId3"/>
            </p:custDataLst>
          </p:nvPr>
        </p:nvSpPr>
        <p:spPr>
          <a:xfrm>
            <a:off x="457200" y="1600200"/>
            <a:ext cx="3581400" cy="4525963"/>
          </a:xfrm>
        </p:spPr>
        <p:txBody>
          <a:bodyPr>
            <a:normAutofit fontScale="92500"/>
          </a:bodyPr>
          <a:lstStyle/>
          <a:p>
            <a:r>
              <a:rPr lang="en-US" dirty="0" smtClean="0"/>
              <a:t>Representational State Transfer</a:t>
            </a:r>
          </a:p>
          <a:p>
            <a:pPr lvl="1"/>
            <a:r>
              <a:rPr lang="en-US" sz="1700" dirty="0" smtClean="0">
                <a:hlinkClick r:id="rId9"/>
              </a:rPr>
              <a:t>http://en.wikipedia.org/wiki/Representational_State_Transfer</a:t>
            </a:r>
            <a:endParaRPr lang="en-US" sz="1700" dirty="0" smtClean="0"/>
          </a:p>
          <a:p>
            <a:r>
              <a:rPr lang="en-US" dirty="0" smtClean="0"/>
              <a:t>Not available for EC2</a:t>
            </a:r>
          </a:p>
          <a:p>
            <a:r>
              <a:rPr lang="en-US" dirty="0" smtClean="0"/>
              <a:t>URL-based like Query, but uses GET, POST, DELETE and PUT instead of Action query parameter*</a:t>
            </a:r>
          </a:p>
          <a:p>
            <a:endParaRPr lang="en-US" dirty="0" smtClean="0"/>
          </a:p>
        </p:txBody>
      </p:sp>
      <p:sp>
        <p:nvSpPr>
          <p:cNvPr id="4" name="Content Placeholder 3"/>
          <p:cNvSpPr>
            <a:spLocks noGrp="1"/>
          </p:cNvSpPr>
          <p:nvPr>
            <p:ph sz="half" idx="2"/>
            <p:custDataLst>
              <p:tags r:id="rId4"/>
            </p:custDataLst>
          </p:nvPr>
        </p:nvSpPr>
        <p:spPr>
          <a:xfrm>
            <a:off x="4191000" y="1600200"/>
            <a:ext cx="4495800" cy="4525963"/>
          </a:xfrm>
        </p:spPr>
        <p:style>
          <a:lnRef idx="2">
            <a:schemeClr val="accent1">
              <a:shade val="50000"/>
            </a:schemeClr>
          </a:lnRef>
          <a:fillRef idx="1">
            <a:schemeClr val="accent1"/>
          </a:fillRef>
          <a:effectRef idx="0">
            <a:schemeClr val="accent1"/>
          </a:effectRef>
          <a:fontRef idx="minor">
            <a:schemeClr val="lt1"/>
          </a:fontRef>
        </p:style>
        <p:txBody>
          <a:bodyPr>
            <a:noAutofit/>
          </a:bodyPr>
          <a:lstStyle/>
          <a:p>
            <a:pPr>
              <a:buNone/>
            </a:pPr>
            <a:r>
              <a:rPr lang="en-US" sz="2000" b="1" dirty="0" smtClean="0">
                <a:latin typeface="Courier New" pitchFamily="49" charset="0"/>
                <a:cs typeface="Courier New" pitchFamily="49" charset="0"/>
              </a:rPr>
              <a:t>https://ec2.amazonaws.com/ ?Action=</a:t>
            </a:r>
            <a:r>
              <a:rPr lang="en-US" sz="2000" b="1" dirty="0" err="1" smtClean="0">
                <a:latin typeface="Courier New" pitchFamily="49" charset="0"/>
                <a:cs typeface="Courier New" pitchFamily="49" charset="0"/>
              </a:rPr>
              <a:t>DescribeImages</a:t>
            </a:r>
            <a:r>
              <a:rPr lang="en-US" sz="2000" b="1" dirty="0" smtClean="0">
                <a:latin typeface="Courier New" pitchFamily="49" charset="0"/>
                <a:cs typeface="Courier New" pitchFamily="49" charset="0"/>
              </a:rPr>
              <a:t> &amp;ImageId.1=ami-2bb65342 &amp;Version=2008-12-01 &amp;Expires=2008-02-10T12%3A00%3A00Z &amp;</a:t>
            </a:r>
            <a:r>
              <a:rPr lang="en-US" sz="2000" b="1" dirty="0" err="1" smtClean="0">
                <a:latin typeface="Courier New" pitchFamily="49" charset="0"/>
                <a:cs typeface="Courier New" pitchFamily="49" charset="0"/>
              </a:rPr>
              <a:t>SignatureVersion</a:t>
            </a:r>
            <a:r>
              <a:rPr lang="en-US" sz="2000" b="1" dirty="0" smtClean="0">
                <a:latin typeface="Courier New" pitchFamily="49" charset="0"/>
                <a:cs typeface="Courier New" pitchFamily="49" charset="0"/>
              </a:rPr>
              <a:t>=2 &amp;</a:t>
            </a:r>
            <a:r>
              <a:rPr lang="en-US" sz="2000" b="1" dirty="0" err="1" smtClean="0">
                <a:latin typeface="Courier New" pitchFamily="49" charset="0"/>
                <a:cs typeface="Courier New" pitchFamily="49" charset="0"/>
              </a:rPr>
              <a:t>SignatureMethod</a:t>
            </a:r>
            <a:r>
              <a:rPr lang="en-US" sz="2000" b="1" dirty="0" smtClean="0">
                <a:latin typeface="Courier New" pitchFamily="49" charset="0"/>
                <a:cs typeface="Courier New" pitchFamily="49" charset="0"/>
              </a:rPr>
              <a:t>=HmacSHA256 &amp;</a:t>
            </a:r>
            <a:r>
              <a:rPr lang="en-US" sz="2000" b="1" dirty="0" err="1" smtClean="0">
                <a:latin typeface="Courier New" pitchFamily="49" charset="0"/>
                <a:cs typeface="Courier New" pitchFamily="49" charset="0"/>
              </a:rPr>
              <a:t>AWSAccessKeyId</a:t>
            </a:r>
            <a:r>
              <a:rPr lang="en-US" sz="2000" b="1" dirty="0" smtClean="0">
                <a:latin typeface="Courier New" pitchFamily="49" charset="0"/>
                <a:cs typeface="Courier New" pitchFamily="49" charset="0"/>
              </a:rPr>
              <a:t>=&lt;Your AWS Access Key ID&gt;</a:t>
            </a:r>
            <a:endParaRPr lang="en-US" sz="2000" b="1" dirty="0">
              <a:latin typeface="Courier New" pitchFamily="49" charset="0"/>
              <a:cs typeface="Courier New" pitchFamily="49" charset="0"/>
            </a:endParaRPr>
          </a:p>
        </p:txBody>
      </p:sp>
      <p:sp>
        <p:nvSpPr>
          <p:cNvPr id="5" name="TextBox 4"/>
          <p:cNvSpPr txBox="1"/>
          <p:nvPr>
            <p:custDataLst>
              <p:tags r:id="rId5"/>
            </p:custDataLst>
          </p:nvPr>
        </p:nvSpPr>
        <p:spPr>
          <a:xfrm>
            <a:off x="228600" y="6211669"/>
            <a:ext cx="8458200" cy="646331"/>
          </a:xfrm>
          <a:prstGeom prst="rect">
            <a:avLst/>
          </a:prstGeom>
          <a:noFill/>
        </p:spPr>
        <p:txBody>
          <a:bodyPr wrap="square" rtlCol="0">
            <a:spAutoFit/>
          </a:bodyPr>
          <a:lstStyle/>
          <a:p>
            <a:r>
              <a:rPr lang="en-US" sz="1200" i="1" dirty="0" smtClean="0"/>
              <a:t>* </a:t>
            </a:r>
            <a:r>
              <a:rPr lang="en-US" sz="1200" i="1" dirty="0" err="1" smtClean="0"/>
              <a:t>SimpleDb</a:t>
            </a:r>
            <a:r>
              <a:rPr lang="en-US" sz="1200" i="1" dirty="0" smtClean="0"/>
              <a:t> is slightly inconsistent, uses REST but only GET/POST with an Action query parameter; CloudFront interface is REST, but uses an XML </a:t>
            </a:r>
            <a:r>
              <a:rPr lang="en-US" sz="1200" i="1" dirty="0" smtClean="0">
                <a:hlinkClick r:id="rId10"/>
              </a:rPr>
              <a:t>body</a:t>
            </a:r>
            <a:r>
              <a:rPr lang="en-US" sz="1200" i="1" dirty="0" smtClean="0"/>
              <a:t>.</a:t>
            </a:r>
          </a:p>
          <a:p>
            <a:endParaRPr lang="en-US" sz="1200" i="1" dirty="0" smtClean="0"/>
          </a:p>
        </p:txBody>
      </p:sp>
      <p:sp>
        <p:nvSpPr>
          <p:cNvPr id="6" name="Rounded Rectangle 5"/>
          <p:cNvSpPr/>
          <p:nvPr>
            <p:custDataLst>
              <p:tags r:id="rId6"/>
            </p:custDataLst>
          </p:nvPr>
        </p:nvSpPr>
        <p:spPr>
          <a:xfrm>
            <a:off x="3429000" y="5562600"/>
            <a:ext cx="45719" cy="76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Amazon Web Service API</a:t>
            </a:r>
            <a:endParaRPr lang="en-US" dirty="0"/>
          </a:p>
        </p:txBody>
      </p:sp>
      <p:sp>
        <p:nvSpPr>
          <p:cNvPr id="3" name="Content Placeholder 2"/>
          <p:cNvSpPr>
            <a:spLocks noGrp="1"/>
          </p:cNvSpPr>
          <p:nvPr>
            <p:ph sz="half" idx="1"/>
            <p:custDataLst>
              <p:tags r:id="rId3"/>
            </p:custDataLst>
          </p:nvPr>
        </p:nvSpPr>
        <p:spPr/>
        <p:txBody>
          <a:bodyPr>
            <a:normAutofit fontScale="85000" lnSpcReduction="20000"/>
          </a:bodyPr>
          <a:lstStyle/>
          <a:p>
            <a:r>
              <a:rPr lang="en-US" dirty="0" smtClean="0"/>
              <a:t>Most of the time, whatever API wrapper will choose the interface</a:t>
            </a:r>
          </a:p>
          <a:p>
            <a:r>
              <a:rPr lang="en-US" dirty="0" smtClean="0"/>
              <a:t>AWS has wrappers for</a:t>
            </a:r>
          </a:p>
          <a:p>
            <a:pPr lvl="1"/>
            <a:r>
              <a:rPr lang="en-US" dirty="0" smtClean="0"/>
              <a:t>.NET</a:t>
            </a:r>
          </a:p>
          <a:p>
            <a:pPr lvl="1"/>
            <a:r>
              <a:rPr lang="en-US" dirty="0" smtClean="0"/>
              <a:t>Java</a:t>
            </a:r>
          </a:p>
          <a:p>
            <a:pPr lvl="1"/>
            <a:r>
              <a:rPr lang="en-US" dirty="0" smtClean="0"/>
              <a:t>PHP</a:t>
            </a:r>
          </a:p>
          <a:p>
            <a:pPr lvl="1"/>
            <a:r>
              <a:rPr lang="en-US" dirty="0" smtClean="0"/>
              <a:t>Ruby</a:t>
            </a:r>
          </a:p>
          <a:p>
            <a:pPr lvl="1"/>
            <a:r>
              <a:rPr lang="en-US" dirty="0" smtClean="0"/>
              <a:t>JavaScript</a:t>
            </a:r>
          </a:p>
          <a:p>
            <a:r>
              <a:rPr lang="en-US" dirty="0" smtClean="0"/>
              <a:t>Occasionally you will have to build your own wrapper</a:t>
            </a:r>
          </a:p>
          <a:p>
            <a:pPr lvl="1"/>
            <a:r>
              <a:rPr lang="en-US" dirty="0" smtClean="0"/>
              <a:t>Use </a:t>
            </a:r>
            <a:r>
              <a:rPr lang="en-US" dirty="0" smtClean="0">
                <a:hlinkClick r:id="rId7"/>
              </a:rPr>
              <a:t>‘scratchpads’</a:t>
            </a:r>
            <a:r>
              <a:rPr lang="en-US" dirty="0" smtClean="0"/>
              <a:t> to help you in your development</a:t>
            </a:r>
          </a:p>
          <a:p>
            <a:pPr lvl="2"/>
            <a:endParaRPr lang="en-US" dirty="0" smtClean="0"/>
          </a:p>
          <a:p>
            <a:endParaRPr lang="en-US" dirty="0"/>
          </a:p>
        </p:txBody>
      </p:sp>
      <p:graphicFrame>
        <p:nvGraphicFramePr>
          <p:cNvPr id="5" name="Content Placeholder 4"/>
          <p:cNvGraphicFramePr>
            <a:graphicFrameLocks noGrp="1"/>
          </p:cNvGraphicFramePr>
          <p:nvPr>
            <p:ph sz="half" idx="2"/>
            <p:custDataLst>
              <p:tags r:id="rId4"/>
            </p:custDataLst>
          </p:nvPr>
        </p:nvGraphicFramePr>
        <p:xfrm>
          <a:off x="4648200" y="1600200"/>
          <a:ext cx="4038600" cy="2225040"/>
        </p:xfrm>
        <a:graphic>
          <a:graphicData uri="http://schemas.openxmlformats.org/drawingml/2006/table">
            <a:tbl>
              <a:tblPr firstRow="1" bandRow="1">
                <a:tableStyleId>{B301B821-A1FF-4177-AEE7-76D212191A09}</a:tableStyleId>
              </a:tblPr>
              <a:tblGrid>
                <a:gridCol w="2019300"/>
                <a:gridCol w="2019300"/>
              </a:tblGrid>
              <a:tr h="370840">
                <a:tc>
                  <a:txBody>
                    <a:bodyPr/>
                    <a:lstStyle/>
                    <a:p>
                      <a:r>
                        <a:rPr lang="en-US" dirty="0" smtClean="0"/>
                        <a:t>API</a:t>
                      </a:r>
                      <a:endParaRPr lang="en-US" dirty="0"/>
                    </a:p>
                  </a:txBody>
                  <a:tcPr/>
                </a:tc>
                <a:tc>
                  <a:txBody>
                    <a:bodyPr/>
                    <a:lstStyle/>
                    <a:p>
                      <a:r>
                        <a:rPr lang="en-US" dirty="0" smtClean="0"/>
                        <a:t>Interfaces</a:t>
                      </a:r>
                      <a:endParaRPr lang="en-US" dirty="0"/>
                    </a:p>
                  </a:txBody>
                  <a:tcPr/>
                </a:tc>
              </a:tr>
              <a:tr h="370840">
                <a:tc>
                  <a:txBody>
                    <a:bodyPr/>
                    <a:lstStyle/>
                    <a:p>
                      <a:r>
                        <a:rPr lang="en-US" dirty="0" smtClean="0"/>
                        <a:t>EC2</a:t>
                      </a:r>
                      <a:endParaRPr lang="en-US" dirty="0"/>
                    </a:p>
                  </a:txBody>
                  <a:tcPr/>
                </a:tc>
                <a:tc>
                  <a:txBody>
                    <a:bodyPr/>
                    <a:lstStyle/>
                    <a:p>
                      <a:r>
                        <a:rPr lang="en-US" dirty="0" smtClean="0"/>
                        <a:t>SOAP, Query</a:t>
                      </a:r>
                      <a:endParaRPr lang="en-US" dirty="0"/>
                    </a:p>
                  </a:txBody>
                  <a:tcPr/>
                </a:tc>
              </a:tr>
              <a:tr h="370840">
                <a:tc>
                  <a:txBody>
                    <a:bodyPr/>
                    <a:lstStyle/>
                    <a:p>
                      <a:r>
                        <a:rPr lang="en-US" dirty="0" err="1" smtClean="0"/>
                        <a:t>SimpleDb</a:t>
                      </a:r>
                      <a:endParaRPr lang="en-US" dirty="0"/>
                    </a:p>
                  </a:txBody>
                  <a:tcPr/>
                </a:tc>
                <a:tc>
                  <a:txBody>
                    <a:bodyPr/>
                    <a:lstStyle/>
                    <a:p>
                      <a:r>
                        <a:rPr lang="en-US" dirty="0" smtClean="0"/>
                        <a:t>SOAP, REST</a:t>
                      </a:r>
                      <a:endParaRPr lang="en-US" dirty="0"/>
                    </a:p>
                  </a:txBody>
                  <a:tcPr/>
                </a:tc>
              </a:tr>
              <a:tr h="370840">
                <a:tc>
                  <a:txBody>
                    <a:bodyPr/>
                    <a:lstStyle/>
                    <a:p>
                      <a:r>
                        <a:rPr lang="en-US" dirty="0" smtClean="0"/>
                        <a:t>SQS</a:t>
                      </a:r>
                      <a:endParaRPr lang="en-US" dirty="0"/>
                    </a:p>
                  </a:txBody>
                  <a:tcPr/>
                </a:tc>
                <a:tc>
                  <a:txBody>
                    <a:bodyPr/>
                    <a:lstStyle/>
                    <a:p>
                      <a:r>
                        <a:rPr lang="en-US" dirty="0" smtClean="0"/>
                        <a:t>SOAP, REST,</a:t>
                      </a:r>
                      <a:r>
                        <a:rPr lang="en-US" baseline="0" dirty="0" smtClean="0"/>
                        <a:t> Query</a:t>
                      </a:r>
                      <a:endParaRPr lang="en-US" dirty="0"/>
                    </a:p>
                  </a:txBody>
                  <a:tcPr/>
                </a:tc>
              </a:tr>
              <a:tr h="370840">
                <a:tc>
                  <a:txBody>
                    <a:bodyPr/>
                    <a:lstStyle/>
                    <a:p>
                      <a:r>
                        <a:rPr lang="en-US" dirty="0" smtClean="0"/>
                        <a:t>S3</a:t>
                      </a:r>
                      <a:endParaRPr lang="en-US" dirty="0"/>
                    </a:p>
                  </a:txBody>
                  <a:tcPr/>
                </a:tc>
                <a:tc>
                  <a:txBody>
                    <a:bodyPr/>
                    <a:lstStyle/>
                    <a:p>
                      <a:r>
                        <a:rPr lang="en-US" dirty="0" smtClean="0"/>
                        <a:t>SOAP, REST</a:t>
                      </a:r>
                      <a:endParaRPr lang="en-US" dirty="0"/>
                    </a:p>
                  </a:txBody>
                  <a:tcPr/>
                </a:tc>
              </a:tr>
              <a:tr h="370840">
                <a:tc>
                  <a:txBody>
                    <a:bodyPr/>
                    <a:lstStyle/>
                    <a:p>
                      <a:r>
                        <a:rPr lang="en-US" dirty="0" smtClean="0"/>
                        <a:t>CloudFront</a:t>
                      </a:r>
                      <a:endParaRPr lang="en-US" dirty="0"/>
                    </a:p>
                  </a:txBody>
                  <a:tcPr/>
                </a:tc>
                <a:tc>
                  <a:txBody>
                    <a:bodyPr/>
                    <a:lstStyle/>
                    <a:p>
                      <a:r>
                        <a:rPr lang="en-US" dirty="0" smtClean="0"/>
                        <a:t>REST</a:t>
                      </a:r>
                      <a:endParaRPr lang="en-US" dirty="0"/>
                    </a:p>
                  </a:txBody>
                  <a:tcPr/>
                </a:tc>
              </a:tr>
            </a:tbl>
          </a:graphicData>
        </a:graphic>
      </p:graphicFrame>
    </p:spTree>
    <p:custDataLst>
      <p:tags r:id="rId1"/>
    </p:custData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API, Console or Tool?</a:t>
            </a:r>
            <a:endParaRPr lang="en-US" dirty="0"/>
          </a:p>
        </p:txBody>
      </p:sp>
      <p:sp>
        <p:nvSpPr>
          <p:cNvPr id="3" name="Content Placeholder 2"/>
          <p:cNvSpPr>
            <a:spLocks noGrp="1"/>
          </p:cNvSpPr>
          <p:nvPr>
            <p:ph sz="quarter" idx="13"/>
            <p:custDataLst>
              <p:tags r:id="rId3"/>
            </p:custDataLst>
          </p:nvPr>
        </p:nvSpPr>
        <p:spPr/>
        <p:txBody>
          <a:bodyPr>
            <a:normAutofit/>
          </a:bodyPr>
          <a:lstStyle/>
          <a:p>
            <a:r>
              <a:rPr lang="en-US" dirty="0" smtClean="0"/>
              <a:t>Generally speaking, you do not have to code against the API if you do not want to</a:t>
            </a:r>
          </a:p>
          <a:p>
            <a:pPr lvl="1"/>
            <a:r>
              <a:rPr lang="en-US" dirty="0" smtClean="0"/>
              <a:t>Sequenced steps are easier (i.e. run instance, attach EBS, associate Elastic IP)</a:t>
            </a:r>
          </a:p>
          <a:p>
            <a:r>
              <a:rPr lang="en-US" dirty="0" smtClean="0"/>
              <a:t>Command-line EC2 tools have the most functionality</a:t>
            </a:r>
          </a:p>
          <a:p>
            <a:pPr lvl="1"/>
            <a:r>
              <a:rPr lang="en-US" dirty="0" smtClean="0"/>
              <a:t>GetPassword for Windows EC2</a:t>
            </a:r>
          </a:p>
          <a:p>
            <a:pPr lvl="1"/>
            <a:r>
              <a:rPr lang="en-US" dirty="0" smtClean="0"/>
              <a:t>Create volume based on Public Data Set snapshot</a:t>
            </a:r>
          </a:p>
          <a:p>
            <a:pPr lvl="1"/>
            <a:r>
              <a:rPr lang="en-US" dirty="0" smtClean="0"/>
              <a:t>Launch an AMI given its id</a:t>
            </a:r>
          </a:p>
        </p:txBody>
      </p:sp>
    </p:spTree>
    <p:custDataLst>
      <p:tags r:id="rId1"/>
    </p:custData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AWS Architecture Training: </a:t>
            </a:r>
            <a:br>
              <a:rPr lang="en-US" dirty="0" smtClean="0"/>
            </a:br>
            <a:r>
              <a:rPr lang="en-US" dirty="0" smtClean="0"/>
              <a:t>Simple Queue Service (SQS)</a:t>
            </a:r>
            <a:endParaRPr lang="en-US" dirty="0"/>
          </a:p>
        </p:txBody>
      </p:sp>
      <p:sp>
        <p:nvSpPr>
          <p:cNvPr id="3" name="Subtitle 2"/>
          <p:cNvSpPr>
            <a:spLocks noGrp="1"/>
          </p:cNvSpPr>
          <p:nvPr>
            <p:ph type="subTitle" idx="1"/>
          </p:nvPr>
        </p:nvSpPr>
        <p:spPr/>
        <p:txBody>
          <a:bodyPr/>
          <a:lstStyle/>
          <a:p>
            <a:r>
              <a:rPr lang="en-US" dirty="0" smtClean="0"/>
              <a:t>Module 4 – SQS – Simple Queue Service</a:t>
            </a:r>
            <a:endParaRPr lang="en-US" dirty="0"/>
          </a:p>
        </p:txBody>
      </p:sp>
    </p:spTree>
    <p:extLst>
      <p:ext uri="{BB962C8B-B14F-4D97-AF65-F5344CB8AC3E}">
        <p14:creationId xmlns:p14="http://schemas.microsoft.com/office/powerpoint/2010/main" val="70592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Overview</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a:bodyPr>
          <a:lstStyle/>
          <a:p>
            <a:r>
              <a:rPr lang="en-US" dirty="0" smtClean="0"/>
              <a:t>SQS Features</a:t>
            </a:r>
          </a:p>
          <a:p>
            <a:r>
              <a:rPr lang="en-US" dirty="0" smtClean="0"/>
              <a:t>SQS Vocabulary</a:t>
            </a:r>
          </a:p>
          <a:p>
            <a:r>
              <a:rPr lang="en-US" dirty="0" smtClean="0"/>
              <a:t>SQS Pricing</a:t>
            </a:r>
          </a:p>
          <a:p>
            <a:r>
              <a:rPr lang="en-US" dirty="0" smtClean="0"/>
              <a:t>SQS API</a:t>
            </a:r>
          </a:p>
          <a:p>
            <a:r>
              <a:rPr lang="en-US" smtClean="0"/>
              <a:t>SQS Concepts</a:t>
            </a:r>
            <a:endParaRPr lang="en-US" dirty="0" smtClean="0"/>
          </a:p>
          <a:p>
            <a:r>
              <a:rPr lang="en-US" dirty="0" smtClean="0"/>
              <a:t>SQS In Action</a:t>
            </a:r>
          </a:p>
          <a:p>
            <a:r>
              <a:rPr lang="en-US" dirty="0" smtClean="0"/>
              <a:t>Q &amp; A</a:t>
            </a:r>
          </a:p>
          <a:p>
            <a:pPr>
              <a:buNone/>
            </a:pPr>
            <a:endParaRPr lang="en-US" dirty="0" smtClean="0"/>
          </a:p>
          <a:p>
            <a:endParaRPr lang="en-US" dirty="0" smtClean="0"/>
          </a:p>
        </p:txBody>
      </p:sp>
      <p:pic>
        <p:nvPicPr>
          <p:cNvPr id="1028" name="Picture 4" descr="C:\Documents and Settings\jeff\Local Settings\Temporary Internet Files\Content.IE5\GJRA1OBZ\MPj04385770000[1].jpg"/>
          <p:cNvPicPr>
            <a:picLocks noChangeAspect="1" noChangeArrowheads="1"/>
          </p:cNvPicPr>
          <p:nvPr/>
        </p:nvPicPr>
        <p:blipFill>
          <a:blip r:embed="rId2" cstate="print"/>
          <a:srcRect/>
          <a:stretch>
            <a:fillRect/>
          </a:stretch>
        </p:blipFill>
        <p:spPr bwMode="auto">
          <a:xfrm>
            <a:off x="4267200" y="1524000"/>
            <a:ext cx="4326854" cy="4343400"/>
          </a:xfrm>
          <a:prstGeom prst="rect">
            <a:avLst/>
          </a:prstGeom>
          <a:noFill/>
        </p:spPr>
      </p:pic>
    </p:spTree>
    <p:extLst>
      <p:ext uri="{BB962C8B-B14F-4D97-AF65-F5344CB8AC3E}">
        <p14:creationId xmlns:p14="http://schemas.microsoft.com/office/powerpoint/2010/main" val="61684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t>Amazon Simple Queue Service</a:t>
            </a:r>
            <a:endParaRPr lang="en-US" b="0" dirty="0" smtClean="0"/>
          </a:p>
        </p:txBody>
      </p:sp>
      <p:sp>
        <p:nvSpPr>
          <p:cNvPr id="17411" name="Rectangle 3"/>
          <p:cNvSpPr>
            <a:spLocks noGrp="1" noChangeArrowheads="1"/>
          </p:cNvSpPr>
          <p:nvPr>
            <p:ph idx="4294967295"/>
          </p:nvPr>
        </p:nvSpPr>
        <p:spPr>
          <a:xfrm>
            <a:off x="474663" y="1524000"/>
            <a:ext cx="8231187" cy="4572000"/>
          </a:xfrm>
          <a:prstGeom prst="rect">
            <a:avLst/>
          </a:prstGeom>
        </p:spPr>
        <p:txBody>
          <a:bodyPr/>
          <a:lstStyle/>
          <a:p>
            <a:pPr defTabSz="114300">
              <a:spcBef>
                <a:spcPct val="40000"/>
              </a:spcBef>
            </a:pPr>
            <a:r>
              <a:rPr lang="en-US" sz="3200" dirty="0" smtClean="0"/>
              <a:t>Amazon SQS: </a:t>
            </a:r>
            <a:r>
              <a:rPr lang="en-US" sz="3200" dirty="0" smtClean="0">
                <a:hlinkClick r:id="rId3"/>
              </a:rPr>
              <a:t>Simple Queue Service</a:t>
            </a:r>
            <a:endParaRPr lang="en-US" sz="3200" dirty="0" smtClean="0"/>
          </a:p>
          <a:p>
            <a:pPr defTabSz="114300">
              <a:spcBef>
                <a:spcPct val="40000"/>
              </a:spcBef>
            </a:pPr>
            <a:r>
              <a:rPr lang="en-US" sz="3200" dirty="0" smtClean="0"/>
              <a:t>Scalable messaging in the cloud</a:t>
            </a:r>
          </a:p>
          <a:p>
            <a:pPr defTabSz="114300">
              <a:spcBef>
                <a:spcPct val="40000"/>
              </a:spcBef>
            </a:pPr>
            <a:r>
              <a:rPr lang="en-US" sz="3200" dirty="0" smtClean="0"/>
              <a:t>Fast, highly available and durable</a:t>
            </a:r>
          </a:p>
          <a:p>
            <a:pPr defTabSz="114300">
              <a:spcBef>
                <a:spcPct val="40000"/>
              </a:spcBef>
            </a:pPr>
            <a:r>
              <a:rPr lang="en-US" sz="3200" dirty="0" smtClean="0"/>
              <a:t>Clean, simple programming model</a:t>
            </a:r>
          </a:p>
        </p:txBody>
      </p:sp>
    </p:spTree>
    <p:extLst>
      <p:ext uri="{BB962C8B-B14F-4D97-AF65-F5344CB8AC3E}">
        <p14:creationId xmlns:p14="http://schemas.microsoft.com/office/powerpoint/2010/main" val="1989997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SQS Features</a:t>
            </a:r>
            <a:endParaRPr lang="en-US" dirty="0"/>
          </a:p>
        </p:txBody>
      </p:sp>
      <p:sp>
        <p:nvSpPr>
          <p:cNvPr id="3" name="Content Placeholder 2"/>
          <p:cNvSpPr>
            <a:spLocks noGrp="1"/>
          </p:cNvSpPr>
          <p:nvPr>
            <p:ph idx="4294967295"/>
          </p:nvPr>
        </p:nvSpPr>
        <p:spPr>
          <a:xfrm>
            <a:off x="474663" y="1524000"/>
            <a:ext cx="4249737" cy="4572000"/>
          </a:xfrm>
          <a:prstGeom prst="rect">
            <a:avLst/>
          </a:prstGeom>
        </p:spPr>
        <p:txBody>
          <a:bodyPr>
            <a:normAutofit lnSpcReduction="10000"/>
          </a:bodyPr>
          <a:lstStyle/>
          <a:p>
            <a:r>
              <a:rPr lang="en-US" dirty="0" smtClean="0"/>
              <a:t>Inter-computer messaging</a:t>
            </a:r>
          </a:p>
          <a:p>
            <a:r>
              <a:rPr lang="en-US" dirty="0" smtClean="0"/>
              <a:t>Inter-process messaging</a:t>
            </a:r>
          </a:p>
          <a:p>
            <a:r>
              <a:rPr lang="en-US" dirty="0" smtClean="0"/>
              <a:t>Architecture component</a:t>
            </a:r>
          </a:p>
          <a:p>
            <a:r>
              <a:rPr lang="en-US" dirty="0" smtClean="0"/>
              <a:t>Reliable</a:t>
            </a:r>
          </a:p>
          <a:p>
            <a:r>
              <a:rPr lang="en-US" dirty="0" smtClean="0"/>
              <a:t>Simple</a:t>
            </a:r>
          </a:p>
          <a:p>
            <a:r>
              <a:rPr lang="en-US" dirty="0" smtClean="0"/>
              <a:t>Scalable:</a:t>
            </a:r>
          </a:p>
          <a:p>
            <a:pPr lvl="1"/>
            <a:r>
              <a:rPr lang="en-US" dirty="0" smtClean="0"/>
              <a:t>Any number of queues</a:t>
            </a:r>
          </a:p>
          <a:p>
            <a:pPr lvl="1"/>
            <a:r>
              <a:rPr lang="en-US" dirty="0" smtClean="0"/>
              <a:t>Of any size</a:t>
            </a:r>
          </a:p>
          <a:p>
            <a:r>
              <a:rPr lang="en-US" dirty="0" smtClean="0"/>
              <a:t>Inexpensive</a:t>
            </a:r>
          </a:p>
          <a:p>
            <a:endParaRPr lang="en-US" dirty="0"/>
          </a:p>
        </p:txBody>
      </p:sp>
      <p:pic>
        <p:nvPicPr>
          <p:cNvPr id="5" name="Picture 4" descr="iStock_000004393383Small.jpg"/>
          <p:cNvPicPr>
            <a:picLocks noChangeAspect="1"/>
          </p:cNvPicPr>
          <p:nvPr/>
        </p:nvPicPr>
        <p:blipFill>
          <a:blip r:embed="rId2"/>
          <a:stretch>
            <a:fillRect/>
          </a:stretch>
        </p:blipFill>
        <p:spPr>
          <a:xfrm>
            <a:off x="5943600" y="1600200"/>
            <a:ext cx="2842260" cy="4258368"/>
          </a:xfrm>
          <a:prstGeom prst="rect">
            <a:avLst/>
          </a:prstGeom>
          <a:ln>
            <a:solidFill>
              <a:schemeClr val="tx1"/>
            </a:solidFill>
          </a:ln>
        </p:spPr>
      </p:pic>
    </p:spTree>
    <p:extLst>
      <p:ext uri="{BB962C8B-B14F-4D97-AF65-F5344CB8AC3E}">
        <p14:creationId xmlns:p14="http://schemas.microsoft.com/office/powerpoint/2010/main" val="246887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SQS Vocabulary</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77500" lnSpcReduction="20000"/>
          </a:bodyPr>
          <a:lstStyle/>
          <a:p>
            <a:r>
              <a:rPr lang="en-US" b="1" dirty="0" smtClean="0"/>
              <a:t>Queue </a:t>
            </a:r>
            <a:r>
              <a:rPr lang="en-US" dirty="0" smtClean="0"/>
              <a:t>– Named container for messages, name scoped to AWS account.</a:t>
            </a:r>
          </a:p>
          <a:p>
            <a:endParaRPr lang="en-US" dirty="0" smtClean="0"/>
          </a:p>
          <a:p>
            <a:r>
              <a:rPr lang="en-US" b="1" dirty="0" smtClean="0"/>
              <a:t>Queue URL </a:t>
            </a:r>
            <a:r>
              <a:rPr lang="en-US" dirty="0" smtClean="0"/>
              <a:t>– URL returned by SQS which references a particular Queue.</a:t>
            </a:r>
          </a:p>
          <a:p>
            <a:endParaRPr lang="en-US" dirty="0" smtClean="0"/>
          </a:p>
          <a:p>
            <a:r>
              <a:rPr lang="en-US" b="1" dirty="0" smtClean="0"/>
              <a:t>Message </a:t>
            </a:r>
            <a:r>
              <a:rPr lang="en-US" dirty="0" smtClean="0"/>
              <a:t>– Data element (up to 8 KB) stored in a Queue.</a:t>
            </a:r>
          </a:p>
          <a:p>
            <a:endParaRPr lang="en-US" dirty="0" smtClean="0"/>
          </a:p>
          <a:p>
            <a:r>
              <a:rPr lang="en-US" b="1" dirty="0" smtClean="0"/>
              <a:t>Receipt Handle </a:t>
            </a:r>
            <a:r>
              <a:rPr lang="en-US" dirty="0" smtClean="0"/>
              <a:t>– Opaque data returned as part of a </a:t>
            </a:r>
            <a:r>
              <a:rPr lang="en-US" dirty="0" err="1" smtClean="0"/>
              <a:t>ReceiveMessage</a:t>
            </a:r>
            <a:r>
              <a:rPr lang="en-US" dirty="0" smtClean="0"/>
              <a:t> call.</a:t>
            </a:r>
          </a:p>
          <a:p>
            <a:endParaRPr lang="en-US" dirty="0" smtClean="0"/>
          </a:p>
          <a:p>
            <a:r>
              <a:rPr lang="en-US" b="1" dirty="0" smtClean="0"/>
              <a:t>Visibility Timeout </a:t>
            </a:r>
            <a:r>
              <a:rPr lang="en-US" dirty="0" smtClean="0"/>
              <a:t>– Time that a received message remains invisible within a Queue. Default is 30 seconds.</a:t>
            </a:r>
          </a:p>
          <a:p>
            <a:endParaRPr lang="en-US" dirty="0" smtClean="0"/>
          </a:p>
        </p:txBody>
      </p:sp>
    </p:spTree>
    <p:extLst>
      <p:ext uri="{BB962C8B-B14F-4D97-AF65-F5344CB8AC3E}">
        <p14:creationId xmlns:p14="http://schemas.microsoft.com/office/powerpoint/2010/main" val="3078326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bwMode="auto">
          <a:xfrm>
            <a:off x="0" y="249238"/>
            <a:ext cx="82296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normAutofit/>
          </a:bodyPr>
          <a:lstStyle/>
          <a:p>
            <a:pPr eaLnBrk="1" fontAlgn="auto" hangingPunct="1">
              <a:spcAft>
                <a:spcPts val="0"/>
              </a:spcAft>
              <a:defRPr/>
            </a:pPr>
            <a:r>
              <a:rPr lang="en-US" altLang="en-US" dirty="0" smtClean="0"/>
              <a:t>Major </a:t>
            </a:r>
            <a:r>
              <a:rPr lang="en-US" altLang="en-US" dirty="0"/>
              <a:t>Cloud Infrastructure Providers</a:t>
            </a:r>
          </a:p>
        </p:txBody>
      </p:sp>
      <p:sp>
        <p:nvSpPr>
          <p:cNvPr id="12291" name="Date Placeholder 3"/>
          <p:cNvSpPr txBox="1">
            <a:spLocks noGrp="1"/>
          </p:cNvSpPr>
          <p:nvPr/>
        </p:nvSpPr>
        <p:spPr bwMode="auto">
          <a:xfrm>
            <a:off x="7677150" y="6719888"/>
            <a:ext cx="1281113"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0" bIns="0" anchor="ct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r"/>
            <a:r>
              <a:rPr lang="en-GB" altLang="en-US" sz="800" u="none">
                <a:solidFill>
                  <a:srgbClr val="000000"/>
                </a:solidFill>
                <a:latin typeface="Arial" charset="0"/>
              </a:rPr>
              <a:t>© 2008 . All rights reserved</a:t>
            </a:r>
            <a:endParaRPr lang="en-US" altLang="en-US" sz="800" u="none">
              <a:solidFill>
                <a:srgbClr val="000000"/>
              </a:solidFill>
              <a:latin typeface="Arial" charset="0"/>
            </a:endParaRPr>
          </a:p>
        </p:txBody>
      </p:sp>
      <p:sp>
        <p:nvSpPr>
          <p:cNvPr id="12292" name="Slide Number Placeholder 4"/>
          <p:cNvSpPr txBox="1">
            <a:spLocks noGrp="1"/>
          </p:cNvSpPr>
          <p:nvPr/>
        </p:nvSpPr>
        <p:spPr bwMode="auto">
          <a:xfrm>
            <a:off x="8956675" y="6719888"/>
            <a:ext cx="187325"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nchor="ct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r"/>
            <a:fld id="{64868C39-7299-4B21-9C3A-D9428013DFE7}" type="slidenum">
              <a:rPr lang="en-US" altLang="en-US" sz="800" b="1" u="none">
                <a:solidFill>
                  <a:srgbClr val="000000"/>
                </a:solidFill>
                <a:latin typeface="Arial" charset="0"/>
              </a:rPr>
              <a:pPr algn="r"/>
              <a:t>28</a:t>
            </a:fld>
            <a:endParaRPr lang="en-US" altLang="en-US" sz="800" b="1" u="none">
              <a:solidFill>
                <a:srgbClr val="000000"/>
              </a:solidFill>
              <a:latin typeface="Arial" charset="0"/>
            </a:endParaRPr>
          </a:p>
        </p:txBody>
      </p:sp>
      <p:sp>
        <p:nvSpPr>
          <p:cNvPr id="12293" name="Text Box 5"/>
          <p:cNvSpPr txBox="1">
            <a:spLocks noChangeArrowheads="1"/>
          </p:cNvSpPr>
          <p:nvPr/>
        </p:nvSpPr>
        <p:spPr bwMode="auto">
          <a:xfrm>
            <a:off x="3683000" y="1181100"/>
            <a:ext cx="5067300" cy="5786199"/>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a:buClr>
                <a:schemeClr val="bg1"/>
              </a:buClr>
              <a:buFont typeface="Wingdings" pitchFamily="2" charset="2"/>
              <a:buNone/>
            </a:pPr>
            <a:r>
              <a:rPr lang="en-US" altLang="en-US" sz="2000" b="1" u="none" dirty="0">
                <a:solidFill>
                  <a:schemeClr val="tx1"/>
                </a:solidFill>
                <a:latin typeface="Arial" charset="0"/>
              </a:rPr>
              <a:t>Microsoft Azure </a:t>
            </a:r>
            <a:r>
              <a:rPr lang="en-US" altLang="en-US" sz="1400" b="1" u="none" dirty="0">
                <a:solidFill>
                  <a:schemeClr val="tx1"/>
                </a:solidFill>
                <a:latin typeface="Arial" charset="0"/>
                <a:hlinkClick r:id="rId3"/>
              </a:rPr>
              <a:t>http://www.microsoft.com/azure/default.mspx</a:t>
            </a:r>
            <a:r>
              <a:rPr lang="en-US" altLang="en-US" sz="2000" b="1" u="none" dirty="0">
                <a:solidFill>
                  <a:schemeClr val="tx1"/>
                </a:solidFill>
                <a:latin typeface="Arial" charset="0"/>
              </a:rPr>
              <a:t/>
            </a:r>
            <a:br>
              <a:rPr lang="en-US" altLang="en-US" sz="2000" b="1" u="none" dirty="0">
                <a:solidFill>
                  <a:schemeClr val="tx1"/>
                </a:solidFill>
                <a:latin typeface="Arial" charset="0"/>
              </a:rPr>
            </a:br>
            <a:endParaRPr lang="en-US" altLang="en-US" sz="2000" b="1" u="none" dirty="0">
              <a:solidFill>
                <a:schemeClr val="tx1"/>
              </a:solidFill>
              <a:latin typeface="Arial" charset="0"/>
            </a:endParaRPr>
          </a:p>
          <a:p>
            <a:pPr algn="l">
              <a:buClr>
                <a:schemeClr val="bg1"/>
              </a:buClr>
              <a:buFont typeface="Wingdings" pitchFamily="2" charset="2"/>
              <a:buNone/>
            </a:pPr>
            <a:r>
              <a:rPr lang="en-US" altLang="en-US" sz="2000" b="1" u="none" dirty="0">
                <a:solidFill>
                  <a:schemeClr val="tx1"/>
                </a:solidFill>
                <a:latin typeface="Arial" charset="0"/>
              </a:rPr>
              <a:t>Google App Engine</a:t>
            </a:r>
          </a:p>
          <a:p>
            <a:pPr algn="l">
              <a:buClr>
                <a:schemeClr val="bg1"/>
              </a:buClr>
              <a:buFont typeface="Wingdings" pitchFamily="2" charset="2"/>
              <a:buNone/>
            </a:pPr>
            <a:r>
              <a:rPr lang="en-US" altLang="en-US" sz="1400" b="1" u="none" dirty="0">
                <a:solidFill>
                  <a:schemeClr val="tx1"/>
                </a:solidFill>
                <a:latin typeface="Arial" charset="0"/>
                <a:hlinkClick r:id="rId4"/>
              </a:rPr>
              <a:t>http://code.google.com/appengine/</a:t>
            </a:r>
            <a:endParaRPr lang="en-US" altLang="en-US" sz="1400" b="1" u="none" dirty="0">
              <a:solidFill>
                <a:schemeClr val="tx1"/>
              </a:solidFill>
              <a:latin typeface="Arial" charset="0"/>
            </a:endParaRPr>
          </a:p>
          <a:p>
            <a:pPr algn="l">
              <a:buClr>
                <a:schemeClr val="bg1"/>
              </a:buClr>
              <a:buFont typeface="Wingdings" pitchFamily="2" charset="2"/>
              <a:buNone/>
            </a:pPr>
            <a:endParaRPr lang="en-US" altLang="en-US" sz="2000" b="1" u="none" dirty="0">
              <a:solidFill>
                <a:schemeClr val="tx1"/>
              </a:solidFill>
              <a:latin typeface="Arial" charset="0"/>
            </a:endParaRPr>
          </a:p>
          <a:p>
            <a:pPr algn="l">
              <a:buClr>
                <a:schemeClr val="bg1"/>
              </a:buClr>
              <a:buFont typeface="Wingdings" pitchFamily="2" charset="2"/>
              <a:buNone/>
            </a:pPr>
            <a:r>
              <a:rPr lang="en-US" altLang="en-US" sz="2000" b="1" u="none" dirty="0">
                <a:solidFill>
                  <a:schemeClr val="tx1"/>
                </a:solidFill>
                <a:latin typeface="Arial" charset="0"/>
              </a:rPr>
              <a:t>IBM Blue Cloud</a:t>
            </a:r>
          </a:p>
          <a:p>
            <a:pPr algn="l">
              <a:buClr>
                <a:schemeClr val="bg1"/>
              </a:buClr>
              <a:buFont typeface="Wingdings" pitchFamily="2" charset="2"/>
              <a:buNone/>
            </a:pPr>
            <a:r>
              <a:rPr lang="en-US" altLang="en-US" sz="1400" b="1" u="none" dirty="0">
                <a:solidFill>
                  <a:schemeClr val="tx1"/>
                </a:solidFill>
                <a:latin typeface="Arial" charset="0"/>
                <a:hlinkClick r:id="rId5"/>
              </a:rPr>
              <a:t>http://www.ibm.com/ibm/cloud/</a:t>
            </a:r>
            <a:r>
              <a:rPr lang="en-US" altLang="en-US" sz="1400" b="1" u="none" dirty="0">
                <a:solidFill>
                  <a:schemeClr val="tx1"/>
                </a:solidFill>
                <a:latin typeface="Arial" charset="0"/>
              </a:rPr>
              <a:t> </a:t>
            </a:r>
          </a:p>
          <a:p>
            <a:pPr algn="l">
              <a:buClr>
                <a:schemeClr val="bg1"/>
              </a:buClr>
              <a:buFont typeface="Wingdings" pitchFamily="2" charset="2"/>
              <a:buNone/>
            </a:pPr>
            <a:endParaRPr lang="en-US" altLang="en-US" sz="2000" b="1" u="none" dirty="0">
              <a:solidFill>
                <a:schemeClr val="tx1"/>
              </a:solidFill>
              <a:latin typeface="Arial" charset="0"/>
            </a:endParaRPr>
          </a:p>
          <a:p>
            <a:pPr algn="l">
              <a:buClr>
                <a:schemeClr val="bg1"/>
              </a:buClr>
              <a:buFont typeface="Wingdings" pitchFamily="2" charset="2"/>
              <a:buNone/>
            </a:pPr>
            <a:r>
              <a:rPr lang="en-US" altLang="en-US" sz="2000" b="1" u="none" dirty="0">
                <a:solidFill>
                  <a:schemeClr val="tx1"/>
                </a:solidFill>
                <a:latin typeface="Arial" charset="0"/>
              </a:rPr>
              <a:t>Go Grid</a:t>
            </a:r>
          </a:p>
          <a:p>
            <a:pPr algn="l">
              <a:buClr>
                <a:schemeClr val="bg1"/>
              </a:buClr>
              <a:buFont typeface="Wingdings" pitchFamily="2" charset="2"/>
              <a:buNone/>
            </a:pPr>
            <a:r>
              <a:rPr lang="en-US" altLang="en-US" sz="1400" b="1" u="none" dirty="0">
                <a:solidFill>
                  <a:schemeClr val="tx1"/>
                </a:solidFill>
                <a:latin typeface="Arial" charset="0"/>
                <a:hlinkClick r:id="rId6"/>
              </a:rPr>
              <a:t>http://www.gogrid.com/</a:t>
            </a:r>
            <a:r>
              <a:rPr lang="en-US" altLang="en-US" sz="2000" b="1" u="none" dirty="0">
                <a:solidFill>
                  <a:schemeClr val="tx1"/>
                </a:solidFill>
                <a:latin typeface="Arial" charset="0"/>
              </a:rPr>
              <a:t> </a:t>
            </a:r>
          </a:p>
          <a:p>
            <a:pPr algn="l">
              <a:buClr>
                <a:schemeClr val="bg1"/>
              </a:buClr>
              <a:buFont typeface="Wingdings" pitchFamily="2" charset="2"/>
              <a:buNone/>
            </a:pPr>
            <a:endParaRPr lang="en-US" altLang="en-US" sz="2000" b="1" u="none" dirty="0">
              <a:solidFill>
                <a:schemeClr val="tx1"/>
              </a:solidFill>
              <a:latin typeface="Arial" charset="0"/>
            </a:endParaRPr>
          </a:p>
          <a:p>
            <a:pPr algn="l">
              <a:buClr>
                <a:schemeClr val="bg1"/>
              </a:buClr>
              <a:buFont typeface="Wingdings" pitchFamily="2" charset="2"/>
              <a:buNone/>
            </a:pPr>
            <a:r>
              <a:rPr lang="en-US" altLang="en-US" sz="2000" b="1" u="none" dirty="0" err="1">
                <a:solidFill>
                  <a:schemeClr val="tx1"/>
                </a:solidFill>
                <a:latin typeface="Arial" charset="0"/>
              </a:rPr>
              <a:t>Joyent</a:t>
            </a:r>
            <a:endParaRPr lang="en-US" altLang="en-US" sz="2000" b="1" u="none" dirty="0">
              <a:solidFill>
                <a:schemeClr val="tx1"/>
              </a:solidFill>
              <a:latin typeface="Arial" charset="0"/>
            </a:endParaRPr>
          </a:p>
          <a:p>
            <a:pPr algn="l">
              <a:buClr>
                <a:schemeClr val="bg1"/>
              </a:buClr>
              <a:buFont typeface="Wingdings" pitchFamily="2" charset="2"/>
              <a:buNone/>
            </a:pPr>
            <a:r>
              <a:rPr lang="en-US" altLang="en-US" sz="1400" b="1" u="none" dirty="0">
                <a:solidFill>
                  <a:schemeClr val="tx1"/>
                </a:solidFill>
                <a:latin typeface="Arial" charset="0"/>
                <a:hlinkClick r:id="rId7"/>
              </a:rPr>
              <a:t>http://www.joyent.com/</a:t>
            </a:r>
            <a:r>
              <a:rPr lang="en-US" altLang="en-US" sz="1400" b="1" u="none" dirty="0">
                <a:solidFill>
                  <a:schemeClr val="tx1"/>
                </a:solidFill>
                <a:latin typeface="Arial" charset="0"/>
              </a:rPr>
              <a:t>   </a:t>
            </a:r>
          </a:p>
          <a:p>
            <a:pPr algn="l">
              <a:buClr>
                <a:schemeClr val="bg1"/>
              </a:buClr>
              <a:buFont typeface="Wingdings" pitchFamily="2" charset="2"/>
              <a:buNone/>
            </a:pPr>
            <a:endParaRPr lang="en-US" altLang="en-US" sz="2000" b="1" u="none" dirty="0">
              <a:solidFill>
                <a:schemeClr val="tx1"/>
              </a:solidFill>
              <a:latin typeface="Arial" charset="0"/>
            </a:endParaRPr>
          </a:p>
          <a:p>
            <a:pPr algn="l">
              <a:buClr>
                <a:schemeClr val="bg1"/>
              </a:buClr>
              <a:buFont typeface="Wingdings" pitchFamily="2" charset="2"/>
              <a:buNone/>
            </a:pPr>
            <a:r>
              <a:rPr lang="en-US" altLang="en-US" sz="2000" b="1" u="none" dirty="0">
                <a:solidFill>
                  <a:schemeClr val="tx1"/>
                </a:solidFill>
                <a:latin typeface="Arial" charset="0"/>
              </a:rPr>
              <a:t>Rackspace</a:t>
            </a:r>
          </a:p>
          <a:p>
            <a:pPr algn="l">
              <a:buClr>
                <a:schemeClr val="bg1"/>
              </a:buClr>
              <a:buFont typeface="Wingdings" pitchFamily="2" charset="2"/>
              <a:buNone/>
            </a:pPr>
            <a:r>
              <a:rPr lang="en-US" altLang="en-US" sz="1400" b="1" u="none" dirty="0">
                <a:solidFill>
                  <a:schemeClr val="tx1"/>
                </a:solidFill>
                <a:latin typeface="Arial" charset="0"/>
                <a:hlinkClick r:id="rId8"/>
              </a:rPr>
              <a:t>http://www.rackspace.com/index.php</a:t>
            </a:r>
            <a:r>
              <a:rPr lang="en-US" altLang="en-US" sz="2000" b="1" u="none" dirty="0">
                <a:solidFill>
                  <a:schemeClr val="tx1"/>
                </a:solidFill>
                <a:latin typeface="Arial" charset="0"/>
              </a:rPr>
              <a:t> </a:t>
            </a:r>
          </a:p>
          <a:p>
            <a:pPr algn="l">
              <a:buClr>
                <a:schemeClr val="bg1"/>
              </a:buClr>
              <a:buFont typeface="Wingdings" pitchFamily="2" charset="2"/>
              <a:buNone/>
            </a:pPr>
            <a:endParaRPr lang="en-US" altLang="en-US" sz="2000" b="1" u="none" dirty="0">
              <a:solidFill>
                <a:schemeClr val="tx1"/>
              </a:solidFill>
              <a:latin typeface="Arial" charset="0"/>
            </a:endParaRPr>
          </a:p>
          <a:p>
            <a:pPr algn="l">
              <a:buClr>
                <a:schemeClr val="bg1"/>
              </a:buClr>
              <a:buFont typeface="Wingdings" pitchFamily="2" charset="2"/>
              <a:buNone/>
            </a:pPr>
            <a:r>
              <a:rPr lang="en-US" altLang="en-US" sz="2000" b="1" u="none" dirty="0" err="1">
                <a:solidFill>
                  <a:schemeClr val="tx1"/>
                </a:solidFill>
                <a:latin typeface="Arial" charset="0"/>
              </a:rPr>
              <a:t>Flexiscale</a:t>
            </a:r>
            <a:endParaRPr lang="en-US" altLang="en-US" sz="2000" b="1" u="none" dirty="0">
              <a:solidFill>
                <a:schemeClr val="tx1"/>
              </a:solidFill>
              <a:latin typeface="Arial" charset="0"/>
            </a:endParaRPr>
          </a:p>
          <a:p>
            <a:pPr algn="l">
              <a:buClr>
                <a:schemeClr val="bg1"/>
              </a:buClr>
              <a:buFont typeface="Wingdings" pitchFamily="2" charset="2"/>
              <a:buNone/>
            </a:pPr>
            <a:r>
              <a:rPr lang="en-US" altLang="en-US" sz="1400" b="1" u="none" dirty="0">
                <a:solidFill>
                  <a:schemeClr val="tx1"/>
                </a:solidFill>
                <a:latin typeface="Arial" charset="0"/>
                <a:hlinkClick r:id="rId9"/>
              </a:rPr>
              <a:t>http://flexiscale.com/</a:t>
            </a:r>
            <a:r>
              <a:rPr lang="en-US" altLang="en-US" sz="1400" b="1" u="none" dirty="0">
                <a:solidFill>
                  <a:schemeClr val="tx1"/>
                </a:solidFill>
                <a:latin typeface="Arial" charset="0"/>
              </a:rPr>
              <a:t> </a:t>
            </a:r>
          </a:p>
        </p:txBody>
      </p:sp>
      <p:pic>
        <p:nvPicPr>
          <p:cNvPr id="12294" name="Picture 6" descr="appengine_lowre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8925" y="2373313"/>
            <a:ext cx="971550"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GoGrid Cloud Hosti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4600" y="4038600"/>
            <a:ext cx="22574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FlexiScale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92263" y="6215063"/>
            <a:ext cx="14382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9" descr="RackspaceLogo-200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84313" y="5443538"/>
            <a:ext cx="17811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8" name="Picture 10" descr="servicesPlatfor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5200" y="1371600"/>
            <a:ext cx="245745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9" name="Picture 11" descr="joyent-web"/>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09700" y="4797425"/>
            <a:ext cx="17018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0" name="Picture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22400" y="3197225"/>
            <a:ext cx="1524000" cy="6858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049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 Message Lifecycle</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Queue located.</a:t>
            </a:r>
          </a:p>
          <a:p>
            <a:r>
              <a:rPr lang="en-US" dirty="0" smtClean="0"/>
              <a:t>Message posted to queue using </a:t>
            </a:r>
            <a:r>
              <a:rPr lang="en-US" dirty="0" err="1" smtClean="0"/>
              <a:t>SendMessage</a:t>
            </a:r>
            <a:r>
              <a:rPr lang="en-US" dirty="0" smtClean="0"/>
              <a:t>.</a:t>
            </a:r>
          </a:p>
          <a:p>
            <a:r>
              <a:rPr lang="en-US" dirty="0" smtClean="0"/>
              <a:t>Message pulled from queue using </a:t>
            </a:r>
            <a:r>
              <a:rPr lang="en-US" dirty="0" err="1" smtClean="0"/>
              <a:t>ReceiveMessage</a:t>
            </a:r>
            <a:r>
              <a:rPr lang="en-US" dirty="0" smtClean="0"/>
              <a:t>.</a:t>
            </a:r>
          </a:p>
          <a:p>
            <a:r>
              <a:rPr lang="en-US" dirty="0" smtClean="0"/>
              <a:t>Message processed.</a:t>
            </a:r>
          </a:p>
          <a:p>
            <a:r>
              <a:rPr lang="en-US" dirty="0" smtClean="0"/>
              <a:t>Message deleted from Queue.</a:t>
            </a:r>
          </a:p>
          <a:p>
            <a:endParaRPr lang="en-US" dirty="0" smtClean="0"/>
          </a:p>
          <a:p>
            <a:pPr marL="0" indent="0">
              <a:buNone/>
            </a:pPr>
            <a:r>
              <a:rPr lang="en-US" i="1" dirty="0" smtClean="0"/>
              <a:t>If message pulled but not processed within queue’s visibility timeout, it will become visible and returned by a subsequent </a:t>
            </a:r>
            <a:r>
              <a:rPr lang="en-US" i="1" dirty="0" err="1" smtClean="0"/>
              <a:t>ReceiveMessage</a:t>
            </a:r>
            <a:r>
              <a:rPr lang="en-US" dirty="0" smtClean="0"/>
              <a:t>.</a:t>
            </a:r>
          </a:p>
          <a:p>
            <a:endParaRPr lang="en-US" dirty="0"/>
          </a:p>
        </p:txBody>
      </p:sp>
    </p:spTree>
    <p:extLst>
      <p:ext uri="{BB962C8B-B14F-4D97-AF65-F5344CB8AC3E}">
        <p14:creationId xmlns:p14="http://schemas.microsoft.com/office/powerpoint/2010/main" val="4119566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5400000" algn="t" rotWithShape="0">
              <a:prstClr val="black">
                <a:alpha val="40000"/>
              </a:prstClr>
            </a:outerShdw>
          </a:effectLst>
        </p:spPr>
        <p:txBody>
          <a:bodyPr/>
          <a:lstStyle/>
          <a:p>
            <a:r>
              <a:rPr lang="en-US" sz="4000" dirty="0" smtClean="0"/>
              <a:t>Amazon SQS Pricing</a:t>
            </a:r>
            <a:endParaRPr lang="en-US" sz="4000"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92500" lnSpcReduction="20000"/>
          </a:bodyPr>
          <a:lstStyle/>
          <a:p>
            <a:r>
              <a:rPr lang="en-US" dirty="0" smtClean="0"/>
              <a:t>Requests:</a:t>
            </a:r>
          </a:p>
          <a:p>
            <a:pPr lvl="1"/>
            <a:r>
              <a:rPr lang="en-US" dirty="0" smtClean="0"/>
              <a:t>$0.01 per 10,000 SQS requests</a:t>
            </a:r>
          </a:p>
          <a:p>
            <a:endParaRPr lang="en-US" dirty="0" smtClean="0"/>
          </a:p>
          <a:p>
            <a:r>
              <a:rPr lang="en-US" dirty="0" smtClean="0"/>
              <a:t>Bandwidth:</a:t>
            </a:r>
          </a:p>
          <a:p>
            <a:pPr lvl="1"/>
            <a:r>
              <a:rPr lang="en-US" dirty="0" smtClean="0"/>
              <a:t>Data transfer in: </a:t>
            </a:r>
          </a:p>
          <a:p>
            <a:pPr lvl="2"/>
            <a:r>
              <a:rPr lang="en-US" sz="2000" dirty="0" smtClean="0"/>
              <a:t>$0.100 / GB</a:t>
            </a:r>
          </a:p>
          <a:p>
            <a:pPr lvl="1"/>
            <a:r>
              <a:rPr lang="en-US" dirty="0" smtClean="0"/>
              <a:t>Data transfer out:</a:t>
            </a:r>
          </a:p>
          <a:p>
            <a:pPr lvl="2"/>
            <a:r>
              <a:rPr lang="en-US" sz="2000" dirty="0" smtClean="0"/>
              <a:t>$0.170 / GB – First 10 TB</a:t>
            </a:r>
          </a:p>
          <a:p>
            <a:pPr lvl="2"/>
            <a:r>
              <a:rPr lang="en-US" sz="2000" dirty="0" smtClean="0"/>
              <a:t>$0.130 / GB – Next 40 TB</a:t>
            </a:r>
          </a:p>
          <a:p>
            <a:pPr lvl="2"/>
            <a:r>
              <a:rPr lang="en-US" sz="2000" dirty="0" smtClean="0"/>
              <a:t>$0.110 / GB – Next 100 TB</a:t>
            </a:r>
          </a:p>
          <a:p>
            <a:pPr lvl="2"/>
            <a:r>
              <a:rPr lang="en-US" sz="2000" dirty="0" smtClean="0"/>
              <a:t>$0.100 / GB – Monthly past 150 TB</a:t>
            </a:r>
          </a:p>
          <a:p>
            <a:pPr lvl="1"/>
            <a:r>
              <a:rPr lang="en-US" dirty="0" smtClean="0"/>
              <a:t>No charge to and from EC2</a:t>
            </a:r>
          </a:p>
        </p:txBody>
      </p:sp>
      <p:pic>
        <p:nvPicPr>
          <p:cNvPr id="4" name="Picture 2" descr="C:\Documents and Settings\jeff\Local Settings\Temporary Internet Files\Content.IE5\2QD6DRHF\MPj04331180000[1].jpg"/>
          <p:cNvPicPr>
            <a:picLocks noChangeAspect="1" noChangeArrowheads="1"/>
          </p:cNvPicPr>
          <p:nvPr/>
        </p:nvPicPr>
        <p:blipFill>
          <a:blip r:embed="rId2" cstate="print"/>
          <a:srcRect/>
          <a:stretch>
            <a:fillRect/>
          </a:stretch>
        </p:blipFill>
        <p:spPr bwMode="auto">
          <a:xfrm>
            <a:off x="5334000" y="1600200"/>
            <a:ext cx="3505200" cy="3505200"/>
          </a:xfrm>
          <a:prstGeom prst="rect">
            <a:avLst/>
          </a:prstGeom>
          <a:noFill/>
        </p:spPr>
      </p:pic>
    </p:spTree>
    <p:extLst>
      <p:ext uri="{BB962C8B-B14F-4D97-AF65-F5344CB8AC3E}">
        <p14:creationId xmlns:p14="http://schemas.microsoft.com/office/powerpoint/2010/main" val="4221951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17463" y="190500"/>
            <a:ext cx="7773987" cy="771623"/>
          </a:xfrm>
          <a:ln/>
        </p:spPr>
        <p:txBody>
          <a:bodyPr lIns="90000" tIns="46800" rIns="90000" bIns="46800">
            <a:spAutoFit/>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dirty="0" smtClean="0"/>
              <a:t>Amazon SQS API</a:t>
            </a:r>
          </a:p>
        </p:txBody>
      </p:sp>
      <p:sp>
        <p:nvSpPr>
          <p:cNvPr id="367619" name="Rectangle 3"/>
          <p:cNvSpPr>
            <a:spLocks noGrp="1" noChangeArrowheads="1"/>
          </p:cNvSpPr>
          <p:nvPr>
            <p:ph type="body" idx="4294967295"/>
          </p:nvPr>
        </p:nvSpPr>
        <p:spPr>
          <a:xfrm>
            <a:off x="609600" y="1219200"/>
            <a:ext cx="7772400" cy="3270768"/>
          </a:xfrm>
          <a:prstGeom prst="rect">
            <a:avLst/>
          </a:prstGeom>
          <a:ln/>
        </p:spPr>
        <p:txBody>
          <a:bodyPr lIns="90000" tIns="46800" rIns="90000" bIns="46800">
            <a:spAutoFit/>
          </a:bodyPr>
          <a:lstStyle/>
          <a:p>
            <a:pPr marL="341313" indent="-341313" defTabSz="449263">
              <a:lnSpc>
                <a:spcPct val="8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b="1" dirty="0" smtClean="0"/>
              <a:t>Service:</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dirty="0" err="1" smtClean="0"/>
              <a:t>ListQueues</a:t>
            </a:r>
            <a:endParaRPr lang="en-GB" sz="1600" dirty="0" smtClean="0"/>
          </a:p>
          <a:p>
            <a:pPr marL="341313" indent="-341313" defTabSz="449263">
              <a:lnSpc>
                <a:spcPct val="80000"/>
              </a:lnSpc>
              <a:spcBef>
                <a:spcPts val="40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600" b="1" dirty="0" smtClean="0"/>
          </a:p>
          <a:p>
            <a:pPr marL="341313" indent="-341313" defTabSz="449263">
              <a:lnSpc>
                <a:spcPct val="8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b="1" dirty="0" smtClean="0"/>
              <a:t>Queues:</a:t>
            </a:r>
            <a:endParaRPr lang="en-GB" sz="16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dirty="0" err="1" smtClean="0"/>
              <a:t>CreateQueue</a:t>
            </a:r>
            <a:r>
              <a:rPr lang="en-GB" sz="1600" dirty="0" smtClean="0"/>
              <a:t> </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dirty="0" err="1" smtClean="0"/>
              <a:t>DeleteQueue</a:t>
            </a:r>
            <a:endParaRPr lang="en-GB" sz="16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dirty="0" err="1" smtClean="0"/>
              <a:t>GetQueueAttributes</a:t>
            </a:r>
            <a:endParaRPr lang="en-GB" sz="16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dirty="0" err="1" smtClean="0"/>
              <a:t>SetQueueAttributes</a:t>
            </a:r>
            <a:endParaRPr lang="en-GB" sz="1600" dirty="0" smtClean="0"/>
          </a:p>
          <a:p>
            <a:pPr marL="741363" lvl="1" indent="-284163" defTabSz="449263">
              <a:lnSpc>
                <a:spcPct val="80000"/>
              </a:lnSpc>
              <a:spcBef>
                <a:spcPts val="35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600" b="1" dirty="0" smtClean="0"/>
          </a:p>
          <a:p>
            <a:pPr marL="341313" indent="-341313" defTabSz="449263">
              <a:lnSpc>
                <a:spcPct val="8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b="1" dirty="0" smtClean="0"/>
              <a:t>Messages:</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dirty="0" err="1" smtClean="0"/>
              <a:t>ReceiveMessage</a:t>
            </a:r>
            <a:endParaRPr lang="en-GB" sz="16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dirty="0" err="1" smtClean="0"/>
              <a:t>SendMessage</a:t>
            </a:r>
            <a:endParaRPr lang="en-GB" sz="16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600" dirty="0" err="1" smtClean="0"/>
              <a:t>DeleteMessage</a:t>
            </a:r>
            <a:endParaRPr lang="en-GB" sz="1600" dirty="0" smtClean="0"/>
          </a:p>
        </p:txBody>
      </p:sp>
    </p:spTree>
    <p:extLst>
      <p:ext uri="{BB962C8B-B14F-4D97-AF65-F5344CB8AC3E}">
        <p14:creationId xmlns:p14="http://schemas.microsoft.com/office/powerpoint/2010/main" val="1640618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SQS Concepts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Visibility Timeout</a:t>
            </a:r>
          </a:p>
          <a:p>
            <a:endParaRPr lang="en-US" dirty="0" smtClean="0"/>
          </a:p>
          <a:p>
            <a:r>
              <a:rPr lang="en-US" dirty="0" smtClean="0"/>
              <a:t>Message Ordering</a:t>
            </a:r>
          </a:p>
          <a:p>
            <a:endParaRPr lang="en-US" dirty="0" smtClean="0"/>
          </a:p>
          <a:p>
            <a:r>
              <a:rPr lang="en-US" dirty="0" smtClean="0"/>
              <a:t>At-Least-Once Delivery</a:t>
            </a:r>
          </a:p>
          <a:p>
            <a:endParaRPr lang="en-US" dirty="0" smtClean="0"/>
          </a:p>
          <a:p>
            <a:r>
              <a:rPr lang="en-US" dirty="0" smtClean="0"/>
              <a:t>Message Sampling</a:t>
            </a:r>
          </a:p>
          <a:p>
            <a:endParaRPr lang="en-US" dirty="0" smtClean="0"/>
          </a:p>
          <a:p>
            <a:endParaRPr lang="en-US" dirty="0"/>
          </a:p>
        </p:txBody>
      </p:sp>
    </p:spTree>
    <p:extLst>
      <p:ext uri="{BB962C8B-B14F-4D97-AF65-F5344CB8AC3E}">
        <p14:creationId xmlns:p14="http://schemas.microsoft.com/office/powerpoint/2010/main" val="3131777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SQS Concepts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Visibility Timeout:</a:t>
            </a:r>
          </a:p>
          <a:p>
            <a:endParaRPr lang="en-US" dirty="0"/>
          </a:p>
        </p:txBody>
      </p:sp>
      <p:pic>
        <p:nvPicPr>
          <p:cNvPr id="1027" name="Picture 3"/>
          <p:cNvPicPr>
            <a:picLocks noChangeAspect="1" noChangeArrowheads="1"/>
          </p:cNvPicPr>
          <p:nvPr/>
        </p:nvPicPr>
        <p:blipFill>
          <a:blip r:embed="rId2"/>
          <a:srcRect/>
          <a:stretch>
            <a:fillRect/>
          </a:stretch>
        </p:blipFill>
        <p:spPr bwMode="auto">
          <a:xfrm>
            <a:off x="685800" y="2362200"/>
            <a:ext cx="7796389" cy="2590800"/>
          </a:xfrm>
          <a:prstGeom prst="rect">
            <a:avLst/>
          </a:prstGeom>
          <a:noFill/>
          <a:ln w="9525">
            <a:noFill/>
            <a:miter lim="800000"/>
            <a:headEnd/>
            <a:tailEnd/>
          </a:ln>
          <a:effectLst/>
        </p:spPr>
      </p:pic>
    </p:spTree>
    <p:extLst>
      <p:ext uri="{BB962C8B-B14F-4D97-AF65-F5344CB8AC3E}">
        <p14:creationId xmlns:p14="http://schemas.microsoft.com/office/powerpoint/2010/main" val="3730376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SQS Concepts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77500" lnSpcReduction="20000"/>
          </a:bodyPr>
          <a:lstStyle/>
          <a:p>
            <a:r>
              <a:rPr lang="en-US" b="1" dirty="0" smtClean="0"/>
              <a:t>Message Ordering</a:t>
            </a:r>
          </a:p>
          <a:p>
            <a:pPr lvl="1"/>
            <a:r>
              <a:rPr lang="en-US" dirty="0" smtClean="0"/>
              <a:t>Due to the distributed nature of each SQS queue, messages will not necessarily be returned in the order they were posted to the queue. </a:t>
            </a:r>
          </a:p>
          <a:p>
            <a:pPr lvl="1"/>
            <a:endParaRPr lang="en-US" dirty="0" smtClean="0"/>
          </a:p>
          <a:p>
            <a:r>
              <a:rPr lang="en-US" b="1" dirty="0" smtClean="0"/>
              <a:t>At-Least-Once Delivery</a:t>
            </a:r>
          </a:p>
          <a:p>
            <a:pPr lvl="1"/>
            <a:r>
              <a:rPr lang="en-US" dirty="0" smtClean="0"/>
              <a:t>In rare circumstances an application can see the same message more than once. Best-practice is to make the application idempotent.</a:t>
            </a:r>
          </a:p>
          <a:p>
            <a:pPr lvl="1"/>
            <a:endParaRPr lang="en-US" dirty="0" smtClean="0"/>
          </a:p>
          <a:p>
            <a:r>
              <a:rPr lang="en-US" b="1" dirty="0" smtClean="0"/>
              <a:t>Message Sampling</a:t>
            </a:r>
          </a:p>
          <a:p>
            <a:pPr lvl="1"/>
            <a:r>
              <a:rPr lang="en-US" dirty="0" smtClean="0"/>
              <a:t>Each retrieval request samples a randomly chosen subset of the system servers. When there are less than 1000 messages in a particular queue, a single </a:t>
            </a:r>
            <a:r>
              <a:rPr lang="en-US" dirty="0" err="1" smtClean="0"/>
              <a:t>ReceiveMessage</a:t>
            </a:r>
            <a:r>
              <a:rPr lang="en-US" dirty="0" smtClean="0"/>
              <a:t> event might not return any messages, whereas a subsequent request will.</a:t>
            </a:r>
            <a:endParaRPr lang="en-US" dirty="0"/>
          </a:p>
        </p:txBody>
      </p:sp>
    </p:spTree>
    <p:extLst>
      <p:ext uri="{BB962C8B-B14F-4D97-AF65-F5344CB8AC3E}">
        <p14:creationId xmlns:p14="http://schemas.microsoft.com/office/powerpoint/2010/main" val="307910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p:cNvSpPr/>
          <p:nvPr/>
        </p:nvSpPr>
        <p:spPr bwMode="auto">
          <a:xfrm>
            <a:off x="609600" y="2971800"/>
            <a:ext cx="8077200" cy="990600"/>
          </a:xfrm>
          <a:prstGeom prst="rightArrow">
            <a:avLst/>
          </a:prstGeom>
          <a:solidFill>
            <a:srgbClr val="92D05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r>
              <a:rPr lang="en-US" sz="2400" b="0" dirty="0">
                <a:solidFill>
                  <a:schemeClr val="tx1">
                    <a:alpha val="100000"/>
                  </a:schemeClr>
                </a:solidFill>
                <a:latin typeface="Arial"/>
                <a:ea typeface="ヒラギノ角ゴ Pro W3"/>
              </a:rPr>
              <a:t>Service Bus</a:t>
            </a:r>
          </a:p>
        </p:txBody>
      </p:sp>
      <p:sp>
        <p:nvSpPr>
          <p:cNvPr id="37891" name="Title 1"/>
          <p:cNvSpPr>
            <a:spLocks noGrp="1"/>
          </p:cNvSpPr>
          <p:nvPr>
            <p:ph type="title"/>
          </p:nvPr>
        </p:nvSpPr>
        <p:spPr/>
        <p:txBody>
          <a:bodyPr/>
          <a:lstStyle/>
          <a:p>
            <a:r>
              <a:rPr lang="en-US" smtClean="0"/>
              <a:t>SOA Often Has a Bus</a:t>
            </a:r>
          </a:p>
        </p:txBody>
      </p:sp>
      <p:sp>
        <p:nvSpPr>
          <p:cNvPr id="9" name="Rounded Rectangle 8"/>
          <p:cNvSpPr/>
          <p:nvPr/>
        </p:nvSpPr>
        <p:spPr bwMode="auto">
          <a:xfrm>
            <a:off x="1143000" y="1905000"/>
            <a:ext cx="1524000" cy="783193"/>
          </a:xfrm>
          <a:prstGeom prst="roundRect">
            <a:avLst/>
          </a:prstGeom>
          <a:solidFill>
            <a:srgbClr val="C0000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spAutoFit/>
          </a:bodyPr>
          <a:lstStyle/>
          <a:p>
            <a:pPr algn="ctr" eaLnBrk="0" hangingPunct="0">
              <a:defRPr/>
            </a:pPr>
            <a:r>
              <a:rPr lang="en-US" sz="2000" dirty="0">
                <a:solidFill>
                  <a:schemeClr val="bg1"/>
                </a:solidFill>
                <a:latin typeface="Arial"/>
                <a:ea typeface="ヒラギノ角ゴ Pro W3"/>
              </a:rPr>
              <a:t>Resize Image</a:t>
            </a:r>
            <a:endParaRPr lang="en-US" sz="2000" b="0" dirty="0">
              <a:solidFill>
                <a:schemeClr val="bg1"/>
              </a:solidFill>
              <a:latin typeface="Arial"/>
              <a:ea typeface="ヒラギノ角ゴ Pro W3"/>
            </a:endParaRPr>
          </a:p>
        </p:txBody>
      </p:sp>
      <p:sp>
        <p:nvSpPr>
          <p:cNvPr id="10" name="Rounded Rectangle 9"/>
          <p:cNvSpPr/>
          <p:nvPr/>
        </p:nvSpPr>
        <p:spPr bwMode="auto">
          <a:xfrm>
            <a:off x="2133600" y="4419600"/>
            <a:ext cx="1752600" cy="914400"/>
          </a:xfrm>
          <a:prstGeom prst="roundRect">
            <a:avLst/>
          </a:prstGeom>
          <a:solidFill>
            <a:srgbClr val="C0000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r>
              <a:rPr lang="en-US" sz="2000" dirty="0">
                <a:solidFill>
                  <a:schemeClr val="bg1"/>
                </a:solidFill>
                <a:latin typeface="Arial"/>
                <a:ea typeface="ヒラギノ角ゴ Pro W3"/>
              </a:rPr>
              <a:t>Create Thumbnail</a:t>
            </a:r>
            <a:endParaRPr lang="en-US" sz="2000" b="0" dirty="0">
              <a:solidFill>
                <a:schemeClr val="bg1"/>
              </a:solidFill>
              <a:latin typeface="Arial"/>
              <a:ea typeface="ヒラギノ角ゴ Pro W3"/>
            </a:endParaRPr>
          </a:p>
        </p:txBody>
      </p:sp>
      <p:sp>
        <p:nvSpPr>
          <p:cNvPr id="11" name="Rounded Rectangle 10"/>
          <p:cNvSpPr/>
          <p:nvPr/>
        </p:nvSpPr>
        <p:spPr bwMode="auto">
          <a:xfrm>
            <a:off x="3614738" y="1447800"/>
            <a:ext cx="1752600" cy="783193"/>
          </a:xfrm>
          <a:prstGeom prst="roundRect">
            <a:avLst/>
          </a:prstGeom>
          <a:solidFill>
            <a:srgbClr val="C0000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spAutoFit/>
          </a:bodyPr>
          <a:lstStyle/>
          <a:p>
            <a:pPr algn="ctr" eaLnBrk="0" hangingPunct="0">
              <a:defRPr/>
            </a:pPr>
            <a:r>
              <a:rPr lang="en-US" sz="2000" dirty="0">
                <a:solidFill>
                  <a:schemeClr val="bg1"/>
                </a:solidFill>
                <a:latin typeface="Arial"/>
                <a:ea typeface="ヒラギノ角ゴ Pro W3"/>
              </a:rPr>
              <a:t>Insert Into Amazon S3</a:t>
            </a:r>
            <a:endParaRPr lang="en-US" sz="2000" b="0" dirty="0">
              <a:solidFill>
                <a:schemeClr val="bg1"/>
              </a:solidFill>
              <a:latin typeface="Arial"/>
              <a:ea typeface="ヒラギノ角ゴ Pro W3"/>
            </a:endParaRPr>
          </a:p>
        </p:txBody>
      </p:sp>
      <p:sp>
        <p:nvSpPr>
          <p:cNvPr id="12" name="Rounded Rectangle 11"/>
          <p:cNvSpPr/>
          <p:nvPr/>
        </p:nvSpPr>
        <p:spPr bwMode="auto">
          <a:xfrm>
            <a:off x="5334000" y="4419600"/>
            <a:ext cx="2057400" cy="1219200"/>
          </a:xfrm>
          <a:prstGeom prst="roundRect">
            <a:avLst/>
          </a:prstGeom>
          <a:solidFill>
            <a:srgbClr val="C0000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r>
              <a:rPr lang="en-US" sz="2000" dirty="0">
                <a:solidFill>
                  <a:schemeClr val="bg1"/>
                </a:solidFill>
                <a:latin typeface="Arial"/>
                <a:ea typeface="ヒラギノ角ゴ Pro W3"/>
              </a:rPr>
              <a:t>Insert in Amazon </a:t>
            </a:r>
            <a:r>
              <a:rPr lang="en-US" sz="2000" dirty="0" err="1">
                <a:solidFill>
                  <a:schemeClr val="bg1"/>
                </a:solidFill>
                <a:latin typeface="Arial"/>
                <a:ea typeface="ヒラギノ角ゴ Pro W3"/>
              </a:rPr>
              <a:t>SimpleDB</a:t>
            </a:r>
            <a:endParaRPr lang="en-US" sz="2000" b="0" dirty="0">
              <a:solidFill>
                <a:schemeClr val="bg1"/>
              </a:solidFill>
              <a:latin typeface="Arial"/>
              <a:ea typeface="ヒラギノ角ゴ Pro W3"/>
            </a:endParaRPr>
          </a:p>
        </p:txBody>
      </p:sp>
      <p:cxnSp>
        <p:nvCxnSpPr>
          <p:cNvPr id="14" name="Straight Connector 13"/>
          <p:cNvCxnSpPr>
            <a:stCxn id="9" idx="2"/>
          </p:cNvCxnSpPr>
          <p:nvPr/>
        </p:nvCxnSpPr>
        <p:spPr bwMode="auto">
          <a:xfrm rot="5400000">
            <a:off x="1648103" y="2945090"/>
            <a:ext cx="513795" cy="1588"/>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101600" dist="127000" dir="2700000" algn="tl" rotWithShape="0">
              <a:prstClr val="black">
                <a:alpha val="40000"/>
              </a:prstClr>
            </a:outerShdw>
          </a:effectLst>
        </p:spPr>
      </p:cxnSp>
      <p:cxnSp>
        <p:nvCxnSpPr>
          <p:cNvPr id="15" name="Straight Connector 14"/>
          <p:cNvCxnSpPr>
            <a:stCxn id="11" idx="2"/>
          </p:cNvCxnSpPr>
          <p:nvPr/>
        </p:nvCxnSpPr>
        <p:spPr bwMode="auto">
          <a:xfrm rot="16200000" flipH="1">
            <a:off x="4008716" y="2713315"/>
            <a:ext cx="969407" cy="4762"/>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101600" dist="127000" dir="2700000" algn="tl" rotWithShape="0">
              <a:prstClr val="black">
                <a:alpha val="40000"/>
              </a:prstClr>
            </a:outerShdw>
          </a:effectLst>
        </p:spPr>
      </p:cxnSp>
      <p:cxnSp>
        <p:nvCxnSpPr>
          <p:cNvPr id="25" name="Straight Connector 24"/>
          <p:cNvCxnSpPr/>
          <p:nvPr/>
        </p:nvCxnSpPr>
        <p:spPr bwMode="auto">
          <a:xfrm rot="5400000">
            <a:off x="6096794" y="4114006"/>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101600" dist="127000" dir="2700000" algn="tl" rotWithShape="0">
              <a:prstClr val="black">
                <a:alpha val="40000"/>
              </a:prstClr>
            </a:outerShdw>
          </a:effectLst>
        </p:spPr>
      </p:cxnSp>
      <p:cxnSp>
        <p:nvCxnSpPr>
          <p:cNvPr id="32" name="Straight Connector 31"/>
          <p:cNvCxnSpPr/>
          <p:nvPr/>
        </p:nvCxnSpPr>
        <p:spPr bwMode="auto">
          <a:xfrm rot="5400000">
            <a:off x="2667794" y="4114006"/>
            <a:ext cx="609600" cy="1588"/>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101600" dist="127000" dir="2700000" algn="tl" rotWithShape="0">
              <a:prstClr val="black">
                <a:alpha val="40000"/>
              </a:prstClr>
            </a:outerShdw>
          </a:effectLst>
        </p:spPr>
      </p:cxnSp>
      <p:sp>
        <p:nvSpPr>
          <p:cNvPr id="33" name="Rounded Rectangle 32"/>
          <p:cNvSpPr/>
          <p:nvPr/>
        </p:nvSpPr>
        <p:spPr bwMode="auto">
          <a:xfrm>
            <a:off x="6172200" y="1600200"/>
            <a:ext cx="2057400" cy="1219200"/>
          </a:xfrm>
          <a:prstGeom prst="roundRect">
            <a:avLst/>
          </a:prstGeom>
          <a:solidFill>
            <a:srgbClr val="C0000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r>
              <a:rPr lang="en-US" sz="2000" dirty="0">
                <a:solidFill>
                  <a:schemeClr val="bg1"/>
                </a:solidFill>
                <a:latin typeface="Arial"/>
                <a:ea typeface="ヒラギノ角ゴ Pro W3"/>
              </a:rPr>
              <a:t>Send Confirmation Email</a:t>
            </a:r>
            <a:endParaRPr lang="en-US" sz="2000" b="0" dirty="0">
              <a:solidFill>
                <a:schemeClr val="bg1"/>
              </a:solidFill>
              <a:latin typeface="Arial"/>
              <a:ea typeface="ヒラギノ角ゴ Pro W3"/>
            </a:endParaRPr>
          </a:p>
        </p:txBody>
      </p:sp>
      <p:cxnSp>
        <p:nvCxnSpPr>
          <p:cNvPr id="34" name="Straight Connector 33"/>
          <p:cNvCxnSpPr/>
          <p:nvPr/>
        </p:nvCxnSpPr>
        <p:spPr bwMode="auto">
          <a:xfrm rot="5400000">
            <a:off x="6973094" y="3009106"/>
            <a:ext cx="381000" cy="1588"/>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101600" dist="127000" dir="2700000" algn="tl" rotWithShape="0">
              <a:prstClr val="black">
                <a:alpha val="40000"/>
              </a:prstClr>
            </a:outerShdw>
          </a:effectLst>
        </p:spPr>
      </p:cxnSp>
    </p:spTree>
    <p:extLst>
      <p:ext uri="{BB962C8B-B14F-4D97-AF65-F5344CB8AC3E}">
        <p14:creationId xmlns:p14="http://schemas.microsoft.com/office/powerpoint/2010/main" val="2965236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normAutofit fontScale="90000"/>
          </a:bodyPr>
          <a:lstStyle/>
          <a:p>
            <a:r>
              <a:rPr lang="en-US" smtClean="0"/>
              <a:t>Architect for Everything Fails</a:t>
            </a:r>
            <a:br>
              <a:rPr lang="en-US" smtClean="0"/>
            </a:br>
            <a:r>
              <a:rPr lang="en-US" smtClean="0"/>
              <a:t>And Then Nothing Fails</a:t>
            </a:r>
          </a:p>
        </p:txBody>
      </p:sp>
      <p:sp>
        <p:nvSpPr>
          <p:cNvPr id="4" name="Rounded Rectangle 3"/>
          <p:cNvSpPr/>
          <p:nvPr/>
        </p:nvSpPr>
        <p:spPr bwMode="auto">
          <a:xfrm>
            <a:off x="-304800" y="3200400"/>
            <a:ext cx="3048000" cy="1371600"/>
          </a:xfrm>
          <a:prstGeom prst="roundRect">
            <a:avLst/>
          </a:prstGeom>
          <a:solidFill>
            <a:srgbClr val="92D05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r>
              <a:rPr lang="en-US" sz="2400" b="0" dirty="0">
                <a:solidFill>
                  <a:schemeClr val="tx1">
                    <a:alpha val="100000"/>
                  </a:schemeClr>
                </a:solidFill>
                <a:latin typeface="Arial"/>
                <a:ea typeface="ヒラギノ角ゴ Pro W3"/>
              </a:rPr>
              <a:t>Bus</a:t>
            </a:r>
          </a:p>
        </p:txBody>
      </p:sp>
      <p:sp>
        <p:nvSpPr>
          <p:cNvPr id="9" name="Rounded Rectangle 8"/>
          <p:cNvSpPr/>
          <p:nvPr/>
        </p:nvSpPr>
        <p:spPr bwMode="auto">
          <a:xfrm>
            <a:off x="338138" y="1371600"/>
            <a:ext cx="1752600" cy="919163"/>
          </a:xfrm>
          <a:prstGeom prst="roundRect">
            <a:avLst/>
          </a:prstGeom>
          <a:solidFill>
            <a:srgbClr val="C0000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spAutoFit/>
          </a:bodyPr>
          <a:lstStyle/>
          <a:p>
            <a:pPr algn="ctr" eaLnBrk="0" hangingPunct="0">
              <a:defRPr/>
            </a:pPr>
            <a:r>
              <a:rPr lang="en-US" sz="2400" dirty="0">
                <a:solidFill>
                  <a:schemeClr val="bg1"/>
                </a:solidFill>
                <a:latin typeface="Arial"/>
                <a:ea typeface="ヒラギノ角ゴ Pro W3"/>
              </a:rPr>
              <a:t>Resize Image</a:t>
            </a:r>
            <a:endParaRPr lang="en-US" sz="2400" b="0" dirty="0">
              <a:solidFill>
                <a:schemeClr val="bg1"/>
              </a:solidFill>
              <a:latin typeface="Arial"/>
              <a:ea typeface="ヒラギノ角ゴ Pro W3"/>
            </a:endParaRPr>
          </a:p>
        </p:txBody>
      </p:sp>
      <p:sp>
        <p:nvSpPr>
          <p:cNvPr id="10" name="Rounded Rectangle 9"/>
          <p:cNvSpPr/>
          <p:nvPr/>
        </p:nvSpPr>
        <p:spPr bwMode="auto">
          <a:xfrm>
            <a:off x="7059613" y="5562600"/>
            <a:ext cx="1752600" cy="914400"/>
          </a:xfrm>
          <a:prstGeom prst="roundRect">
            <a:avLst/>
          </a:prstGeom>
          <a:solidFill>
            <a:srgbClr val="C0000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r>
              <a:rPr lang="en-US" sz="2400" dirty="0">
                <a:solidFill>
                  <a:schemeClr val="bg1"/>
                </a:solidFill>
                <a:latin typeface="Arial"/>
                <a:ea typeface="ヒラギノ角ゴ Pro W3"/>
              </a:rPr>
              <a:t>Create Thumbnail</a:t>
            </a:r>
            <a:endParaRPr lang="en-US" sz="2400" b="0" dirty="0">
              <a:solidFill>
                <a:schemeClr val="bg1"/>
              </a:solidFill>
              <a:latin typeface="Arial"/>
              <a:ea typeface="ヒラギノ角ゴ Pro W3"/>
            </a:endParaRPr>
          </a:p>
        </p:txBody>
      </p:sp>
      <p:sp>
        <p:nvSpPr>
          <p:cNvPr id="17" name="Rounded Rectangle 16"/>
          <p:cNvSpPr/>
          <p:nvPr/>
        </p:nvSpPr>
        <p:spPr bwMode="auto">
          <a:xfrm>
            <a:off x="6553200" y="3200400"/>
            <a:ext cx="2819400" cy="1371600"/>
          </a:xfrm>
          <a:prstGeom prst="roundRect">
            <a:avLst/>
          </a:prstGeom>
          <a:solidFill>
            <a:srgbClr val="92D05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r>
              <a:rPr lang="en-US" sz="2400" b="0" dirty="0">
                <a:solidFill>
                  <a:schemeClr val="tx1">
                    <a:alpha val="100000"/>
                  </a:schemeClr>
                </a:solidFill>
                <a:latin typeface="Arial"/>
                <a:ea typeface="ヒラギノ角ゴ Pro W3"/>
              </a:rPr>
              <a:t>Bus</a:t>
            </a:r>
          </a:p>
        </p:txBody>
      </p:sp>
      <p:sp>
        <p:nvSpPr>
          <p:cNvPr id="19" name="Chevron 18"/>
          <p:cNvSpPr/>
          <p:nvPr/>
        </p:nvSpPr>
        <p:spPr bwMode="auto">
          <a:xfrm>
            <a:off x="2819400" y="3200400"/>
            <a:ext cx="3657600" cy="1371600"/>
          </a:xfrm>
          <a:prstGeom prst="chevron">
            <a:avLst/>
          </a:prstGeom>
          <a:solidFill>
            <a:srgbClr val="92D05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r>
              <a:rPr lang="en-US" sz="2400" dirty="0">
                <a:solidFill>
                  <a:schemeClr val="tx1">
                    <a:alpha val="100000"/>
                  </a:schemeClr>
                </a:solidFill>
                <a:latin typeface="Arial"/>
                <a:ea typeface="ヒラギノ角ゴ Pro W3"/>
              </a:rPr>
              <a:t>Amazon Simple Queue Service</a:t>
            </a:r>
            <a:endParaRPr lang="en-US" sz="2400" b="0" dirty="0">
              <a:solidFill>
                <a:schemeClr val="tx1">
                  <a:alpha val="100000"/>
                </a:schemeClr>
              </a:solidFill>
              <a:latin typeface="Arial"/>
              <a:ea typeface="ヒラギノ角ゴ Pro W3"/>
            </a:endParaRPr>
          </a:p>
        </p:txBody>
      </p:sp>
      <p:cxnSp>
        <p:nvCxnSpPr>
          <p:cNvPr id="38920" name="Straight Connector 20"/>
          <p:cNvCxnSpPr>
            <a:cxnSpLocks noChangeShapeType="1"/>
            <a:stCxn id="9" idx="2"/>
            <a:endCxn id="4" idx="0"/>
          </p:cNvCxnSpPr>
          <p:nvPr/>
        </p:nvCxnSpPr>
        <p:spPr bwMode="auto">
          <a:xfrm rot="16200000" flipH="1">
            <a:off x="762000" y="2743201"/>
            <a:ext cx="909637" cy="4762"/>
          </a:xfrm>
          <a:prstGeom prst="line">
            <a:avLst/>
          </a:prstGeom>
          <a:noFill/>
          <a:ln w="9525" algn="ctr">
            <a:solidFill>
              <a:schemeClr val="tx1"/>
            </a:solidFill>
            <a:round/>
            <a:headEnd/>
            <a:tailEnd/>
          </a:ln>
        </p:spPr>
      </p:cxnSp>
      <p:cxnSp>
        <p:nvCxnSpPr>
          <p:cNvPr id="38921" name="Straight Connector 21"/>
          <p:cNvCxnSpPr>
            <a:cxnSpLocks noChangeShapeType="1"/>
            <a:stCxn id="17" idx="2"/>
            <a:endCxn id="10" idx="0"/>
          </p:cNvCxnSpPr>
          <p:nvPr/>
        </p:nvCxnSpPr>
        <p:spPr bwMode="auto">
          <a:xfrm rot="5400000">
            <a:off x="7454107" y="5053806"/>
            <a:ext cx="990600" cy="26987"/>
          </a:xfrm>
          <a:prstGeom prst="line">
            <a:avLst/>
          </a:prstGeom>
          <a:noFill/>
          <a:ln w="9525" algn="ctr">
            <a:solidFill>
              <a:schemeClr val="tx1"/>
            </a:solidFill>
            <a:round/>
            <a:headEnd/>
            <a:tailEnd/>
          </a:ln>
        </p:spPr>
      </p:cxnSp>
      <p:pic>
        <p:nvPicPr>
          <p:cNvPr id="38922" name="Picture 2" descr="C:\Documents and Settings\mculver\Local Settings\Temporary Internet Files\Content.IE5\20UA2F53\MCj04316290000[1].png"/>
          <p:cNvPicPr>
            <a:picLocks noChangeAspect="1" noChangeArrowheads="1"/>
          </p:cNvPicPr>
          <p:nvPr/>
        </p:nvPicPr>
        <p:blipFill>
          <a:blip r:embed="rId3"/>
          <a:srcRect/>
          <a:stretch>
            <a:fillRect/>
          </a:stretch>
        </p:blipFill>
        <p:spPr bwMode="auto">
          <a:xfrm>
            <a:off x="3429000" y="685800"/>
            <a:ext cx="4495800" cy="4495800"/>
          </a:xfrm>
          <a:prstGeom prst="rect">
            <a:avLst/>
          </a:prstGeom>
          <a:noFill/>
          <a:ln w="9525">
            <a:noFill/>
            <a:miter lim="800000"/>
            <a:headEnd/>
            <a:tailEnd/>
          </a:ln>
        </p:spPr>
      </p:pic>
    </p:spTree>
    <p:extLst>
      <p:ext uri="{BB962C8B-B14F-4D97-AF65-F5344CB8AC3E}">
        <p14:creationId xmlns:p14="http://schemas.microsoft.com/office/powerpoint/2010/main" val="2528173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6858000" y="2286000"/>
            <a:ext cx="1371600" cy="1828800"/>
          </a:xfrm>
          <a:prstGeom prst="rect">
            <a:avLst/>
          </a:prstGeom>
          <a:solidFill>
            <a:srgbClr val="0070C0"/>
          </a:solidFill>
          <a:ln w="9525" cap="flat" cmpd="sng" algn="ctr">
            <a:noFill/>
            <a:prstDash val="solid"/>
            <a:round/>
            <a:headEnd type="none" w="med" len="med"/>
            <a:tailEnd type="none" w="med" len="med"/>
          </a:ln>
          <a:effectLst/>
          <a:scene3d>
            <a:camera prst="isometricLeftDown"/>
            <a:lightRig rig="threePt" dir="t"/>
          </a:scene3d>
          <a:sp3d extrusionH="863600">
            <a:bevelT/>
          </a:sp3d>
        </p:spPr>
        <p:txBody>
          <a:bodyPr/>
          <a:lstStyle/>
          <a:p>
            <a:pPr eaLnBrk="0" hangingPunct="0">
              <a:defRPr/>
            </a:pPr>
            <a:endParaRPr lang="en-US" sz="2400" b="0">
              <a:solidFill>
                <a:schemeClr val="tx1">
                  <a:alpha val="100000"/>
                </a:schemeClr>
              </a:solidFill>
              <a:latin typeface="Arial"/>
              <a:ea typeface="ヒラギノ角ゴ Pro W3"/>
            </a:endParaRPr>
          </a:p>
        </p:txBody>
      </p:sp>
      <p:sp>
        <p:nvSpPr>
          <p:cNvPr id="39939" name="Title 1"/>
          <p:cNvSpPr>
            <a:spLocks noGrp="1"/>
          </p:cNvSpPr>
          <p:nvPr>
            <p:ph type="title"/>
          </p:nvPr>
        </p:nvSpPr>
        <p:spPr/>
        <p:txBody>
          <a:bodyPr>
            <a:normAutofit fontScale="90000"/>
          </a:bodyPr>
          <a:lstStyle/>
          <a:p>
            <a:r>
              <a:rPr lang="en-US" smtClean="0"/>
              <a:t>Messages Are Not Deleted Immediately </a:t>
            </a:r>
          </a:p>
        </p:txBody>
      </p:sp>
      <p:sp>
        <p:nvSpPr>
          <p:cNvPr id="4" name="Rectangle 3"/>
          <p:cNvSpPr/>
          <p:nvPr/>
        </p:nvSpPr>
        <p:spPr bwMode="auto">
          <a:xfrm>
            <a:off x="2971800" y="2209800"/>
            <a:ext cx="2514600" cy="3048000"/>
          </a:xfrm>
          <a:prstGeom prst="rect">
            <a:avLst/>
          </a:prstGeom>
          <a:solidFill>
            <a:srgbClr val="92D05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lstStyle/>
          <a:p>
            <a:pPr eaLnBrk="0" hangingPunct="0">
              <a:defRPr/>
            </a:pPr>
            <a:endParaRPr lang="en-US" sz="2400" b="0" dirty="0">
              <a:solidFill>
                <a:schemeClr val="tx1">
                  <a:alpha val="100000"/>
                </a:schemeClr>
              </a:solidFill>
              <a:latin typeface="Arial"/>
              <a:ea typeface="ヒラギノ角ゴ Pro W3"/>
            </a:endParaRPr>
          </a:p>
        </p:txBody>
      </p:sp>
      <p:sp>
        <p:nvSpPr>
          <p:cNvPr id="5" name="Chevron 4"/>
          <p:cNvSpPr/>
          <p:nvPr/>
        </p:nvSpPr>
        <p:spPr bwMode="auto">
          <a:xfrm>
            <a:off x="304800" y="2133600"/>
            <a:ext cx="838200" cy="685800"/>
          </a:xfrm>
          <a:prstGeom prst="chevron">
            <a:avLst/>
          </a:prstGeom>
          <a:solidFill>
            <a:srgbClr val="92D05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endParaRPr lang="en-US" sz="2400" b="0" dirty="0">
              <a:solidFill>
                <a:schemeClr val="tx1">
                  <a:alpha val="100000"/>
                </a:schemeClr>
              </a:solidFill>
              <a:latin typeface="Arial"/>
              <a:ea typeface="ヒラギノ角ゴ Pro W3"/>
            </a:endParaRPr>
          </a:p>
        </p:txBody>
      </p:sp>
      <p:sp>
        <p:nvSpPr>
          <p:cNvPr id="8" name="TextBox 7"/>
          <p:cNvSpPr txBox="1">
            <a:spLocks noChangeArrowheads="1"/>
          </p:cNvSpPr>
          <p:nvPr/>
        </p:nvSpPr>
        <p:spPr bwMode="auto">
          <a:xfrm>
            <a:off x="3048000" y="2286000"/>
            <a:ext cx="1249363" cy="369888"/>
          </a:xfrm>
          <a:prstGeom prst="rect">
            <a:avLst/>
          </a:prstGeom>
          <a:noFill/>
          <a:ln w="25400">
            <a:noFill/>
            <a:miter lim="800000"/>
            <a:headEnd/>
            <a:tailEnd/>
          </a:ln>
        </p:spPr>
        <p:txBody>
          <a:bodyPr wrap="none">
            <a:spAutoFit/>
          </a:bodyPr>
          <a:lstStyle/>
          <a:p>
            <a:pPr eaLnBrk="0" hangingPunct="0"/>
            <a:r>
              <a:rPr lang="en-US">
                <a:solidFill>
                  <a:schemeClr val="tx1"/>
                </a:solidFill>
                <a:ea typeface="ヒラギノ角ゴ Pro W3"/>
                <a:cs typeface="ヒラギノ角ゴ Pro W3"/>
              </a:rPr>
              <a:t>Message1</a:t>
            </a:r>
          </a:p>
        </p:txBody>
      </p:sp>
      <p:sp>
        <p:nvSpPr>
          <p:cNvPr id="9" name="TextBox 8"/>
          <p:cNvSpPr txBox="1">
            <a:spLocks noChangeArrowheads="1"/>
          </p:cNvSpPr>
          <p:nvPr/>
        </p:nvSpPr>
        <p:spPr bwMode="auto">
          <a:xfrm>
            <a:off x="3048000" y="2678113"/>
            <a:ext cx="1249363" cy="369887"/>
          </a:xfrm>
          <a:prstGeom prst="rect">
            <a:avLst/>
          </a:prstGeom>
          <a:noFill/>
          <a:ln w="9525">
            <a:noFill/>
            <a:miter lim="800000"/>
            <a:headEnd/>
            <a:tailEnd/>
          </a:ln>
        </p:spPr>
        <p:txBody>
          <a:bodyPr wrap="none">
            <a:spAutoFit/>
          </a:bodyPr>
          <a:lstStyle/>
          <a:p>
            <a:pPr eaLnBrk="0" hangingPunct="0"/>
            <a:r>
              <a:rPr lang="en-US">
                <a:solidFill>
                  <a:schemeClr val="tx1"/>
                </a:solidFill>
                <a:ea typeface="ヒラギノ角ゴ Pro W3"/>
                <a:cs typeface="ヒラギノ角ゴ Pro W3"/>
              </a:rPr>
              <a:t>Message2</a:t>
            </a:r>
          </a:p>
        </p:txBody>
      </p:sp>
      <p:sp>
        <p:nvSpPr>
          <p:cNvPr id="10" name="TextBox 9"/>
          <p:cNvSpPr txBox="1">
            <a:spLocks noChangeArrowheads="1"/>
          </p:cNvSpPr>
          <p:nvPr/>
        </p:nvSpPr>
        <p:spPr bwMode="auto">
          <a:xfrm>
            <a:off x="3048000" y="3059113"/>
            <a:ext cx="1249363" cy="369887"/>
          </a:xfrm>
          <a:prstGeom prst="rect">
            <a:avLst/>
          </a:prstGeom>
          <a:noFill/>
          <a:ln w="9525">
            <a:noFill/>
            <a:miter lim="800000"/>
            <a:headEnd/>
            <a:tailEnd/>
          </a:ln>
        </p:spPr>
        <p:txBody>
          <a:bodyPr wrap="none">
            <a:spAutoFit/>
          </a:bodyPr>
          <a:lstStyle/>
          <a:p>
            <a:pPr eaLnBrk="0" hangingPunct="0"/>
            <a:r>
              <a:rPr lang="en-US">
                <a:solidFill>
                  <a:schemeClr val="tx1"/>
                </a:solidFill>
                <a:ea typeface="ヒラギノ角ゴ Pro W3"/>
                <a:cs typeface="ヒラギノ角ゴ Pro W3"/>
              </a:rPr>
              <a:t>Message3</a:t>
            </a:r>
          </a:p>
        </p:txBody>
      </p:sp>
      <p:sp>
        <p:nvSpPr>
          <p:cNvPr id="11" name="Chevron 10"/>
          <p:cNvSpPr/>
          <p:nvPr/>
        </p:nvSpPr>
        <p:spPr bwMode="auto">
          <a:xfrm>
            <a:off x="2057400" y="2514600"/>
            <a:ext cx="838200" cy="685800"/>
          </a:xfrm>
          <a:prstGeom prst="chevron">
            <a:avLst/>
          </a:prstGeom>
          <a:solidFill>
            <a:srgbClr val="92D05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endParaRPr lang="en-US" sz="2400" b="0" dirty="0">
              <a:solidFill>
                <a:schemeClr val="tx1">
                  <a:alpha val="100000"/>
                </a:schemeClr>
              </a:solidFill>
              <a:latin typeface="Arial"/>
              <a:ea typeface="ヒラギノ角ゴ Pro W3"/>
            </a:endParaRPr>
          </a:p>
        </p:txBody>
      </p:sp>
      <p:sp>
        <p:nvSpPr>
          <p:cNvPr id="12" name="Chevron 11"/>
          <p:cNvSpPr/>
          <p:nvPr/>
        </p:nvSpPr>
        <p:spPr bwMode="auto">
          <a:xfrm>
            <a:off x="2057400" y="2895600"/>
            <a:ext cx="838200" cy="685800"/>
          </a:xfrm>
          <a:prstGeom prst="chevron">
            <a:avLst/>
          </a:prstGeom>
          <a:solidFill>
            <a:srgbClr val="92D05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endParaRPr lang="en-US" sz="2400" b="0" dirty="0">
              <a:solidFill>
                <a:schemeClr val="tx1">
                  <a:alpha val="100000"/>
                </a:schemeClr>
              </a:solidFill>
              <a:latin typeface="Arial"/>
              <a:ea typeface="ヒラギノ角ゴ Pro W3"/>
            </a:endParaRPr>
          </a:p>
        </p:txBody>
      </p:sp>
      <p:sp>
        <p:nvSpPr>
          <p:cNvPr id="7" name="Chevron 6"/>
          <p:cNvSpPr/>
          <p:nvPr/>
        </p:nvSpPr>
        <p:spPr bwMode="auto">
          <a:xfrm>
            <a:off x="4267200" y="2133600"/>
            <a:ext cx="838200" cy="685800"/>
          </a:xfrm>
          <a:prstGeom prst="chevron">
            <a:avLst/>
          </a:prstGeom>
          <a:solidFill>
            <a:srgbClr val="FFC00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nchor="ctr"/>
          <a:lstStyle/>
          <a:p>
            <a:pPr algn="ctr" eaLnBrk="0" hangingPunct="0">
              <a:defRPr/>
            </a:pPr>
            <a:endParaRPr lang="en-US" sz="2400" b="0" dirty="0">
              <a:solidFill>
                <a:schemeClr val="tx1">
                  <a:alpha val="100000"/>
                </a:schemeClr>
              </a:solidFill>
              <a:latin typeface="Arial"/>
              <a:ea typeface="ヒラギノ角ゴ Pro W3"/>
            </a:endParaRPr>
          </a:p>
        </p:txBody>
      </p:sp>
      <p:sp>
        <p:nvSpPr>
          <p:cNvPr id="14" name="Multiply 13"/>
          <p:cNvSpPr/>
          <p:nvPr/>
        </p:nvSpPr>
        <p:spPr bwMode="auto">
          <a:xfrm>
            <a:off x="6019800" y="990600"/>
            <a:ext cx="3429000" cy="3962400"/>
          </a:xfrm>
          <a:prstGeom prst="mathMultiply">
            <a:avLst/>
          </a:prstGeom>
          <a:solidFill>
            <a:srgbClr val="FF0000"/>
          </a:solidFill>
          <a:ln w="9525" cap="flat" cmpd="sng" algn="ctr">
            <a:noFill/>
            <a:prstDash val="solid"/>
            <a:round/>
            <a:headEnd type="none" w="med" len="med"/>
            <a:tailEnd type="none" w="med" len="med"/>
          </a:ln>
          <a:effectLst>
            <a:outerShdw blurRad="101600" dist="127000" dir="2700000" algn="tl" rotWithShape="0">
              <a:prstClr val="black">
                <a:alpha val="40000"/>
              </a:prstClr>
            </a:outerShdw>
          </a:effectLst>
        </p:spPr>
        <p:txBody>
          <a:bodyPr/>
          <a:lstStyle/>
          <a:p>
            <a:pPr eaLnBrk="0" hangingPunct="0">
              <a:defRPr/>
            </a:pPr>
            <a:endParaRPr lang="en-US" sz="2400" b="0">
              <a:solidFill>
                <a:schemeClr val="tx1">
                  <a:alpha val="100000"/>
                </a:schemeClr>
              </a:solidFill>
              <a:latin typeface="Arial"/>
              <a:ea typeface="ヒラギノ角ゴ Pro W3"/>
            </a:endParaRPr>
          </a:p>
        </p:txBody>
      </p:sp>
    </p:spTree>
    <p:extLst>
      <p:ext uri="{BB962C8B-B14F-4D97-AF65-F5344CB8AC3E}">
        <p14:creationId xmlns:p14="http://schemas.microsoft.com/office/powerpoint/2010/main" val="1115323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63" presetClass="path" presetSubtype="0" accel="50000" decel="50000" fill="hold" grpId="0" nodeType="afterEffect">
                                  <p:stCondLst>
                                    <p:cond delay="0"/>
                                  </p:stCondLst>
                                  <p:childTnLst>
                                    <p:animMotion origin="layout" path="M -3.33333E-6 4.44444E-6 L 0.19167 4.44444E-6 " pathEditMode="relative" rAng="0" ptsTypes="AA">
                                      <p:cBhvr>
                                        <p:cTn id="10" dur="1000" fill="hold"/>
                                        <p:tgtEl>
                                          <p:spTgt spid="5"/>
                                        </p:tgtEl>
                                        <p:attrNameLst>
                                          <p:attrName>ppt_x</p:attrName>
                                          <p:attrName>ppt_y</p:attrName>
                                        </p:attrNameLst>
                                      </p:cBhvr>
                                      <p:rCtr x="96" y="0"/>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par>
                          <p:cTn id="29" fill="hold">
                            <p:stCondLst>
                              <p:cond delay="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 presetClass="exit"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par>
                          <p:cTn id="46" fill="hold">
                            <p:stCondLst>
                              <p:cond delay="500"/>
                            </p:stCondLst>
                            <p:childTnLst>
                              <p:par>
                                <p:cTn id="47" presetID="63" presetClass="path" presetSubtype="0" accel="50000" decel="50000" fill="hold" grpId="1" nodeType="afterEffect">
                                  <p:stCondLst>
                                    <p:cond delay="0"/>
                                  </p:stCondLst>
                                  <p:childTnLst>
                                    <p:animMotion origin="layout" path="M 0 0  L 0.25 0  E" pathEditMode="relative" ptsTypes="">
                                      <p:cBhvr>
                                        <p:cTn id="48" dur="500" fill="hold"/>
                                        <p:tgtEl>
                                          <p:spTgt spid="7"/>
                                        </p:tgtEl>
                                        <p:attrNameLst>
                                          <p:attrName>ppt_x</p:attrName>
                                          <p:attrName>ppt_y</p:attrName>
                                        </p:attrNameLst>
                                      </p:cBhvr>
                                    </p:animMotion>
                                  </p:childTnLst>
                                </p:cTn>
                              </p:par>
                              <p:par>
                                <p:cTn id="49" presetID="3" presetClass="emph" presetSubtype="2" fill="hold" grpId="1" nodeType="withEffect">
                                  <p:stCondLst>
                                    <p:cond delay="0"/>
                                  </p:stCondLst>
                                  <p:childTnLst>
                                    <p:animClr clrSpc="rgb" dir="cw">
                                      <p:cBhvr override="childStyle">
                                        <p:cTn id="50" dur="2000" fill="hold"/>
                                        <p:tgtEl>
                                          <p:spTgt spid="8"/>
                                        </p:tgtEl>
                                        <p:attrNameLst>
                                          <p:attrName>style.color</p:attrName>
                                        </p:attrNameLst>
                                      </p:cBhvr>
                                      <p:to>
                                        <a:schemeClr val="bg2"/>
                                      </p:to>
                                    </p:animClr>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2" nodeType="clickEffect">
                                  <p:stCondLst>
                                    <p:cond delay="0"/>
                                  </p:stCondLst>
                                  <p:childTnLst>
                                    <p:animEffect transition="out" filter="fade">
                                      <p:cBhvr>
                                        <p:cTn id="54" dur="500"/>
                                        <p:tgtEl>
                                          <p:spTgt spid="7"/>
                                        </p:tgtEl>
                                      </p:cBhvr>
                                    </p:animEffect>
                                    <p:set>
                                      <p:cBhvr>
                                        <p:cTn id="55" dur="1" fill="hold">
                                          <p:stCondLst>
                                            <p:cond delay="499"/>
                                          </p:stCondLst>
                                        </p:cTn>
                                        <p:tgtEl>
                                          <p:spTgt spid="7"/>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par>
                          <p:cTn id="59" fill="hold">
                            <p:stCondLst>
                              <p:cond delay="500"/>
                            </p:stCondLst>
                            <p:childTnLst>
                              <p:par>
                                <p:cTn id="60" presetID="3" presetClass="emph" presetSubtype="2" fill="hold" grpId="2" nodeType="afterEffect">
                                  <p:stCondLst>
                                    <p:cond delay="0"/>
                                  </p:stCondLst>
                                  <p:childTnLst>
                                    <p:animClr clrSpc="rgb" dir="cw">
                                      <p:cBhvr override="childStyle">
                                        <p:cTn id="61" dur="500" fill="hold"/>
                                        <p:tgtEl>
                                          <p:spTgt spid="8"/>
                                        </p:tgtEl>
                                        <p:attrNameLst>
                                          <p:attrName>style.color</p:attrName>
                                        </p:attrNameLst>
                                      </p:cBhvr>
                                      <p:to>
                                        <a:schemeClr val="tx1"/>
                                      </p:to>
                                    </p:animClr>
                                  </p:childTnLst>
                                </p:cTn>
                              </p:par>
                              <p:par>
                                <p:cTn id="62" presetID="7" presetClass="emph" presetSubtype="2" fill="hold" nodeType="withEffect">
                                  <p:stCondLst>
                                    <p:cond delay="0"/>
                                  </p:stCondLst>
                                  <p:childTnLst>
                                    <p:animClr clrSpc="rgb" dir="cw">
                                      <p:cBhvr>
                                        <p:cTn id="63" dur="500" fill="hold"/>
                                        <p:tgtEl>
                                          <p:spTgt spid="8"/>
                                        </p:tgtEl>
                                        <p:attrNameLst>
                                          <p:attrName>stroke.color</p:attrName>
                                        </p:attrNameLst>
                                      </p:cBhvr>
                                      <p:to>
                                        <a:srgbClr val="FF0000"/>
                                      </p:to>
                                    </p:animClr>
                                    <p:set>
                                      <p:cBhvr>
                                        <p:cTn id="64" dur="5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p:bldP spid="8" grpId="1"/>
      <p:bldP spid="8" grpId="2"/>
      <p:bldP spid="9" grpId="0"/>
      <p:bldP spid="10" grpId="0"/>
      <p:bldP spid="11" grpId="0" animBg="1"/>
      <p:bldP spid="11" grpId="1" animBg="1"/>
      <p:bldP spid="12" grpId="0" animBg="1"/>
      <p:bldP spid="12" grpId="1" animBg="1"/>
      <p:bldP spid="7" grpId="0" animBg="1"/>
      <p:bldP spid="7" grpId="1" animBg="1"/>
      <p:bldP spid="7" grpId="2" animBg="1"/>
      <p:bldP spid="14"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bwMode="auto">
          <a:xfrm>
            <a:off x="533400" y="3124200"/>
            <a:ext cx="7924800" cy="2209800"/>
          </a:xfrm>
          <a:prstGeom prst="roundRect">
            <a:avLst/>
          </a:prstGeom>
          <a:solidFill>
            <a:schemeClr val="bg1">
              <a:lumMod val="85000"/>
            </a:scheme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7" name="Rounded Rectangle 96"/>
          <p:cNvSpPr/>
          <p:nvPr/>
        </p:nvSpPr>
        <p:spPr bwMode="auto">
          <a:xfrm>
            <a:off x="6477000" y="4648200"/>
            <a:ext cx="1676400" cy="533400"/>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Assembly</a:t>
            </a:r>
          </a:p>
        </p:txBody>
      </p:sp>
      <p:sp>
        <p:nvSpPr>
          <p:cNvPr id="96" name="Rounded Rectangle 95"/>
          <p:cNvSpPr/>
          <p:nvPr/>
        </p:nvSpPr>
        <p:spPr bwMode="auto">
          <a:xfrm>
            <a:off x="6477000" y="3657600"/>
            <a:ext cx="1676400" cy="533400"/>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bg1"/>
                </a:solidFill>
                <a:effectLst/>
                <a:latin typeface="Tahoma" pitchFamily="34" charset="0"/>
                <a:cs typeface="Tahoma" pitchFamily="34" charset="0"/>
                <a:sym typeface="Times New Roman" pitchFamily="18" charset="0"/>
              </a:rPr>
              <a:t>Transcoding</a:t>
            </a:r>
            <a:endPar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endParaRPr>
          </a:p>
        </p:txBody>
      </p:sp>
      <p:sp>
        <p:nvSpPr>
          <p:cNvPr id="2" name="Title 1"/>
          <p:cNvSpPr>
            <a:spLocks noGrp="1"/>
          </p:cNvSpPr>
          <p:nvPr>
            <p:ph type="title"/>
          </p:nvPr>
        </p:nvSpPr>
        <p:spPr/>
        <p:txBody>
          <a:bodyPr/>
          <a:lstStyle/>
          <a:p>
            <a:r>
              <a:rPr lang="en-US" sz="3600" dirty="0" smtClean="0"/>
              <a:t>SQS in Action – </a:t>
            </a:r>
            <a:r>
              <a:rPr lang="en-US" sz="3600" smtClean="0"/>
              <a:t>Podcast Processing</a:t>
            </a:r>
            <a:endParaRPr lang="en-US" sz="3600" dirty="0"/>
          </a:p>
        </p:txBody>
      </p:sp>
      <p:sp>
        <p:nvSpPr>
          <p:cNvPr id="5" name="Rounded Rectangle 4"/>
          <p:cNvSpPr/>
          <p:nvPr/>
        </p:nvSpPr>
        <p:spPr bwMode="auto">
          <a:xfrm>
            <a:off x="838200" y="1371600"/>
            <a:ext cx="1676400" cy="533400"/>
          </a:xfrm>
          <a:prstGeom prst="roundRect">
            <a:avLst/>
          </a:prstGeom>
          <a:solidFill>
            <a:schemeClr val="accent6">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rPr>
              <a:t>Web UI</a:t>
            </a:r>
          </a:p>
        </p:txBody>
      </p:sp>
      <p:sp>
        <p:nvSpPr>
          <p:cNvPr id="6" name="Rounded Rectangle 5"/>
          <p:cNvSpPr/>
          <p:nvPr/>
        </p:nvSpPr>
        <p:spPr bwMode="auto">
          <a:xfrm>
            <a:off x="838200" y="2209800"/>
            <a:ext cx="1676400" cy="533400"/>
          </a:xfrm>
          <a:prstGeom prst="roundRect">
            <a:avLst/>
          </a:prstGeom>
          <a:solidFill>
            <a:schemeClr val="accent6">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rPr>
              <a:t>FTP </a:t>
            </a:r>
            <a:r>
              <a:rPr kumimoji="0" lang="en-US" sz="1200" b="0" i="0" u="none" strike="noStrike" cap="none" normalizeH="0" baseline="0" dirty="0" err="1" smtClean="0">
                <a:ln>
                  <a:noFill/>
                </a:ln>
                <a:solidFill>
                  <a:srgbClr val="000000"/>
                </a:solidFill>
                <a:effectLst/>
                <a:latin typeface="Tahoma" pitchFamily="34" charset="0"/>
                <a:cs typeface="Tahoma" pitchFamily="34" charset="0"/>
                <a:sym typeface="Times New Roman" pitchFamily="18" charset="0"/>
              </a:rPr>
              <a:t>Uploader</a:t>
            </a:r>
            <a:endParaRPr kumimoji="0" lang="en-US" sz="12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endParaRPr>
          </a:p>
        </p:txBody>
      </p:sp>
      <p:sp>
        <p:nvSpPr>
          <p:cNvPr id="7" name="Rounded Rectangle 6"/>
          <p:cNvSpPr/>
          <p:nvPr/>
        </p:nvSpPr>
        <p:spPr bwMode="auto">
          <a:xfrm>
            <a:off x="6248400" y="1371600"/>
            <a:ext cx="1676400" cy="533400"/>
          </a:xfrm>
          <a:prstGeom prst="roundRect">
            <a:avLst/>
          </a:prstGeom>
          <a:solidFill>
            <a:schemeClr val="accent6">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rPr>
              <a:t>Blogs</a:t>
            </a:r>
          </a:p>
        </p:txBody>
      </p:sp>
      <p:sp>
        <p:nvSpPr>
          <p:cNvPr id="8" name="Rounded Rectangle 7"/>
          <p:cNvSpPr/>
          <p:nvPr/>
        </p:nvSpPr>
        <p:spPr bwMode="auto">
          <a:xfrm>
            <a:off x="6248400" y="2209800"/>
            <a:ext cx="1676400" cy="533400"/>
          </a:xfrm>
          <a:prstGeom prst="roundRect">
            <a:avLst/>
          </a:prstGeom>
          <a:solidFill>
            <a:schemeClr val="accent6">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rPr>
              <a:t>Database</a:t>
            </a:r>
          </a:p>
        </p:txBody>
      </p:sp>
      <p:sp>
        <p:nvSpPr>
          <p:cNvPr id="13" name="Rounded Rectangle 12"/>
          <p:cNvSpPr/>
          <p:nvPr/>
        </p:nvSpPr>
        <p:spPr bwMode="auto">
          <a:xfrm>
            <a:off x="6362700" y="3543300"/>
            <a:ext cx="1676400" cy="533400"/>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bg1"/>
                </a:solidFill>
                <a:effectLst/>
                <a:latin typeface="Tahoma" pitchFamily="34" charset="0"/>
                <a:cs typeface="Tahoma" pitchFamily="34" charset="0"/>
                <a:sym typeface="Times New Roman" pitchFamily="18" charset="0"/>
              </a:rPr>
              <a:t>Transcoding</a:t>
            </a:r>
            <a:endPar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endParaRPr>
          </a:p>
        </p:txBody>
      </p:sp>
      <p:sp>
        <p:nvSpPr>
          <p:cNvPr id="9" name="Rounded Rectangle 8"/>
          <p:cNvSpPr/>
          <p:nvPr/>
        </p:nvSpPr>
        <p:spPr bwMode="auto">
          <a:xfrm>
            <a:off x="6248400" y="3429000"/>
            <a:ext cx="1676400" cy="533400"/>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err="1" smtClean="0">
                <a:ln>
                  <a:noFill/>
                </a:ln>
                <a:solidFill>
                  <a:schemeClr val="bg1"/>
                </a:solidFill>
                <a:effectLst/>
                <a:latin typeface="Tahoma" pitchFamily="34" charset="0"/>
                <a:cs typeface="Tahoma" pitchFamily="34" charset="0"/>
                <a:sym typeface="Times New Roman" pitchFamily="18" charset="0"/>
              </a:rPr>
              <a:t>Transcoding</a:t>
            </a:r>
            <a:endPar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endParaRPr>
          </a:p>
        </p:txBody>
      </p:sp>
      <p:sp>
        <p:nvSpPr>
          <p:cNvPr id="11" name="Rounded Rectangle 10"/>
          <p:cNvSpPr/>
          <p:nvPr/>
        </p:nvSpPr>
        <p:spPr bwMode="auto">
          <a:xfrm>
            <a:off x="6248400" y="5486400"/>
            <a:ext cx="1676400" cy="5334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rPr>
              <a:t>External</a:t>
            </a:r>
            <a:r>
              <a:rPr kumimoji="0" lang="en-US" sz="12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t/>
            </a:r>
            <a:br>
              <a:rPr kumimoji="0" lang="en-US" sz="12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br>
            <a:r>
              <a:rPr kumimoji="0" lang="en-US" sz="12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t>Hosting / CDN</a:t>
            </a:r>
            <a:endParaRPr kumimoji="0" lang="en-US" sz="12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endParaRPr>
          </a:p>
        </p:txBody>
      </p:sp>
      <p:sp>
        <p:nvSpPr>
          <p:cNvPr id="12" name="Rounded Rectangle 11"/>
          <p:cNvSpPr/>
          <p:nvPr/>
        </p:nvSpPr>
        <p:spPr bwMode="auto">
          <a:xfrm>
            <a:off x="3429000" y="3429000"/>
            <a:ext cx="1676400" cy="533400"/>
          </a:xfrm>
          <a:prstGeom prst="round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S3 Storage</a:t>
            </a:r>
          </a:p>
        </p:txBody>
      </p:sp>
      <p:sp>
        <p:nvSpPr>
          <p:cNvPr id="14" name="Rounded Rectangle 13"/>
          <p:cNvSpPr/>
          <p:nvPr/>
        </p:nvSpPr>
        <p:spPr bwMode="auto">
          <a:xfrm>
            <a:off x="6362700" y="4514850"/>
            <a:ext cx="1676400" cy="533400"/>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Assembly</a:t>
            </a:r>
          </a:p>
        </p:txBody>
      </p:sp>
      <p:sp>
        <p:nvSpPr>
          <p:cNvPr id="10" name="Rounded Rectangle 9"/>
          <p:cNvSpPr/>
          <p:nvPr/>
        </p:nvSpPr>
        <p:spPr bwMode="auto">
          <a:xfrm>
            <a:off x="6248400" y="4381500"/>
            <a:ext cx="1676400" cy="533400"/>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sz="600" dirty="0" smtClean="0">
              <a:solidFill>
                <a:schemeClr val="bg1"/>
              </a:solidFill>
              <a:latin typeface="Tahoma" pitchFamily="34" charset="0"/>
              <a:cs typeface="Tahoma" pitchFamily="34" charset="0"/>
              <a:sym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Assembly</a:t>
            </a:r>
          </a:p>
        </p:txBody>
      </p:sp>
      <p:sp>
        <p:nvSpPr>
          <p:cNvPr id="15" name="Rounded Rectangle 14"/>
          <p:cNvSpPr/>
          <p:nvPr/>
        </p:nvSpPr>
        <p:spPr bwMode="auto">
          <a:xfrm>
            <a:off x="838200" y="3429000"/>
            <a:ext cx="1676400" cy="533400"/>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Ingest</a:t>
            </a:r>
          </a:p>
          <a:p>
            <a:pPr marL="0" marR="0" indent="0" algn="ctr" defTabSz="914400" rtl="0" eaLnBrk="1" fontAlgn="base" latinLnBrk="0" hangingPunct="1">
              <a:lnSpc>
                <a:spcPct val="100000"/>
              </a:lnSpc>
              <a:spcBef>
                <a:spcPct val="0"/>
              </a:spcBef>
              <a:spcAft>
                <a:spcPct val="0"/>
              </a:spcAft>
              <a:buClrTx/>
              <a:buSzTx/>
              <a:buFontTx/>
              <a:buNone/>
              <a:tabLst/>
            </a:pPr>
            <a:r>
              <a:rPr lang="en-US" sz="1200" dirty="0" smtClean="0">
                <a:solidFill>
                  <a:schemeClr val="bg1"/>
                </a:solidFill>
                <a:latin typeface="Tahoma" pitchFamily="34" charset="0"/>
                <a:cs typeface="Tahoma" pitchFamily="34" charset="0"/>
                <a:sym typeface="Times New Roman" pitchFamily="18" charset="0"/>
              </a:rPr>
              <a:t>(FTP Server)</a:t>
            </a:r>
            <a:endPar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endParaRPr>
          </a:p>
        </p:txBody>
      </p:sp>
      <p:sp>
        <p:nvSpPr>
          <p:cNvPr id="17" name="Rounded Rectangle 16"/>
          <p:cNvSpPr/>
          <p:nvPr/>
        </p:nvSpPr>
        <p:spPr bwMode="auto">
          <a:xfrm>
            <a:off x="3429000" y="5486400"/>
            <a:ext cx="1676400" cy="533400"/>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rPr>
              <a:t>External MP3 Requests</a:t>
            </a:r>
          </a:p>
        </p:txBody>
      </p:sp>
      <p:cxnSp>
        <p:nvCxnSpPr>
          <p:cNvPr id="27" name="Straight Arrow Connector 26"/>
          <p:cNvCxnSpPr>
            <a:stCxn id="5" idx="3"/>
          </p:cNvCxnSpPr>
          <p:nvPr/>
        </p:nvCxnSpPr>
        <p:spPr bwMode="auto">
          <a:xfrm>
            <a:off x="2514600" y="1638300"/>
            <a:ext cx="914400" cy="571500"/>
          </a:xfrm>
          <a:prstGeom prst="straightConnector1">
            <a:avLst/>
          </a:prstGeom>
          <a:solidFill>
            <a:srgbClr val="00D397"/>
          </a:solidFill>
          <a:ln w="12700" cap="flat" cmpd="sng" algn="ctr">
            <a:solidFill>
              <a:srgbClr val="000000"/>
            </a:solidFill>
            <a:prstDash val="solid"/>
            <a:round/>
            <a:headEnd type="stealth"/>
            <a:tailEnd type="stealth"/>
          </a:ln>
          <a:effectLst/>
        </p:spPr>
      </p:cxnSp>
      <p:cxnSp>
        <p:nvCxnSpPr>
          <p:cNvPr id="34" name="Straight Arrow Connector 33"/>
          <p:cNvCxnSpPr>
            <a:stCxn id="6" idx="3"/>
            <a:endCxn id="4" idx="1"/>
          </p:cNvCxnSpPr>
          <p:nvPr/>
        </p:nvCxnSpPr>
        <p:spPr bwMode="auto">
          <a:xfrm>
            <a:off x="2514600" y="2476500"/>
            <a:ext cx="914400" cy="1588"/>
          </a:xfrm>
          <a:prstGeom prst="straightConnector1">
            <a:avLst/>
          </a:prstGeom>
          <a:solidFill>
            <a:srgbClr val="00D397"/>
          </a:solidFill>
          <a:ln w="12700" cap="flat" cmpd="sng" algn="ctr">
            <a:solidFill>
              <a:srgbClr val="000000"/>
            </a:solidFill>
            <a:prstDash val="solid"/>
            <a:round/>
            <a:headEnd type="stealth"/>
            <a:tailEnd type="stealth"/>
          </a:ln>
          <a:effectLst/>
        </p:spPr>
      </p:cxnSp>
      <p:cxnSp>
        <p:nvCxnSpPr>
          <p:cNvPr id="37" name="Straight Arrow Connector 36"/>
          <p:cNvCxnSpPr>
            <a:endCxn id="7" idx="1"/>
          </p:cNvCxnSpPr>
          <p:nvPr/>
        </p:nvCxnSpPr>
        <p:spPr bwMode="auto">
          <a:xfrm flipV="1">
            <a:off x="5029200" y="1638300"/>
            <a:ext cx="1219200" cy="647700"/>
          </a:xfrm>
          <a:prstGeom prst="straightConnector1">
            <a:avLst/>
          </a:prstGeom>
          <a:solidFill>
            <a:srgbClr val="00D397"/>
          </a:solidFill>
          <a:ln w="12700" cap="flat" cmpd="sng" algn="ctr">
            <a:solidFill>
              <a:srgbClr val="000000"/>
            </a:solidFill>
            <a:prstDash val="solid"/>
            <a:round/>
            <a:headEnd type="none"/>
            <a:tailEnd type="stealth"/>
          </a:ln>
          <a:effectLst/>
        </p:spPr>
      </p:cxnSp>
      <p:sp>
        <p:nvSpPr>
          <p:cNvPr id="4" name="Rounded Rectangle 3"/>
          <p:cNvSpPr/>
          <p:nvPr/>
        </p:nvSpPr>
        <p:spPr bwMode="auto">
          <a:xfrm>
            <a:off x="3429000" y="2209800"/>
            <a:ext cx="1676400" cy="533400"/>
          </a:xfrm>
          <a:prstGeom prst="roundRect">
            <a:avLst/>
          </a:prstGeom>
          <a:solidFill>
            <a:schemeClr val="accent6">
              <a:lumMod val="40000"/>
              <a:lumOff val="6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rPr>
              <a:t>CMS / Control</a:t>
            </a:r>
          </a:p>
        </p:txBody>
      </p:sp>
      <p:cxnSp>
        <p:nvCxnSpPr>
          <p:cNvPr id="40" name="Straight Arrow Connector 39"/>
          <p:cNvCxnSpPr>
            <a:stCxn id="4" idx="3"/>
            <a:endCxn id="8" idx="1"/>
          </p:cNvCxnSpPr>
          <p:nvPr/>
        </p:nvCxnSpPr>
        <p:spPr bwMode="auto">
          <a:xfrm>
            <a:off x="5105400" y="2476500"/>
            <a:ext cx="1143000" cy="1588"/>
          </a:xfrm>
          <a:prstGeom prst="straightConnector1">
            <a:avLst/>
          </a:prstGeom>
          <a:solidFill>
            <a:srgbClr val="00D397"/>
          </a:solidFill>
          <a:ln w="12700" cap="flat" cmpd="sng" algn="ctr">
            <a:solidFill>
              <a:srgbClr val="000000"/>
            </a:solidFill>
            <a:prstDash val="solid"/>
            <a:round/>
            <a:headEnd type="stealth"/>
            <a:tailEnd type="stealth"/>
          </a:ln>
          <a:effectLst/>
        </p:spPr>
      </p:cxnSp>
      <p:cxnSp>
        <p:nvCxnSpPr>
          <p:cNvPr id="45" name="Straight Arrow Connector 44"/>
          <p:cNvCxnSpPr>
            <a:stCxn id="6" idx="2"/>
            <a:endCxn id="15" idx="0"/>
          </p:cNvCxnSpPr>
          <p:nvPr/>
        </p:nvCxnSpPr>
        <p:spPr bwMode="auto">
          <a:xfrm rot="5400000">
            <a:off x="1333500" y="3086100"/>
            <a:ext cx="685800" cy="1588"/>
          </a:xfrm>
          <a:prstGeom prst="straightConnector1">
            <a:avLst/>
          </a:prstGeom>
          <a:solidFill>
            <a:srgbClr val="00D397"/>
          </a:solidFill>
          <a:ln w="12700" cap="flat" cmpd="sng" algn="ctr">
            <a:solidFill>
              <a:srgbClr val="000000"/>
            </a:solidFill>
            <a:prstDash val="solid"/>
            <a:round/>
            <a:headEnd type="none"/>
            <a:tailEnd type="stealth"/>
          </a:ln>
          <a:effectLst/>
        </p:spPr>
      </p:cxnSp>
      <p:cxnSp>
        <p:nvCxnSpPr>
          <p:cNvPr id="48" name="Straight Arrow Connector 47"/>
          <p:cNvCxnSpPr>
            <a:stCxn id="4" idx="2"/>
            <a:endCxn id="12" idx="0"/>
          </p:cNvCxnSpPr>
          <p:nvPr/>
        </p:nvCxnSpPr>
        <p:spPr bwMode="auto">
          <a:xfrm rot="5400000">
            <a:off x="3924300" y="3086100"/>
            <a:ext cx="685800" cy="1588"/>
          </a:xfrm>
          <a:prstGeom prst="straightConnector1">
            <a:avLst/>
          </a:prstGeom>
          <a:solidFill>
            <a:srgbClr val="00D397"/>
          </a:solidFill>
          <a:ln w="12700" cap="flat" cmpd="sng" algn="ctr">
            <a:solidFill>
              <a:srgbClr val="000000"/>
            </a:solidFill>
            <a:prstDash val="solid"/>
            <a:round/>
            <a:headEnd type="none"/>
            <a:tailEnd type="stealth"/>
          </a:ln>
          <a:effectLst/>
        </p:spPr>
      </p:cxnSp>
      <p:sp>
        <p:nvSpPr>
          <p:cNvPr id="51" name="Rounded Rectangle 50"/>
          <p:cNvSpPr/>
          <p:nvPr/>
        </p:nvSpPr>
        <p:spPr bwMode="auto">
          <a:xfrm>
            <a:off x="6096000" y="3200400"/>
            <a:ext cx="1219200" cy="3048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SQS Queue</a:t>
            </a:r>
          </a:p>
        </p:txBody>
      </p:sp>
      <p:sp>
        <p:nvSpPr>
          <p:cNvPr id="52" name="Rounded Rectangle 51"/>
          <p:cNvSpPr/>
          <p:nvPr/>
        </p:nvSpPr>
        <p:spPr bwMode="auto">
          <a:xfrm>
            <a:off x="6096000" y="4191000"/>
            <a:ext cx="1219200" cy="304800"/>
          </a:xfrm>
          <a:prstGeom prst="round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SQS Queue</a:t>
            </a:r>
          </a:p>
        </p:txBody>
      </p:sp>
      <p:cxnSp>
        <p:nvCxnSpPr>
          <p:cNvPr id="53" name="Straight Arrow Connector 52"/>
          <p:cNvCxnSpPr>
            <a:stCxn id="15" idx="3"/>
            <a:endCxn id="12" idx="1"/>
          </p:cNvCxnSpPr>
          <p:nvPr/>
        </p:nvCxnSpPr>
        <p:spPr bwMode="auto">
          <a:xfrm>
            <a:off x="2514600" y="3695700"/>
            <a:ext cx="914400" cy="1588"/>
          </a:xfrm>
          <a:prstGeom prst="straightConnector1">
            <a:avLst/>
          </a:prstGeom>
          <a:solidFill>
            <a:srgbClr val="00D397"/>
          </a:solidFill>
          <a:ln w="12700" cap="flat" cmpd="sng" algn="ctr">
            <a:solidFill>
              <a:srgbClr val="000000"/>
            </a:solidFill>
            <a:prstDash val="solid"/>
            <a:round/>
            <a:headEnd type="none"/>
            <a:tailEnd type="stealth"/>
          </a:ln>
          <a:effectLst/>
        </p:spPr>
      </p:cxnSp>
      <p:cxnSp>
        <p:nvCxnSpPr>
          <p:cNvPr id="56" name="Straight Arrow Connector 55"/>
          <p:cNvCxnSpPr>
            <a:stCxn id="12" idx="2"/>
            <a:endCxn id="16" idx="0"/>
          </p:cNvCxnSpPr>
          <p:nvPr/>
        </p:nvCxnSpPr>
        <p:spPr bwMode="auto">
          <a:xfrm rot="5400000">
            <a:off x="4038600" y="4191000"/>
            <a:ext cx="457200" cy="1588"/>
          </a:xfrm>
          <a:prstGeom prst="straightConnector1">
            <a:avLst/>
          </a:prstGeom>
          <a:solidFill>
            <a:srgbClr val="00D397"/>
          </a:solidFill>
          <a:ln w="12700" cap="flat" cmpd="sng" algn="ctr">
            <a:solidFill>
              <a:srgbClr val="000000"/>
            </a:solidFill>
            <a:prstDash val="solid"/>
            <a:round/>
            <a:headEnd type="none"/>
            <a:tailEnd type="stealth"/>
          </a:ln>
          <a:effectLst/>
        </p:spPr>
      </p:cxnSp>
      <p:cxnSp>
        <p:nvCxnSpPr>
          <p:cNvPr id="59" name="Straight Arrow Connector 58"/>
          <p:cNvCxnSpPr>
            <a:stCxn id="16" idx="2"/>
            <a:endCxn id="17" idx="0"/>
          </p:cNvCxnSpPr>
          <p:nvPr/>
        </p:nvCxnSpPr>
        <p:spPr bwMode="auto">
          <a:xfrm rot="5400000">
            <a:off x="4000500" y="5219700"/>
            <a:ext cx="533400" cy="1588"/>
          </a:xfrm>
          <a:prstGeom prst="straightConnector1">
            <a:avLst/>
          </a:prstGeom>
          <a:solidFill>
            <a:srgbClr val="00D397"/>
          </a:solidFill>
          <a:ln w="12700" cap="flat" cmpd="sng" algn="ctr">
            <a:solidFill>
              <a:srgbClr val="000000"/>
            </a:solidFill>
            <a:prstDash val="solid"/>
            <a:round/>
            <a:headEnd type="none"/>
            <a:tailEnd type="stealth"/>
          </a:ln>
          <a:effectLst/>
        </p:spPr>
      </p:cxnSp>
      <p:cxnSp>
        <p:nvCxnSpPr>
          <p:cNvPr id="63" name="Straight Arrow Connector 62"/>
          <p:cNvCxnSpPr>
            <a:stCxn id="11" idx="1"/>
            <a:endCxn id="17" idx="3"/>
          </p:cNvCxnSpPr>
          <p:nvPr/>
        </p:nvCxnSpPr>
        <p:spPr bwMode="auto">
          <a:xfrm rot="10800000">
            <a:off x="5105400" y="5753100"/>
            <a:ext cx="1143000" cy="1588"/>
          </a:xfrm>
          <a:prstGeom prst="straightConnector1">
            <a:avLst/>
          </a:prstGeom>
          <a:solidFill>
            <a:srgbClr val="00D397"/>
          </a:solidFill>
          <a:ln w="12700" cap="flat" cmpd="sng" algn="ctr">
            <a:solidFill>
              <a:srgbClr val="000000"/>
            </a:solidFill>
            <a:prstDash val="solid"/>
            <a:round/>
            <a:headEnd type="none"/>
            <a:tailEnd type="stealth"/>
          </a:ln>
          <a:effectLst/>
        </p:spPr>
      </p:cxnSp>
      <p:cxnSp>
        <p:nvCxnSpPr>
          <p:cNvPr id="66" name="Straight Arrow Connector 65"/>
          <p:cNvCxnSpPr>
            <a:stCxn id="10" idx="2"/>
            <a:endCxn id="11" idx="0"/>
          </p:cNvCxnSpPr>
          <p:nvPr/>
        </p:nvCxnSpPr>
        <p:spPr bwMode="auto">
          <a:xfrm rot="5400000">
            <a:off x="6800850" y="5200650"/>
            <a:ext cx="571500" cy="1588"/>
          </a:xfrm>
          <a:prstGeom prst="straightConnector1">
            <a:avLst/>
          </a:prstGeom>
          <a:solidFill>
            <a:srgbClr val="00D397"/>
          </a:solidFill>
          <a:ln w="12700" cap="flat" cmpd="sng" algn="ctr">
            <a:solidFill>
              <a:srgbClr val="000000"/>
            </a:solidFill>
            <a:prstDash val="solid"/>
            <a:round/>
            <a:headEnd type="none"/>
            <a:tailEnd type="stealth"/>
          </a:ln>
          <a:effectLst/>
        </p:spPr>
      </p:cxnSp>
      <p:cxnSp>
        <p:nvCxnSpPr>
          <p:cNvPr id="69" name="Straight Arrow Connector 68"/>
          <p:cNvCxnSpPr>
            <a:stCxn id="16" idx="3"/>
            <a:endCxn id="52" idx="1"/>
          </p:cNvCxnSpPr>
          <p:nvPr/>
        </p:nvCxnSpPr>
        <p:spPr bwMode="auto">
          <a:xfrm flipV="1">
            <a:off x="5105400" y="4343400"/>
            <a:ext cx="990600" cy="342900"/>
          </a:xfrm>
          <a:prstGeom prst="straightConnector1">
            <a:avLst/>
          </a:prstGeom>
          <a:solidFill>
            <a:srgbClr val="00D397"/>
          </a:solidFill>
          <a:ln w="12700" cap="flat" cmpd="sng" algn="ctr">
            <a:solidFill>
              <a:srgbClr val="000000"/>
            </a:solidFill>
            <a:prstDash val="dash"/>
            <a:round/>
            <a:headEnd type="none"/>
            <a:tailEnd type="stealth"/>
          </a:ln>
          <a:effectLst/>
        </p:spPr>
      </p:cxnSp>
      <p:cxnSp>
        <p:nvCxnSpPr>
          <p:cNvPr id="72" name="Straight Arrow Connector 71"/>
          <p:cNvCxnSpPr>
            <a:endCxn id="51" idx="1"/>
          </p:cNvCxnSpPr>
          <p:nvPr/>
        </p:nvCxnSpPr>
        <p:spPr bwMode="auto">
          <a:xfrm>
            <a:off x="5105400" y="2667000"/>
            <a:ext cx="990600" cy="685800"/>
          </a:xfrm>
          <a:prstGeom prst="straightConnector1">
            <a:avLst/>
          </a:prstGeom>
          <a:solidFill>
            <a:srgbClr val="00D397"/>
          </a:solidFill>
          <a:ln w="12700" cap="flat" cmpd="sng" algn="ctr">
            <a:solidFill>
              <a:srgbClr val="000000"/>
            </a:solidFill>
            <a:prstDash val="dash"/>
            <a:round/>
            <a:headEnd type="none"/>
            <a:tailEnd type="stealth"/>
          </a:ln>
          <a:effectLst/>
        </p:spPr>
      </p:cxnSp>
      <p:cxnSp>
        <p:nvCxnSpPr>
          <p:cNvPr id="75" name="Straight Arrow Connector 74"/>
          <p:cNvCxnSpPr>
            <a:endCxn id="52" idx="1"/>
          </p:cNvCxnSpPr>
          <p:nvPr/>
        </p:nvCxnSpPr>
        <p:spPr bwMode="auto">
          <a:xfrm rot="16200000" flipH="1">
            <a:off x="4648200" y="2895600"/>
            <a:ext cx="1600200" cy="1295400"/>
          </a:xfrm>
          <a:prstGeom prst="straightConnector1">
            <a:avLst/>
          </a:prstGeom>
          <a:solidFill>
            <a:srgbClr val="00D397"/>
          </a:solidFill>
          <a:ln w="12700" cap="flat" cmpd="sng" algn="ctr">
            <a:solidFill>
              <a:srgbClr val="000000"/>
            </a:solidFill>
            <a:prstDash val="dash"/>
            <a:round/>
            <a:headEnd type="none"/>
            <a:tailEnd type="stealth"/>
          </a:ln>
          <a:effectLst/>
        </p:spPr>
      </p:cxnSp>
      <p:cxnSp>
        <p:nvCxnSpPr>
          <p:cNvPr id="80" name="Straight Arrow Connector 79"/>
          <p:cNvCxnSpPr/>
          <p:nvPr/>
        </p:nvCxnSpPr>
        <p:spPr bwMode="auto">
          <a:xfrm>
            <a:off x="5105400" y="3581400"/>
            <a:ext cx="1143000" cy="1588"/>
          </a:xfrm>
          <a:prstGeom prst="straightConnector1">
            <a:avLst/>
          </a:prstGeom>
          <a:solidFill>
            <a:srgbClr val="00D397"/>
          </a:solidFill>
          <a:ln w="12700" cap="flat" cmpd="sng" algn="ctr">
            <a:solidFill>
              <a:srgbClr val="000000"/>
            </a:solidFill>
            <a:prstDash val="solid"/>
            <a:round/>
            <a:headEnd type="none"/>
            <a:tailEnd type="stealth"/>
          </a:ln>
          <a:effectLst/>
        </p:spPr>
      </p:cxnSp>
      <p:cxnSp>
        <p:nvCxnSpPr>
          <p:cNvPr id="81" name="Straight Arrow Connector 80"/>
          <p:cNvCxnSpPr/>
          <p:nvPr/>
        </p:nvCxnSpPr>
        <p:spPr bwMode="auto">
          <a:xfrm rot="10800000" flipV="1">
            <a:off x="5105400" y="3810000"/>
            <a:ext cx="1143000" cy="1588"/>
          </a:xfrm>
          <a:prstGeom prst="straightConnector1">
            <a:avLst/>
          </a:prstGeom>
          <a:solidFill>
            <a:srgbClr val="00D397"/>
          </a:solidFill>
          <a:ln w="12700" cap="flat" cmpd="sng" algn="ctr">
            <a:solidFill>
              <a:srgbClr val="000000"/>
            </a:solidFill>
            <a:prstDash val="solid"/>
            <a:round/>
            <a:headEnd type="none"/>
            <a:tailEnd type="stealth"/>
          </a:ln>
          <a:effectLst/>
        </p:spPr>
      </p:cxnSp>
      <p:sp>
        <p:nvSpPr>
          <p:cNvPr id="18" name="Rounded Rectangle 17"/>
          <p:cNvSpPr/>
          <p:nvPr/>
        </p:nvSpPr>
        <p:spPr bwMode="auto">
          <a:xfrm>
            <a:off x="3581400" y="4572000"/>
            <a:ext cx="1676400" cy="533400"/>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endParaRPr>
          </a:p>
        </p:txBody>
      </p:sp>
      <p:sp>
        <p:nvSpPr>
          <p:cNvPr id="16" name="Rounded Rectangle 15"/>
          <p:cNvSpPr/>
          <p:nvPr/>
        </p:nvSpPr>
        <p:spPr bwMode="auto">
          <a:xfrm>
            <a:off x="3429000" y="4419600"/>
            <a:ext cx="1676400" cy="533400"/>
          </a:xfrm>
          <a:prstGeom prst="roundRect">
            <a:avLst/>
          </a:prstGeom>
          <a:solidFill>
            <a:schemeClr val="accent2"/>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HTTP</a:t>
            </a:r>
            <a:r>
              <a:rPr kumimoji="0" lang="en-US" sz="1200" b="0" i="0" u="none" strike="noStrike" cap="none" normalizeH="0" dirty="0" smtClean="0">
                <a:ln>
                  <a:noFill/>
                </a:ln>
                <a:solidFill>
                  <a:schemeClr val="bg1"/>
                </a:solidFill>
                <a:effectLst/>
                <a:latin typeface="Tahoma" pitchFamily="34" charset="0"/>
                <a:cs typeface="Tahoma" pitchFamily="34" charset="0"/>
                <a:sym typeface="Times New Roman" pitchFamily="18" charset="0"/>
              </a:rPr>
              <a:t> Redirector</a:t>
            </a:r>
            <a:endParaRPr kumimoji="0" lang="en-US" sz="12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endParaRPr>
          </a:p>
        </p:txBody>
      </p:sp>
      <p:sp>
        <p:nvSpPr>
          <p:cNvPr id="92" name="TextBox 91"/>
          <p:cNvSpPr txBox="1"/>
          <p:nvPr/>
        </p:nvSpPr>
        <p:spPr>
          <a:xfrm>
            <a:off x="838200" y="4953000"/>
            <a:ext cx="1923091" cy="307777"/>
          </a:xfrm>
          <a:prstGeom prst="rect">
            <a:avLst/>
          </a:prstGeom>
          <a:noFill/>
        </p:spPr>
        <p:txBody>
          <a:bodyPr wrap="none" rtlCol="0">
            <a:spAutoFit/>
          </a:bodyPr>
          <a:lstStyle/>
          <a:p>
            <a:r>
              <a:rPr lang="en-US" sz="1400" dirty="0" smtClean="0"/>
              <a:t>Amazon Web Services</a:t>
            </a:r>
            <a:endParaRPr lang="en-US" sz="1400" dirty="0"/>
          </a:p>
        </p:txBody>
      </p:sp>
      <p:sp>
        <p:nvSpPr>
          <p:cNvPr id="93" name="TextBox 92"/>
          <p:cNvSpPr txBox="1"/>
          <p:nvPr/>
        </p:nvSpPr>
        <p:spPr>
          <a:xfrm>
            <a:off x="5562600" y="3352800"/>
            <a:ext cx="449162" cy="261610"/>
          </a:xfrm>
          <a:prstGeom prst="rect">
            <a:avLst/>
          </a:prstGeom>
          <a:noFill/>
        </p:spPr>
        <p:txBody>
          <a:bodyPr wrap="none" rtlCol="0">
            <a:spAutoFit/>
          </a:bodyPr>
          <a:lstStyle/>
          <a:p>
            <a:r>
              <a:rPr lang="en-US" sz="1100" dirty="0" smtClean="0"/>
              <a:t>MP2</a:t>
            </a:r>
            <a:endParaRPr lang="en-US" sz="1600" dirty="0"/>
          </a:p>
        </p:txBody>
      </p:sp>
      <p:sp>
        <p:nvSpPr>
          <p:cNvPr id="94" name="TextBox 93"/>
          <p:cNvSpPr txBox="1"/>
          <p:nvPr/>
        </p:nvSpPr>
        <p:spPr>
          <a:xfrm>
            <a:off x="5181600" y="3776990"/>
            <a:ext cx="449162" cy="261610"/>
          </a:xfrm>
          <a:prstGeom prst="rect">
            <a:avLst/>
          </a:prstGeom>
          <a:noFill/>
        </p:spPr>
        <p:txBody>
          <a:bodyPr wrap="none" rtlCol="0">
            <a:spAutoFit/>
          </a:bodyPr>
          <a:lstStyle/>
          <a:p>
            <a:r>
              <a:rPr lang="en-US" sz="1100" dirty="0" smtClean="0"/>
              <a:t>MP3</a:t>
            </a:r>
            <a:endParaRPr lang="en-US" sz="1600" dirty="0"/>
          </a:p>
        </p:txBody>
      </p:sp>
    </p:spTree>
    <p:extLst>
      <p:ext uri="{BB962C8B-B14F-4D97-AF65-F5344CB8AC3E}">
        <p14:creationId xmlns:p14="http://schemas.microsoft.com/office/powerpoint/2010/main" val="187720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9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6" grpId="0" animBg="1"/>
      <p:bldP spid="96" grpId="1" animBg="1"/>
      <p:bldP spid="13" grpId="0" animBg="1"/>
      <p:bldP spid="13" grpId="1" animBg="1"/>
      <p:bldP spid="14" grpId="0" animBg="1"/>
      <p:bldP spid="1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custDataLst>
              <p:tags r:id="rId2"/>
            </p:custDataLst>
          </p:nvPr>
        </p:nvSpPr>
        <p:spPr/>
        <p:txBody>
          <a:bodyPr/>
          <a:lstStyle/>
          <a:p>
            <a:r>
              <a:rPr lang="en-US" dirty="0" smtClean="0"/>
              <a:t>Amazon web Services COMPONENTS</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custDataLst>
              <p:tags r:id="rId3"/>
            </p:custDataLst>
          </p:nvPr>
        </p:nvSpPr>
        <p:spPr/>
        <p:txBody>
          <a:bodyPr/>
          <a:lstStyle/>
          <a:p>
            <a:r>
              <a:rPr lang="en-US" dirty="0" smtClean="0"/>
              <a:t>AWS COMPONENTS</a:t>
            </a:r>
            <a:endParaRPr lang="en-US" dirty="0"/>
          </a:p>
        </p:txBody>
      </p:sp>
    </p:spTree>
    <p:custDataLst>
      <p:tags r:id="rId1"/>
    </p:custDataLst>
    <p:extLst>
      <p:ext uri="{BB962C8B-B14F-4D97-AF65-F5344CB8AC3E}">
        <p14:creationId xmlns:p14="http://schemas.microsoft.com/office/powerpoint/2010/main" val="360556010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Stock_000007348375Medium.jpg"/>
          <p:cNvPicPr>
            <a:picLocks noChangeAspect="1"/>
          </p:cNvPicPr>
          <p:nvPr/>
        </p:nvPicPr>
        <p:blipFill>
          <a:blip r:embed="rId2"/>
          <a:stretch>
            <a:fillRect/>
          </a:stretch>
        </p:blipFill>
        <p:spPr>
          <a:xfrm>
            <a:off x="0" y="0"/>
            <a:ext cx="9144000" cy="6858000"/>
          </a:xfrm>
          <a:prstGeom prst="rect">
            <a:avLst/>
          </a:prstGeom>
        </p:spPr>
      </p:pic>
      <p:sp>
        <p:nvSpPr>
          <p:cNvPr id="5" name="TextBox 4"/>
          <p:cNvSpPr txBox="1"/>
          <p:nvPr/>
        </p:nvSpPr>
        <p:spPr>
          <a:xfrm>
            <a:off x="3302160" y="5410200"/>
            <a:ext cx="2412840" cy="646331"/>
          </a:xfrm>
          <a:prstGeom prst="rect">
            <a:avLst/>
          </a:prstGeom>
          <a:noFill/>
        </p:spPr>
        <p:txBody>
          <a:bodyPr wrap="none" rtlCol="0">
            <a:spAutoFit/>
          </a:bodyPr>
          <a:lstStyle/>
          <a:p>
            <a:r>
              <a:rPr lang="en-US" sz="3600" dirty="0" smtClean="0"/>
              <a:t>Questions?</a:t>
            </a:r>
            <a:endParaRPr lang="en-US" sz="3600" dirty="0"/>
          </a:p>
        </p:txBody>
      </p:sp>
    </p:spTree>
    <p:extLst>
      <p:ext uri="{BB962C8B-B14F-4D97-AF65-F5344CB8AC3E}">
        <p14:creationId xmlns:p14="http://schemas.microsoft.com/office/powerpoint/2010/main" val="2785739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Queue Service (SQS)</a:t>
            </a:r>
            <a:endParaRPr lang="en-US" dirty="0"/>
          </a:p>
        </p:txBody>
      </p:sp>
      <p:sp>
        <p:nvSpPr>
          <p:cNvPr id="3" name="Text Placeholder 2"/>
          <p:cNvSpPr>
            <a:spLocks noGrp="1"/>
          </p:cNvSpPr>
          <p:nvPr>
            <p:ph type="body" idx="1"/>
          </p:nvPr>
        </p:nvSpPr>
        <p:spPr/>
        <p:txBody>
          <a:bodyPr>
            <a:normAutofit fontScale="92500"/>
          </a:bodyPr>
          <a:lstStyle/>
          <a:p>
            <a:r>
              <a:rPr lang="en-US" dirty="0" smtClean="0"/>
              <a:t>Messaging system with queue semantics</a:t>
            </a:r>
          </a:p>
          <a:p>
            <a:r>
              <a:rPr lang="en-US" dirty="0" smtClean="0"/>
              <a:t>Highly-scalable queues across Amazon’s data centers</a:t>
            </a:r>
          </a:p>
          <a:p>
            <a:r>
              <a:rPr lang="en-US" dirty="0" smtClean="0"/>
              <a:t>Useful for messaging across the Internet</a:t>
            </a:r>
          </a:p>
          <a:p>
            <a:pPr lvl="1"/>
            <a:r>
              <a:rPr lang="en-US" dirty="0" smtClean="0"/>
              <a:t>Or between EC2 instances</a:t>
            </a:r>
          </a:p>
          <a:p>
            <a:r>
              <a:rPr lang="en-US" dirty="0" smtClean="0"/>
              <a:t>Very useful for distributed computing problems</a:t>
            </a:r>
          </a:p>
          <a:p>
            <a:pPr lvl="1"/>
            <a:r>
              <a:rPr lang="en-US" dirty="0" smtClean="0"/>
              <a:t>Blackboard, etc</a:t>
            </a:r>
          </a:p>
          <a:p>
            <a:r>
              <a:rPr lang="en-US" dirty="0" smtClean="0"/>
              <a:t>Web Service API</a:t>
            </a:r>
          </a:p>
          <a:p>
            <a:pPr lvl="1"/>
            <a:r>
              <a:rPr lang="en-US" sz="2900" dirty="0" smtClean="0"/>
              <a:t>Create and Delete a Queue</a:t>
            </a:r>
          </a:p>
          <a:p>
            <a:pPr lvl="1"/>
            <a:r>
              <a:rPr lang="en-US" sz="2900" dirty="0" smtClean="0"/>
              <a:t>Send, Receive,  Delete messages</a:t>
            </a:r>
          </a:p>
          <a:p>
            <a:pPr lvl="1"/>
            <a:endParaRPr lang="en-US" dirty="0" smtClean="0"/>
          </a:p>
          <a:p>
            <a:endParaRPr lang="en-US" dirty="0"/>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 Concepts - Queue</a:t>
            </a:r>
            <a:endParaRPr lang="en-US" dirty="0"/>
          </a:p>
        </p:txBody>
      </p:sp>
      <p:sp>
        <p:nvSpPr>
          <p:cNvPr id="3" name="Text Placeholder 2"/>
          <p:cNvSpPr>
            <a:spLocks noGrp="1"/>
          </p:cNvSpPr>
          <p:nvPr>
            <p:ph type="body" idx="1"/>
          </p:nvPr>
        </p:nvSpPr>
        <p:spPr/>
        <p:txBody>
          <a:bodyPr>
            <a:normAutofit/>
          </a:bodyPr>
          <a:lstStyle/>
          <a:p>
            <a:r>
              <a:rPr lang="en-US" sz="3200" dirty="0" smtClean="0"/>
              <a:t>Named container of messages</a:t>
            </a:r>
            <a:endParaRPr lang="en-US" sz="3200" i="1" dirty="0" smtClean="0"/>
          </a:p>
          <a:p>
            <a:r>
              <a:rPr lang="en-US" sz="3200" i="1" dirty="0" smtClean="0"/>
              <a:t>Not</a:t>
            </a:r>
            <a:r>
              <a:rPr lang="en-US" sz="3200" dirty="0" smtClean="0"/>
              <a:t> a guaranteed First-In-First-Out (FIFO) Queue</a:t>
            </a:r>
          </a:p>
          <a:p>
            <a:r>
              <a:rPr lang="en-US" sz="3200" dirty="0" smtClean="0"/>
              <a:t>You can have as many as you want</a:t>
            </a:r>
          </a:p>
          <a:p>
            <a:r>
              <a:rPr lang="en-US" sz="3200" dirty="0" smtClean="0"/>
              <a:t>Uniquely named per account</a:t>
            </a:r>
          </a:p>
          <a:p>
            <a:r>
              <a:rPr lang="en-US" sz="3200" dirty="0" smtClean="0"/>
              <a:t>Amazon creates a URL for your queue</a:t>
            </a:r>
          </a:p>
          <a:p>
            <a:pPr lvl="1"/>
            <a:r>
              <a:rPr lang="en-US" dirty="0" smtClean="0">
                <a:hlinkClick r:id="rId3"/>
              </a:rPr>
              <a:t>http://queue.amazonaws.com/A23E9WXPHGOG29/queue2</a:t>
            </a:r>
            <a:endParaRPr lang="en-US" dirty="0" smtClean="0"/>
          </a:p>
          <a:p>
            <a:pPr lvl="1">
              <a:buNone/>
            </a:pPr>
            <a:endParaRPr lang="en-US" dirty="0" smtClean="0"/>
          </a:p>
          <a:p>
            <a:endParaRPr lang="en-US" dirty="0" smtClean="0"/>
          </a:p>
          <a:p>
            <a:endParaRPr lang="en-US" sz="3200" dirty="0" smtClean="0"/>
          </a:p>
          <a:p>
            <a:endParaRPr lang="en-US"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 Concepts - Queue</a:t>
            </a:r>
            <a:endParaRPr lang="en-US" dirty="0"/>
          </a:p>
        </p:txBody>
      </p:sp>
      <p:sp>
        <p:nvSpPr>
          <p:cNvPr id="3" name="Text Placeholder 2"/>
          <p:cNvSpPr>
            <a:spLocks noGrp="1"/>
          </p:cNvSpPr>
          <p:nvPr>
            <p:ph type="body" idx="1"/>
          </p:nvPr>
        </p:nvSpPr>
        <p:spPr/>
        <p:txBody>
          <a:bodyPr/>
          <a:lstStyle/>
          <a:p>
            <a:r>
              <a:rPr lang="en-US" dirty="0" smtClean="0"/>
              <a:t>Distributed across many servers with Amazon’s Infrastructure (eventual consistency applies)</a:t>
            </a:r>
            <a:endParaRPr lang="en-US" dirty="0"/>
          </a:p>
        </p:txBody>
      </p:sp>
      <p:pic>
        <p:nvPicPr>
          <p:cNvPr id="1026" name="Picture 2"/>
          <p:cNvPicPr>
            <a:picLocks noChangeAspect="1" noChangeArrowheads="1"/>
          </p:cNvPicPr>
          <p:nvPr/>
        </p:nvPicPr>
        <p:blipFill>
          <a:blip r:embed="rId3"/>
          <a:srcRect/>
          <a:stretch>
            <a:fillRect/>
          </a:stretch>
        </p:blipFill>
        <p:spPr bwMode="auto">
          <a:xfrm>
            <a:off x="1371600" y="2667000"/>
            <a:ext cx="6337300" cy="3213100"/>
          </a:xfrm>
          <a:prstGeom prst="rect">
            <a:avLst/>
          </a:prstGeom>
          <a:noFill/>
          <a:ln w="9525">
            <a:noFill/>
            <a:miter lim="800000"/>
            <a:headEnd/>
            <a:tailEnd/>
          </a:ln>
          <a:effectLst/>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 Concepts - Messages</a:t>
            </a:r>
            <a:endParaRPr lang="en-US" dirty="0"/>
          </a:p>
        </p:txBody>
      </p:sp>
      <p:sp>
        <p:nvSpPr>
          <p:cNvPr id="3" name="Text Placeholder 2"/>
          <p:cNvSpPr>
            <a:spLocks noGrp="1"/>
          </p:cNvSpPr>
          <p:nvPr>
            <p:ph type="body" idx="1"/>
          </p:nvPr>
        </p:nvSpPr>
        <p:spPr/>
        <p:txBody>
          <a:bodyPr/>
          <a:lstStyle/>
          <a:p>
            <a:r>
              <a:rPr lang="en-US" sz="3600" dirty="0" smtClean="0"/>
              <a:t>Can be up to 8KB in size</a:t>
            </a:r>
          </a:p>
          <a:p>
            <a:r>
              <a:rPr lang="en-US" sz="3200" dirty="0" smtClean="0"/>
              <a:t>Also have an ID</a:t>
            </a:r>
          </a:p>
          <a:p>
            <a:r>
              <a:rPr lang="en-US" sz="3200" dirty="0" smtClean="0"/>
              <a:t>ReceiptHandle </a:t>
            </a:r>
          </a:p>
          <a:p>
            <a:pPr lvl="1"/>
            <a:r>
              <a:rPr lang="en-US" sz="2900" dirty="0" smtClean="0"/>
              <a:t>When read, that instance of reading</a:t>
            </a:r>
          </a:p>
          <a:p>
            <a:pPr lvl="1"/>
            <a:r>
              <a:rPr lang="en-US" sz="2900" dirty="0" smtClean="0"/>
              <a:t>Used to delete message</a:t>
            </a:r>
          </a:p>
          <a:p>
            <a:r>
              <a:rPr lang="en-US" sz="3200" dirty="0" smtClean="0"/>
              <a:t>Messages are persisted for up to 4 days</a:t>
            </a:r>
          </a:p>
          <a:p>
            <a:endParaRPr lang="en-US" dirty="0"/>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p:txBody>
          <a:bodyPr/>
          <a:lstStyle/>
          <a:p>
            <a:r>
              <a:rPr lang="en-US" dirty="0" smtClean="0"/>
              <a:t>Sending Messages</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nvPr>
        </p:nvSpPr>
        <p:spPr/>
        <p:txBody>
          <a:bodyPr/>
          <a:lstStyle/>
          <a:p>
            <a:r>
              <a:rPr lang="en-US" dirty="0" smtClean="0"/>
              <a:t>Instructor-led exercises</a:t>
            </a:r>
            <a:endParaRPr lang="en-US" dirty="0"/>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Create/get our queue</a:t>
            </a:r>
            <a:endParaRPr lang="en-US" dirty="0"/>
          </a:p>
        </p:txBody>
      </p:sp>
      <p:sp>
        <p:nvSpPr>
          <p:cNvPr id="3" name="Rectangle 3"/>
          <p:cNvSpPr>
            <a:spLocks noGrp="1"/>
          </p:cNvSpPr>
          <p:nvPr>
            <p:ph type="body" idx="1"/>
          </p:nvPr>
        </p:nvSpPr>
        <p:spPr/>
        <p:txBody>
          <a:bodyPr/>
          <a:lstStyle/>
          <a:p>
            <a:r>
              <a:rPr lang="en-US" dirty="0" smtClean="0"/>
              <a:t>Insert the following code (in sqs_code.txt) as shown</a:t>
            </a:r>
            <a:endParaRPr lang="en-US" dirty="0"/>
          </a:p>
        </p:txBody>
      </p:sp>
      <p:pic>
        <p:nvPicPr>
          <p:cNvPr id="1026" name="Picture 2"/>
          <p:cNvPicPr>
            <a:picLocks noChangeAspect="1" noChangeArrowheads="1"/>
          </p:cNvPicPr>
          <p:nvPr/>
        </p:nvPicPr>
        <p:blipFill>
          <a:blip r:embed="rId3"/>
          <a:srcRect/>
          <a:stretch>
            <a:fillRect/>
          </a:stretch>
        </p:blipFill>
        <p:spPr bwMode="auto">
          <a:xfrm>
            <a:off x="1905000" y="2293937"/>
            <a:ext cx="5326063" cy="3649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our message</a:t>
            </a:r>
            <a:endParaRPr lang="en-US" dirty="0"/>
          </a:p>
        </p:txBody>
      </p:sp>
      <p:sp>
        <p:nvSpPr>
          <p:cNvPr id="3" name="Text Placeholder 2"/>
          <p:cNvSpPr>
            <a:spLocks noGrp="1"/>
          </p:cNvSpPr>
          <p:nvPr>
            <p:ph type="body" idx="1"/>
          </p:nvPr>
        </p:nvSpPr>
        <p:spPr/>
        <p:txBody>
          <a:bodyPr/>
          <a:lstStyle/>
          <a:p>
            <a:r>
              <a:rPr lang="en-US" dirty="0" smtClean="0"/>
              <a:t>Insert the following code (in sqs_code.txt) as shown</a:t>
            </a:r>
            <a:endParaRPr lang="en-US" dirty="0"/>
          </a:p>
        </p:txBody>
      </p:sp>
      <p:pic>
        <p:nvPicPr>
          <p:cNvPr id="3074" name="Picture 2"/>
          <p:cNvPicPr>
            <a:picLocks noChangeAspect="1" noChangeArrowheads="1"/>
          </p:cNvPicPr>
          <p:nvPr/>
        </p:nvPicPr>
        <p:blipFill>
          <a:blip r:embed="rId3"/>
          <a:srcRect/>
          <a:stretch>
            <a:fillRect/>
          </a:stretch>
        </p:blipFill>
        <p:spPr bwMode="auto">
          <a:xfrm>
            <a:off x="1889125" y="2362200"/>
            <a:ext cx="5364163" cy="2743200"/>
          </a:xfrm>
          <a:prstGeom prst="rect">
            <a:avLst/>
          </a:prstGeom>
          <a:noFill/>
          <a:ln w="9525">
            <a:noFill/>
            <a:miter lim="800000"/>
            <a:headEnd/>
            <a:tailEnd/>
          </a:ln>
          <a:effectLst/>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Create/get our queue</a:t>
            </a:r>
            <a:endParaRPr lang="en-US" dirty="0"/>
          </a:p>
        </p:txBody>
      </p:sp>
      <p:sp>
        <p:nvSpPr>
          <p:cNvPr id="3" name="Text Placeholder 2"/>
          <p:cNvSpPr>
            <a:spLocks noGrp="1"/>
          </p:cNvSpPr>
          <p:nvPr>
            <p:ph type="body" idx="1"/>
          </p:nvPr>
        </p:nvSpPr>
        <p:spPr/>
        <p:txBody>
          <a:bodyPr/>
          <a:lstStyle/>
          <a:p>
            <a:r>
              <a:rPr lang="en-US" dirty="0" smtClean="0"/>
              <a:t>Run your application to ensure there are no errors</a:t>
            </a:r>
            <a:endParaRPr lang="en-US" dirty="0"/>
          </a:p>
        </p:txBody>
      </p:sp>
      <p:pic>
        <p:nvPicPr>
          <p:cNvPr id="2050" name="Picture 2"/>
          <p:cNvPicPr>
            <a:picLocks noChangeAspect="1" noChangeArrowheads="1"/>
          </p:cNvPicPr>
          <p:nvPr/>
        </p:nvPicPr>
        <p:blipFill>
          <a:blip r:embed="rId3"/>
          <a:srcRect/>
          <a:stretch>
            <a:fillRect/>
          </a:stretch>
        </p:blipFill>
        <p:spPr bwMode="auto">
          <a:xfrm>
            <a:off x="1695450" y="2724150"/>
            <a:ext cx="5753100" cy="1409700"/>
          </a:xfrm>
          <a:prstGeom prst="rect">
            <a:avLst/>
          </a:prstGeom>
          <a:noFill/>
          <a:ln w="9525">
            <a:noFill/>
            <a:miter lim="800000"/>
            <a:headEnd/>
            <a:tailEnd/>
          </a:ln>
          <a:effectLst/>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 Concepts - Visibility</a:t>
            </a:r>
            <a:endParaRPr lang="en-US" dirty="0"/>
          </a:p>
        </p:txBody>
      </p:sp>
      <p:sp>
        <p:nvSpPr>
          <p:cNvPr id="3" name="Text Placeholder 2"/>
          <p:cNvSpPr>
            <a:spLocks noGrp="1"/>
          </p:cNvSpPr>
          <p:nvPr>
            <p:ph type="body" idx="1"/>
          </p:nvPr>
        </p:nvSpPr>
        <p:spPr/>
        <p:txBody>
          <a:bodyPr/>
          <a:lstStyle/>
          <a:p>
            <a:r>
              <a:rPr lang="en-US" sz="3600" dirty="0" smtClean="0"/>
              <a:t>Visibility</a:t>
            </a:r>
          </a:p>
          <a:p>
            <a:pPr lvl="1"/>
            <a:r>
              <a:rPr lang="en-US" sz="2800" dirty="0" smtClean="0"/>
              <a:t>When you read a message, no client can read it</a:t>
            </a:r>
          </a:p>
          <a:p>
            <a:pPr lvl="1"/>
            <a:r>
              <a:rPr lang="en-US" sz="2800" dirty="0" smtClean="0"/>
              <a:t>Until the timeout expires</a:t>
            </a:r>
          </a:p>
          <a:p>
            <a:r>
              <a:rPr lang="en-US" sz="3200" dirty="0" smtClean="0"/>
              <a:t>Visibility</a:t>
            </a:r>
            <a:r>
              <a:rPr lang="en-US" dirty="0" smtClean="0"/>
              <a:t> </a:t>
            </a:r>
            <a:r>
              <a:rPr lang="en-US" sz="3200" dirty="0" smtClean="0"/>
              <a:t>Timeout</a:t>
            </a:r>
            <a:endParaRPr lang="en-US" dirty="0" smtClean="0"/>
          </a:p>
          <a:p>
            <a:pPr lvl="1"/>
            <a:r>
              <a:rPr lang="en-US" sz="2800" dirty="0" smtClean="0"/>
              <a:t>A queue property that sets this timeout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AWS Training!</a:t>
            </a:r>
            <a:endParaRPr lang="en-US" dirty="0"/>
          </a:p>
        </p:txBody>
      </p:sp>
      <p:sp>
        <p:nvSpPr>
          <p:cNvPr id="3" name="Content Placeholder 2"/>
          <p:cNvSpPr>
            <a:spLocks noGrp="1"/>
          </p:cNvSpPr>
          <p:nvPr>
            <p:ph idx="4294967295"/>
          </p:nvPr>
        </p:nvSpPr>
        <p:spPr>
          <a:xfrm>
            <a:off x="474663" y="1447800"/>
            <a:ext cx="8212137" cy="4648200"/>
          </a:xfrm>
          <a:prstGeom prst="rect">
            <a:avLst/>
          </a:prstGeom>
        </p:spPr>
        <p:txBody>
          <a:bodyPr>
            <a:normAutofit/>
          </a:bodyPr>
          <a:lstStyle/>
          <a:p>
            <a:r>
              <a:rPr lang="en-US" sz="3200" dirty="0" smtClean="0"/>
              <a:t>We will start at 8:30 AM.</a:t>
            </a:r>
          </a:p>
          <a:p>
            <a:r>
              <a:rPr lang="en-US" sz="3200" dirty="0" smtClean="0"/>
              <a:t>Find a seat and get comfortable.</a:t>
            </a:r>
          </a:p>
          <a:p>
            <a:r>
              <a:rPr lang="en-US" sz="3200" dirty="0" smtClean="0"/>
              <a:t>Use network ports on the table.</a:t>
            </a:r>
          </a:p>
          <a:p>
            <a:r>
              <a:rPr lang="en-US" sz="3200" dirty="0" smtClean="0"/>
              <a:t>Breakfast and coffee are in the room.</a:t>
            </a:r>
          </a:p>
          <a:p>
            <a:r>
              <a:rPr lang="en-US" sz="3200" dirty="0" smtClean="0"/>
              <a:t>Questions – Ask an AWS representative.</a:t>
            </a:r>
          </a:p>
          <a:p>
            <a:endParaRPr lang="en-US" sz="3200" dirty="0" smtClean="0"/>
          </a:p>
        </p:txBody>
      </p:sp>
    </p:spTree>
    <p:extLst>
      <p:ext uri="{BB962C8B-B14F-4D97-AF65-F5344CB8AC3E}">
        <p14:creationId xmlns:p14="http://schemas.microsoft.com/office/powerpoint/2010/main" val="731070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4876800" y="2057400"/>
            <a:ext cx="4145279" cy="3886200"/>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txBox="1"/>
          <p:nvPr/>
        </p:nvSpPr>
        <p:spPr>
          <a:xfrm>
            <a:off x="609600" y="524382"/>
            <a:ext cx="5026660" cy="532892"/>
          </a:xfrm>
          <a:prstGeom prst="rect">
            <a:avLst/>
          </a:prstGeom>
        </p:spPr>
        <p:txBody>
          <a:bodyPr wrap="square" lIns="0" tIns="0" rIns="0" bIns="0" rtlCol="0">
            <a:noAutofit/>
          </a:bodyPr>
          <a:lstStyle/>
          <a:p>
            <a:pPr marL="12700">
              <a:lnSpc>
                <a:spcPts val="4170"/>
              </a:lnSpc>
              <a:spcBef>
                <a:spcPts val="208"/>
              </a:spcBef>
            </a:pPr>
            <a:r>
              <a:rPr sz="4400" dirty="0">
                <a:solidFill>
                  <a:schemeClr val="tx2"/>
                </a:solidFill>
                <a:effectLst>
                  <a:outerShdw blurRad="50800" dist="38100" dir="2700000" algn="tl" rotWithShape="0">
                    <a:prstClr val="black">
                      <a:alpha val="40000"/>
                    </a:prstClr>
                  </a:outerShdw>
                </a:effectLst>
                <a:latin typeface="+mj-lt"/>
                <a:ea typeface="+mj-ea"/>
                <a:cs typeface="+mj-cs"/>
              </a:rPr>
              <a:t>An</a:t>
            </a:r>
            <a:r>
              <a:rPr sz="6000" b="1" spc="0" baseline="3413" dirty="0" smtClean="0">
                <a:solidFill>
                  <a:srgbClr val="11478A"/>
                </a:solidFill>
                <a:latin typeface="Calibri"/>
                <a:cs typeface="Calibri"/>
              </a:rPr>
              <a:t> </a:t>
            </a:r>
            <a:r>
              <a:rPr sz="4400" dirty="0">
                <a:solidFill>
                  <a:schemeClr val="tx2"/>
                </a:solidFill>
                <a:effectLst>
                  <a:outerShdw blurRad="50800" dist="38100" dir="2700000" algn="tl" rotWithShape="0">
                    <a:prstClr val="black">
                      <a:alpha val="40000"/>
                    </a:prstClr>
                  </a:outerShdw>
                </a:effectLst>
                <a:latin typeface="+mj-lt"/>
                <a:ea typeface="+mj-ea"/>
                <a:cs typeface="+mj-cs"/>
              </a:rPr>
              <a:t>overview of AWS</a:t>
            </a:r>
          </a:p>
        </p:txBody>
      </p:sp>
      <p:sp>
        <p:nvSpPr>
          <p:cNvPr id="5" name="object 5"/>
          <p:cNvSpPr txBox="1"/>
          <p:nvPr/>
        </p:nvSpPr>
        <p:spPr>
          <a:xfrm>
            <a:off x="465836" y="1729778"/>
            <a:ext cx="7302342" cy="1138291"/>
          </a:xfrm>
          <a:prstGeom prst="rect">
            <a:avLst/>
          </a:prstGeom>
        </p:spPr>
        <p:txBody>
          <a:bodyPr wrap="square" lIns="0" tIns="0" rIns="0" bIns="0" rtlCol="0">
            <a:noAutofit/>
          </a:bodyPr>
          <a:lstStyle/>
          <a:p>
            <a:pPr marL="12700">
              <a:lnSpc>
                <a:spcPts val="2555"/>
              </a:lnSpc>
              <a:spcBef>
                <a:spcPts val="127"/>
              </a:spcBef>
            </a:pPr>
            <a:r>
              <a:rPr sz="2400" spc="0" dirty="0" smtClean="0">
                <a:solidFill>
                  <a:srgbClr val="0F1141"/>
                </a:solidFill>
                <a:latin typeface="Wingdings 2"/>
                <a:cs typeface="Wingdings 2"/>
              </a:rPr>
              <a:t></a:t>
            </a:r>
            <a:r>
              <a:rPr sz="2400" spc="299" dirty="0" smtClean="0">
                <a:solidFill>
                  <a:srgbClr val="0F1141"/>
                </a:solidFill>
                <a:latin typeface="Times New Roman"/>
                <a:cs typeface="Times New Roman"/>
              </a:rPr>
              <a:t> </a:t>
            </a:r>
            <a:r>
              <a:rPr sz="2400" spc="-89" dirty="0" smtClean="0">
                <a:latin typeface="Arial"/>
                <a:cs typeface="Arial"/>
              </a:rPr>
              <a:t>A</a:t>
            </a:r>
            <a:r>
              <a:rPr sz="2400" spc="0" dirty="0" smtClean="0">
                <a:latin typeface="Arial"/>
                <a:cs typeface="Arial"/>
              </a:rPr>
              <a:t>WS</a:t>
            </a:r>
            <a:r>
              <a:rPr sz="2400" spc="-9" dirty="0" smtClean="0">
                <a:latin typeface="Arial"/>
                <a:cs typeface="Arial"/>
              </a:rPr>
              <a:t> </a:t>
            </a:r>
            <a:r>
              <a:rPr sz="2400" spc="0" dirty="0" smtClean="0">
                <a:latin typeface="Arial"/>
                <a:cs typeface="Arial"/>
              </a:rPr>
              <a:t>is</a:t>
            </a:r>
            <a:r>
              <a:rPr sz="2400" spc="-129" dirty="0" smtClean="0">
                <a:latin typeface="Arial"/>
                <a:cs typeface="Arial"/>
              </a:rPr>
              <a:t> </a:t>
            </a:r>
            <a:r>
              <a:rPr sz="2400" spc="0" dirty="0" smtClean="0">
                <a:latin typeface="Arial"/>
                <a:cs typeface="Arial"/>
              </a:rPr>
              <a:t>Am</a:t>
            </a:r>
            <a:r>
              <a:rPr sz="2400" spc="-4" dirty="0" smtClean="0">
                <a:latin typeface="Arial"/>
                <a:cs typeface="Arial"/>
              </a:rPr>
              <a:t>a</a:t>
            </a:r>
            <a:r>
              <a:rPr sz="2400" spc="0" dirty="0" smtClean="0">
                <a:latin typeface="Arial"/>
                <a:cs typeface="Arial"/>
              </a:rPr>
              <a:t>zo</a:t>
            </a:r>
            <a:r>
              <a:rPr sz="2400" spc="-9" dirty="0" smtClean="0">
                <a:latin typeface="Arial"/>
                <a:cs typeface="Arial"/>
              </a:rPr>
              <a:t>n</a:t>
            </a:r>
            <a:r>
              <a:rPr sz="2400" spc="-54" dirty="0" smtClean="0">
                <a:latin typeface="Arial"/>
                <a:cs typeface="Arial"/>
              </a:rPr>
              <a:t>’</a:t>
            </a:r>
            <a:r>
              <a:rPr sz="2400" spc="0" dirty="0" smtClean="0">
                <a:latin typeface="Arial"/>
                <a:cs typeface="Arial"/>
              </a:rPr>
              <a:t>s</a:t>
            </a:r>
            <a:r>
              <a:rPr sz="2400" spc="24" dirty="0" smtClean="0">
                <a:latin typeface="Arial"/>
                <a:cs typeface="Arial"/>
              </a:rPr>
              <a:t> </a:t>
            </a:r>
            <a:r>
              <a:rPr sz="2400" spc="0" dirty="0" smtClean="0">
                <a:latin typeface="Arial"/>
                <a:cs typeface="Arial"/>
              </a:rPr>
              <a:t>umbre</a:t>
            </a:r>
            <a:r>
              <a:rPr sz="2400" spc="-9" dirty="0" smtClean="0">
                <a:latin typeface="Arial"/>
                <a:cs typeface="Arial"/>
              </a:rPr>
              <a:t>l</a:t>
            </a:r>
            <a:r>
              <a:rPr sz="2400" spc="0" dirty="0" smtClean="0">
                <a:latin typeface="Arial"/>
                <a:cs typeface="Arial"/>
              </a:rPr>
              <a:t>la</a:t>
            </a:r>
            <a:r>
              <a:rPr sz="2400" spc="19" dirty="0" smtClean="0">
                <a:latin typeface="Arial"/>
                <a:cs typeface="Arial"/>
              </a:rPr>
              <a:t> </a:t>
            </a:r>
            <a:r>
              <a:rPr sz="2400" spc="0" dirty="0" smtClean="0">
                <a:latin typeface="Arial"/>
                <a:cs typeface="Arial"/>
              </a:rPr>
              <a:t>d</a:t>
            </a:r>
            <a:r>
              <a:rPr sz="2400" spc="-4" dirty="0" smtClean="0">
                <a:latin typeface="Arial"/>
                <a:cs typeface="Arial"/>
              </a:rPr>
              <a:t>e</a:t>
            </a:r>
            <a:r>
              <a:rPr sz="2400" spc="0" dirty="0" smtClean="0">
                <a:latin typeface="Arial"/>
                <a:cs typeface="Arial"/>
              </a:rPr>
              <a:t>scri</a:t>
            </a:r>
            <a:r>
              <a:rPr sz="2400" spc="-4" dirty="0" smtClean="0">
                <a:latin typeface="Arial"/>
                <a:cs typeface="Arial"/>
              </a:rPr>
              <a:t>p</a:t>
            </a:r>
            <a:r>
              <a:rPr sz="2400" spc="0" dirty="0" smtClean="0">
                <a:latin typeface="Arial"/>
                <a:cs typeface="Arial"/>
              </a:rPr>
              <a:t>tion</a:t>
            </a:r>
            <a:r>
              <a:rPr sz="2400" spc="19" dirty="0" smtClean="0">
                <a:latin typeface="Arial"/>
                <a:cs typeface="Arial"/>
              </a:rPr>
              <a:t> </a:t>
            </a:r>
            <a:r>
              <a:rPr sz="2400" spc="0" dirty="0" smtClean="0">
                <a:latin typeface="Arial"/>
                <a:cs typeface="Arial"/>
              </a:rPr>
              <a:t>of a</a:t>
            </a:r>
            <a:r>
              <a:rPr sz="2400" spc="-9" dirty="0" smtClean="0">
                <a:latin typeface="Arial"/>
                <a:cs typeface="Arial"/>
              </a:rPr>
              <a:t>l</a:t>
            </a:r>
            <a:r>
              <a:rPr sz="2400" spc="0" dirty="0" smtClean="0">
                <a:latin typeface="Arial"/>
                <a:cs typeface="Arial"/>
              </a:rPr>
              <a:t>l</a:t>
            </a:r>
            <a:r>
              <a:rPr sz="2400" spc="9" dirty="0" smtClean="0">
                <a:latin typeface="Arial"/>
                <a:cs typeface="Arial"/>
              </a:rPr>
              <a:t> </a:t>
            </a:r>
            <a:r>
              <a:rPr sz="2400" spc="0" dirty="0" smtClean="0">
                <a:latin typeface="Arial"/>
                <a:cs typeface="Arial"/>
              </a:rPr>
              <a:t>of the</a:t>
            </a:r>
            <a:r>
              <a:rPr sz="2400" spc="-9" dirty="0" smtClean="0">
                <a:latin typeface="Arial"/>
                <a:cs typeface="Arial"/>
              </a:rPr>
              <a:t>i</a:t>
            </a:r>
            <a:r>
              <a:rPr sz="2400" spc="0" dirty="0" smtClean="0">
                <a:latin typeface="Arial"/>
                <a:cs typeface="Arial"/>
              </a:rPr>
              <a:t>r</a:t>
            </a:r>
            <a:endParaRPr sz="2400" dirty="0">
              <a:latin typeface="Arial"/>
              <a:cs typeface="Arial"/>
            </a:endParaRPr>
          </a:p>
          <a:p>
            <a:pPr marL="296164" marR="46242">
              <a:lnSpc>
                <a:spcPct val="95825"/>
              </a:lnSpc>
            </a:pPr>
            <a:r>
              <a:rPr sz="2400" spc="0" dirty="0" smtClean="0">
                <a:latin typeface="Arial"/>
                <a:cs typeface="Arial"/>
              </a:rPr>
              <a:t>w</a:t>
            </a:r>
            <a:r>
              <a:rPr sz="2400" spc="-9" dirty="0" smtClean="0">
                <a:latin typeface="Arial"/>
                <a:cs typeface="Arial"/>
              </a:rPr>
              <a:t>e</a:t>
            </a:r>
            <a:r>
              <a:rPr sz="2400" spc="0" dirty="0" smtClean="0">
                <a:latin typeface="Arial"/>
                <a:cs typeface="Arial"/>
              </a:rPr>
              <a:t>b</a:t>
            </a:r>
            <a:r>
              <a:rPr sz="2400" spc="4" dirty="0" smtClean="0">
                <a:latin typeface="Arial"/>
                <a:cs typeface="Arial"/>
              </a:rPr>
              <a:t>-</a:t>
            </a:r>
            <a:r>
              <a:rPr sz="2400" spc="0" dirty="0" smtClean="0">
                <a:latin typeface="Arial"/>
                <a:cs typeface="Arial"/>
              </a:rPr>
              <a:t>bas</a:t>
            </a:r>
            <a:r>
              <a:rPr sz="2400" spc="-9" dirty="0" smtClean="0">
                <a:latin typeface="Arial"/>
                <a:cs typeface="Arial"/>
              </a:rPr>
              <a:t>e</a:t>
            </a:r>
            <a:r>
              <a:rPr sz="2400" spc="0" dirty="0" smtClean="0">
                <a:latin typeface="Arial"/>
                <a:cs typeface="Arial"/>
              </a:rPr>
              <a:t>d</a:t>
            </a:r>
            <a:r>
              <a:rPr sz="2400" spc="24" dirty="0" smtClean="0">
                <a:latin typeface="Arial"/>
                <a:cs typeface="Arial"/>
              </a:rPr>
              <a:t> </a:t>
            </a:r>
            <a:r>
              <a:rPr sz="2400" spc="0" dirty="0" smtClean="0">
                <a:latin typeface="Arial"/>
                <a:cs typeface="Arial"/>
              </a:rPr>
              <a:t>techno</a:t>
            </a:r>
            <a:r>
              <a:rPr sz="2400" spc="-9" dirty="0" smtClean="0">
                <a:latin typeface="Arial"/>
                <a:cs typeface="Arial"/>
              </a:rPr>
              <a:t>l</a:t>
            </a:r>
            <a:r>
              <a:rPr sz="2400" spc="0" dirty="0" smtClean="0">
                <a:latin typeface="Arial"/>
                <a:cs typeface="Arial"/>
              </a:rPr>
              <a:t>ogy</a:t>
            </a:r>
            <a:r>
              <a:rPr sz="2400" spc="24" dirty="0" smtClean="0">
                <a:latin typeface="Arial"/>
                <a:cs typeface="Arial"/>
              </a:rPr>
              <a:t> </a:t>
            </a:r>
            <a:r>
              <a:rPr sz="2400" spc="0" dirty="0" smtClean="0">
                <a:latin typeface="Arial"/>
                <a:cs typeface="Arial"/>
              </a:rPr>
              <a:t>services.</a:t>
            </a:r>
            <a:endParaRPr sz="2400" dirty="0">
              <a:latin typeface="Arial"/>
              <a:cs typeface="Arial"/>
            </a:endParaRPr>
          </a:p>
          <a:p>
            <a:pPr marL="12700" marR="46242">
              <a:lnSpc>
                <a:spcPct val="95825"/>
              </a:lnSpc>
              <a:spcBef>
                <a:spcPts val="696"/>
              </a:spcBef>
            </a:pPr>
            <a:r>
              <a:rPr sz="2400" spc="0" dirty="0" smtClean="0">
                <a:solidFill>
                  <a:srgbClr val="0F1141"/>
                </a:solidFill>
                <a:latin typeface="Wingdings 2"/>
                <a:cs typeface="Wingdings 2"/>
              </a:rPr>
              <a:t></a:t>
            </a:r>
            <a:r>
              <a:rPr sz="2400" spc="299" dirty="0" smtClean="0">
                <a:solidFill>
                  <a:srgbClr val="0F1141"/>
                </a:solidFill>
                <a:latin typeface="Times New Roman"/>
                <a:cs typeface="Times New Roman"/>
              </a:rPr>
              <a:t> </a:t>
            </a:r>
            <a:r>
              <a:rPr sz="2400" spc="0" dirty="0" smtClean="0">
                <a:latin typeface="Arial"/>
                <a:cs typeface="Arial"/>
              </a:rPr>
              <a:t>Main</a:t>
            </a:r>
            <a:r>
              <a:rPr sz="2400" spc="9" dirty="0" smtClean="0">
                <a:latin typeface="Arial"/>
                <a:cs typeface="Arial"/>
              </a:rPr>
              <a:t> </a:t>
            </a:r>
            <a:r>
              <a:rPr sz="2400" spc="0" dirty="0" smtClean="0">
                <a:latin typeface="Arial"/>
                <a:cs typeface="Arial"/>
              </a:rPr>
              <a:t>services i</a:t>
            </a:r>
            <a:r>
              <a:rPr sz="2400" spc="-9" dirty="0" smtClean="0">
                <a:latin typeface="Arial"/>
                <a:cs typeface="Arial"/>
              </a:rPr>
              <a:t>n</a:t>
            </a:r>
            <a:r>
              <a:rPr sz="2400" spc="0" dirty="0" smtClean="0">
                <a:latin typeface="Arial"/>
                <a:cs typeface="Arial"/>
              </a:rPr>
              <a:t>cl</a:t>
            </a:r>
            <a:r>
              <a:rPr sz="2400" spc="-9" dirty="0" smtClean="0">
                <a:latin typeface="Arial"/>
                <a:cs typeface="Arial"/>
              </a:rPr>
              <a:t>u</a:t>
            </a:r>
            <a:r>
              <a:rPr sz="2400" spc="0" dirty="0" smtClean="0">
                <a:latin typeface="Arial"/>
                <a:cs typeface="Arial"/>
              </a:rPr>
              <a:t>de:</a:t>
            </a:r>
            <a:endParaRPr sz="2400" dirty="0">
              <a:latin typeface="Arial"/>
              <a:cs typeface="Arial"/>
            </a:endParaRPr>
          </a:p>
        </p:txBody>
      </p:sp>
      <p:sp>
        <p:nvSpPr>
          <p:cNvPr id="4" name="object 4"/>
          <p:cNvSpPr txBox="1"/>
          <p:nvPr/>
        </p:nvSpPr>
        <p:spPr>
          <a:xfrm>
            <a:off x="866647" y="2951972"/>
            <a:ext cx="265943" cy="2475103"/>
          </a:xfrm>
          <a:prstGeom prst="rect">
            <a:avLst/>
          </a:prstGeom>
        </p:spPr>
        <p:txBody>
          <a:bodyPr wrap="square" lIns="0" tIns="0" rIns="0" bIns="0" rtlCol="0">
            <a:noAutofit/>
          </a:bodyPr>
          <a:lstStyle/>
          <a:p>
            <a:pPr marL="12700" marR="287">
              <a:lnSpc>
                <a:spcPts val="2145"/>
              </a:lnSpc>
              <a:spcBef>
                <a:spcPts val="107"/>
              </a:spcBef>
            </a:pPr>
            <a:r>
              <a:rPr sz="2000" spc="0" dirty="0" smtClean="0">
                <a:latin typeface="Wingdings"/>
                <a:cs typeface="Wingdings"/>
              </a:rPr>
              <a:t></a:t>
            </a:r>
            <a:endParaRPr sz="2000">
              <a:latin typeface="Wingdings"/>
              <a:cs typeface="Wingdings"/>
            </a:endParaRPr>
          </a:p>
          <a:p>
            <a:pPr marL="12700" marR="287">
              <a:lnSpc>
                <a:spcPct val="92488"/>
              </a:lnSpc>
              <a:spcBef>
                <a:spcPts val="556"/>
              </a:spcBef>
            </a:pPr>
            <a:r>
              <a:rPr sz="2000" spc="0" dirty="0" smtClean="0">
                <a:latin typeface="Wingdings"/>
                <a:cs typeface="Wingdings"/>
              </a:rPr>
              <a:t></a:t>
            </a:r>
            <a:endParaRPr sz="2000">
              <a:latin typeface="Wingdings"/>
              <a:cs typeface="Wingdings"/>
            </a:endParaRPr>
          </a:p>
          <a:p>
            <a:pPr marL="12700" marR="287">
              <a:lnSpc>
                <a:spcPct val="92488"/>
              </a:lnSpc>
              <a:spcBef>
                <a:spcPts val="660"/>
              </a:spcBef>
            </a:pPr>
            <a:r>
              <a:rPr sz="2000" spc="0" dirty="0" smtClean="0">
                <a:latin typeface="Wingdings"/>
                <a:cs typeface="Wingdings"/>
              </a:rPr>
              <a:t></a:t>
            </a:r>
            <a:endParaRPr sz="2000">
              <a:latin typeface="Wingdings"/>
              <a:cs typeface="Wingdings"/>
            </a:endParaRPr>
          </a:p>
          <a:p>
            <a:pPr marL="12700" marR="287">
              <a:lnSpc>
                <a:spcPct val="92488"/>
              </a:lnSpc>
              <a:spcBef>
                <a:spcPts val="660"/>
              </a:spcBef>
            </a:pPr>
            <a:r>
              <a:rPr sz="2000" spc="0" dirty="0" smtClean="0">
                <a:latin typeface="Wingdings"/>
                <a:cs typeface="Wingdings"/>
              </a:rPr>
              <a:t></a:t>
            </a:r>
            <a:endParaRPr sz="2000">
              <a:latin typeface="Wingdings"/>
              <a:cs typeface="Wingdings"/>
            </a:endParaRPr>
          </a:p>
          <a:p>
            <a:pPr marL="12700">
              <a:lnSpc>
                <a:spcPct val="92488"/>
              </a:lnSpc>
              <a:spcBef>
                <a:spcPts val="662"/>
              </a:spcBef>
            </a:pPr>
            <a:r>
              <a:rPr sz="2000" spc="0" dirty="0" smtClean="0">
                <a:latin typeface="Wingdings"/>
                <a:cs typeface="Wingdings"/>
              </a:rPr>
              <a:t></a:t>
            </a:r>
            <a:endParaRPr sz="2000">
              <a:latin typeface="Wingdings"/>
              <a:cs typeface="Wingdings"/>
            </a:endParaRPr>
          </a:p>
          <a:p>
            <a:pPr marL="12700" marR="287">
              <a:lnSpc>
                <a:spcPct val="92488"/>
              </a:lnSpc>
              <a:spcBef>
                <a:spcPts val="660"/>
              </a:spcBef>
            </a:pPr>
            <a:r>
              <a:rPr sz="2000" spc="0" dirty="0" smtClean="0">
                <a:latin typeface="Wingdings"/>
                <a:cs typeface="Wingdings"/>
              </a:rPr>
              <a:t></a:t>
            </a:r>
            <a:endParaRPr sz="2000">
              <a:latin typeface="Wingdings"/>
              <a:cs typeface="Wingdings"/>
            </a:endParaRPr>
          </a:p>
          <a:p>
            <a:pPr marL="12700" marR="287">
              <a:lnSpc>
                <a:spcPct val="92488"/>
              </a:lnSpc>
              <a:spcBef>
                <a:spcPts val="660"/>
              </a:spcBef>
            </a:pPr>
            <a:r>
              <a:rPr sz="2000" spc="0" dirty="0" smtClean="0">
                <a:latin typeface="Wingdings"/>
                <a:cs typeface="Wingdings"/>
              </a:rPr>
              <a:t></a:t>
            </a:r>
            <a:endParaRPr sz="2000">
              <a:latin typeface="Wingdings"/>
              <a:cs typeface="Wingdings"/>
            </a:endParaRPr>
          </a:p>
        </p:txBody>
      </p:sp>
      <p:sp>
        <p:nvSpPr>
          <p:cNvPr id="3" name="object 3"/>
          <p:cNvSpPr txBox="1"/>
          <p:nvPr/>
        </p:nvSpPr>
        <p:spPr>
          <a:xfrm>
            <a:off x="1151940" y="2951877"/>
            <a:ext cx="3208301" cy="2475103"/>
          </a:xfrm>
          <a:prstGeom prst="rect">
            <a:avLst/>
          </a:prstGeom>
        </p:spPr>
        <p:txBody>
          <a:bodyPr wrap="square" lIns="0" tIns="0" rIns="0" bIns="0" rtlCol="0">
            <a:noAutofit/>
          </a:bodyPr>
          <a:lstStyle/>
          <a:p>
            <a:pPr marL="12700" marR="31111">
              <a:lnSpc>
                <a:spcPts val="2150"/>
              </a:lnSpc>
              <a:spcBef>
                <a:spcPts val="107"/>
              </a:spcBef>
            </a:pPr>
            <a:r>
              <a:rPr sz="2000" spc="0" dirty="0" smtClean="0">
                <a:latin typeface="Arial"/>
                <a:cs typeface="Arial"/>
              </a:rPr>
              <a:t>C</a:t>
            </a:r>
            <a:r>
              <a:rPr sz="2000" spc="4" dirty="0" smtClean="0">
                <a:latin typeface="Arial"/>
                <a:cs typeface="Arial"/>
              </a:rPr>
              <a:t>o</a:t>
            </a:r>
            <a:r>
              <a:rPr sz="2000" spc="0" dirty="0" smtClean="0">
                <a:latin typeface="Arial"/>
                <a:cs typeface="Arial"/>
              </a:rPr>
              <a:t>mpute</a:t>
            </a:r>
            <a:endParaRPr sz="2000" dirty="0">
              <a:latin typeface="Arial"/>
              <a:cs typeface="Arial"/>
            </a:endParaRPr>
          </a:p>
          <a:p>
            <a:pPr marL="12700" marR="31111">
              <a:lnSpc>
                <a:spcPct val="95825"/>
              </a:lnSpc>
              <a:spcBef>
                <a:spcPts val="475"/>
              </a:spcBef>
            </a:pPr>
            <a:r>
              <a:rPr sz="2000" spc="0" dirty="0" smtClean="0">
                <a:latin typeface="Arial"/>
                <a:cs typeface="Arial"/>
              </a:rPr>
              <a:t>S</a:t>
            </a:r>
            <a:r>
              <a:rPr sz="2000" spc="-9" dirty="0" smtClean="0">
                <a:latin typeface="Arial"/>
                <a:cs typeface="Arial"/>
              </a:rPr>
              <a:t>t</a:t>
            </a:r>
            <a:r>
              <a:rPr sz="2000" spc="0" dirty="0" smtClean="0">
                <a:latin typeface="Arial"/>
                <a:cs typeface="Arial"/>
              </a:rPr>
              <a:t>o</a:t>
            </a:r>
            <a:r>
              <a:rPr sz="2000" spc="4" dirty="0" smtClean="0">
                <a:latin typeface="Arial"/>
                <a:cs typeface="Arial"/>
              </a:rPr>
              <a:t>r</a:t>
            </a:r>
            <a:r>
              <a:rPr sz="2000" spc="0" dirty="0" smtClean="0">
                <a:latin typeface="Arial"/>
                <a:cs typeface="Arial"/>
              </a:rPr>
              <a:t>age</a:t>
            </a:r>
            <a:endParaRPr sz="2000" dirty="0">
              <a:latin typeface="Arial"/>
              <a:cs typeface="Arial"/>
            </a:endParaRPr>
          </a:p>
          <a:p>
            <a:pPr marL="12700" marR="31111">
              <a:lnSpc>
                <a:spcPct val="95825"/>
              </a:lnSpc>
              <a:spcBef>
                <a:spcPts val="580"/>
              </a:spcBef>
            </a:pPr>
            <a:r>
              <a:rPr sz="2000" spc="0" dirty="0" smtClean="0">
                <a:latin typeface="Arial"/>
                <a:cs typeface="Arial"/>
              </a:rPr>
              <a:t>D</a:t>
            </a:r>
            <a:r>
              <a:rPr sz="2000" spc="4" dirty="0" smtClean="0">
                <a:latin typeface="Arial"/>
                <a:cs typeface="Arial"/>
              </a:rPr>
              <a:t>a</a:t>
            </a:r>
            <a:r>
              <a:rPr sz="2000" spc="0" dirty="0" smtClean="0">
                <a:latin typeface="Arial"/>
                <a:cs typeface="Arial"/>
              </a:rPr>
              <a:t>taba</a:t>
            </a:r>
            <a:r>
              <a:rPr sz="2000" spc="4" dirty="0" smtClean="0">
                <a:latin typeface="Arial"/>
                <a:cs typeface="Arial"/>
              </a:rPr>
              <a:t>s</a:t>
            </a:r>
            <a:r>
              <a:rPr sz="2000" spc="0" dirty="0" smtClean="0">
                <a:latin typeface="Arial"/>
                <a:cs typeface="Arial"/>
              </a:rPr>
              <a:t>e</a:t>
            </a:r>
            <a:endParaRPr sz="2000" dirty="0">
              <a:latin typeface="Arial"/>
              <a:cs typeface="Arial"/>
            </a:endParaRPr>
          </a:p>
          <a:p>
            <a:pPr marL="12700">
              <a:lnSpc>
                <a:spcPts val="2299"/>
              </a:lnSpc>
              <a:spcBef>
                <a:spcPts val="580"/>
              </a:spcBef>
            </a:pPr>
            <a:r>
              <a:rPr sz="2000" spc="0" dirty="0" smtClean="0">
                <a:latin typeface="Arial"/>
                <a:cs typeface="Arial"/>
              </a:rPr>
              <a:t>D</a:t>
            </a:r>
            <a:r>
              <a:rPr sz="2000" spc="4" dirty="0" smtClean="0">
                <a:latin typeface="Arial"/>
                <a:cs typeface="Arial"/>
              </a:rPr>
              <a:t>e</a:t>
            </a:r>
            <a:r>
              <a:rPr sz="2000" spc="0" dirty="0" smtClean="0">
                <a:latin typeface="Arial"/>
                <a:cs typeface="Arial"/>
              </a:rPr>
              <a:t>ployment</a:t>
            </a:r>
            <a:r>
              <a:rPr sz="2000" spc="-34" dirty="0" smtClean="0">
                <a:latin typeface="Arial"/>
                <a:cs typeface="Arial"/>
              </a:rPr>
              <a:t> </a:t>
            </a:r>
            <a:r>
              <a:rPr sz="2000" spc="0" dirty="0" smtClean="0">
                <a:latin typeface="Arial"/>
                <a:cs typeface="Arial"/>
              </a:rPr>
              <a:t>&amp;</a:t>
            </a:r>
            <a:r>
              <a:rPr sz="2000" spc="9" dirty="0" smtClean="0">
                <a:latin typeface="Arial"/>
                <a:cs typeface="Arial"/>
              </a:rPr>
              <a:t> </a:t>
            </a:r>
            <a:r>
              <a:rPr sz="2000" spc="0" dirty="0" smtClean="0">
                <a:latin typeface="Arial"/>
                <a:cs typeface="Arial"/>
              </a:rPr>
              <a:t>Manag</a:t>
            </a:r>
            <a:r>
              <a:rPr sz="2000" spc="4" dirty="0" smtClean="0">
                <a:latin typeface="Arial"/>
                <a:cs typeface="Arial"/>
              </a:rPr>
              <a:t>e</a:t>
            </a:r>
            <a:r>
              <a:rPr sz="2000" spc="0" dirty="0" smtClean="0">
                <a:latin typeface="Arial"/>
                <a:cs typeface="Arial"/>
              </a:rPr>
              <a:t>ment </a:t>
            </a:r>
            <a:endParaRPr sz="2000" dirty="0">
              <a:latin typeface="Arial"/>
              <a:cs typeface="Arial"/>
            </a:endParaRPr>
          </a:p>
          <a:p>
            <a:pPr marL="12700">
              <a:lnSpc>
                <a:spcPts val="2299"/>
              </a:lnSpc>
              <a:spcBef>
                <a:spcPts val="581"/>
              </a:spcBef>
            </a:pPr>
            <a:r>
              <a:rPr sz="2000" spc="-4" dirty="0" smtClean="0">
                <a:latin typeface="Arial"/>
                <a:cs typeface="Arial"/>
              </a:rPr>
              <a:t>A</a:t>
            </a:r>
            <a:r>
              <a:rPr sz="2000" spc="0" dirty="0" smtClean="0">
                <a:latin typeface="Arial"/>
                <a:cs typeface="Arial"/>
              </a:rPr>
              <a:t>pplication</a:t>
            </a:r>
            <a:r>
              <a:rPr sz="2000" spc="-19" dirty="0" smtClean="0">
                <a:latin typeface="Arial"/>
                <a:cs typeface="Arial"/>
              </a:rPr>
              <a:t> </a:t>
            </a:r>
            <a:r>
              <a:rPr sz="2000" spc="-4" dirty="0" smtClean="0">
                <a:latin typeface="Arial"/>
                <a:cs typeface="Arial"/>
              </a:rPr>
              <a:t>S</a:t>
            </a:r>
            <a:r>
              <a:rPr sz="2000" spc="0" dirty="0" smtClean="0">
                <a:latin typeface="Arial"/>
                <a:cs typeface="Arial"/>
              </a:rPr>
              <a:t>ervices </a:t>
            </a:r>
            <a:endParaRPr sz="2000" dirty="0">
              <a:latin typeface="Arial"/>
              <a:cs typeface="Arial"/>
            </a:endParaRPr>
          </a:p>
          <a:p>
            <a:pPr marL="12700">
              <a:lnSpc>
                <a:spcPts val="2299"/>
              </a:lnSpc>
              <a:spcBef>
                <a:spcPts val="581"/>
              </a:spcBef>
            </a:pPr>
            <a:r>
              <a:rPr sz="2000" spc="0" dirty="0" smtClean="0">
                <a:latin typeface="Arial"/>
                <a:cs typeface="Arial"/>
              </a:rPr>
              <a:t>N</a:t>
            </a:r>
            <a:r>
              <a:rPr sz="2000" spc="4" dirty="0" smtClean="0">
                <a:latin typeface="Arial"/>
                <a:cs typeface="Arial"/>
              </a:rPr>
              <a:t>e</a:t>
            </a:r>
            <a:r>
              <a:rPr sz="2000" spc="0" dirty="0" smtClean="0">
                <a:latin typeface="Arial"/>
                <a:cs typeface="Arial"/>
              </a:rPr>
              <a:t>two</a:t>
            </a:r>
            <a:r>
              <a:rPr sz="2000" spc="4" dirty="0" smtClean="0">
                <a:latin typeface="Arial"/>
                <a:cs typeface="Arial"/>
              </a:rPr>
              <a:t>r</a:t>
            </a:r>
            <a:r>
              <a:rPr sz="2000" spc="0" dirty="0" smtClean="0">
                <a:latin typeface="Arial"/>
                <a:cs typeface="Arial"/>
              </a:rPr>
              <a:t>ki</a:t>
            </a:r>
            <a:r>
              <a:rPr sz="2000" spc="4" dirty="0" smtClean="0">
                <a:latin typeface="Arial"/>
                <a:cs typeface="Arial"/>
              </a:rPr>
              <a:t>n</a:t>
            </a:r>
            <a:r>
              <a:rPr sz="2000" spc="0" dirty="0" smtClean="0">
                <a:latin typeface="Arial"/>
                <a:cs typeface="Arial"/>
              </a:rPr>
              <a:t>g</a:t>
            </a:r>
            <a:endParaRPr sz="2000" dirty="0">
              <a:latin typeface="Arial"/>
              <a:cs typeface="Arial"/>
            </a:endParaRPr>
          </a:p>
          <a:p>
            <a:pPr marL="12700" marR="31111">
              <a:lnSpc>
                <a:spcPct val="95825"/>
              </a:lnSpc>
              <a:spcBef>
                <a:spcPts val="596"/>
              </a:spcBef>
            </a:pPr>
            <a:r>
              <a:rPr sz="2000" spc="0" dirty="0" smtClean="0">
                <a:latin typeface="Arial"/>
                <a:cs typeface="Arial"/>
              </a:rPr>
              <a:t>C</a:t>
            </a:r>
            <a:r>
              <a:rPr sz="2000" spc="4" dirty="0" smtClean="0">
                <a:latin typeface="Arial"/>
                <a:cs typeface="Arial"/>
              </a:rPr>
              <a:t>o</a:t>
            </a:r>
            <a:r>
              <a:rPr sz="2000" spc="0" dirty="0" smtClean="0">
                <a:latin typeface="Arial"/>
                <a:cs typeface="Arial"/>
              </a:rPr>
              <a:t>ntent</a:t>
            </a:r>
            <a:r>
              <a:rPr sz="2000" spc="-29" dirty="0" smtClean="0">
                <a:latin typeface="Arial"/>
                <a:cs typeface="Arial"/>
              </a:rPr>
              <a:t> </a:t>
            </a:r>
            <a:r>
              <a:rPr sz="2000" spc="0" dirty="0" smtClean="0">
                <a:latin typeface="Arial"/>
                <a:cs typeface="Arial"/>
              </a:rPr>
              <a:t>D</a:t>
            </a:r>
            <a:r>
              <a:rPr sz="2000" spc="4" dirty="0" smtClean="0">
                <a:latin typeface="Arial"/>
                <a:cs typeface="Arial"/>
              </a:rPr>
              <a:t>e</a:t>
            </a:r>
            <a:r>
              <a:rPr sz="2000" spc="0" dirty="0" smtClean="0">
                <a:latin typeface="Arial"/>
                <a:cs typeface="Arial"/>
              </a:rPr>
              <a:t>li</a:t>
            </a:r>
            <a:r>
              <a:rPr sz="2000" spc="-9" dirty="0" smtClean="0">
                <a:latin typeface="Arial"/>
                <a:cs typeface="Arial"/>
              </a:rPr>
              <a:t>v</a:t>
            </a:r>
            <a:r>
              <a:rPr sz="2000" spc="0" dirty="0" smtClean="0">
                <a:latin typeface="Arial"/>
                <a:cs typeface="Arial"/>
              </a:rPr>
              <a:t>e</a:t>
            </a:r>
            <a:r>
              <a:rPr sz="2000" spc="4" dirty="0" smtClean="0">
                <a:latin typeface="Arial"/>
                <a:cs typeface="Arial"/>
              </a:rPr>
              <a:t>r</a:t>
            </a:r>
            <a:r>
              <a:rPr sz="2000" spc="0" dirty="0" smtClean="0">
                <a:latin typeface="Arial"/>
                <a:cs typeface="Arial"/>
              </a:rPr>
              <a:t>y</a:t>
            </a:r>
            <a:endParaRPr sz="2000" dirty="0">
              <a:latin typeface="Arial"/>
              <a:cs typeface="Arial"/>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spTree>
    <p:extLst>
      <p:ext uri="{BB962C8B-B14F-4D97-AF65-F5344CB8AC3E}">
        <p14:creationId xmlns:p14="http://schemas.microsoft.com/office/powerpoint/2010/main" val="8630546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SQS Concepts - Reading Messages</a:t>
            </a:r>
            <a:endParaRPr lang="en-US" dirty="0"/>
          </a:p>
        </p:txBody>
      </p:sp>
      <p:sp>
        <p:nvSpPr>
          <p:cNvPr id="3" name="Content Placeholder 2"/>
          <p:cNvSpPr>
            <a:spLocks noGrp="1"/>
          </p:cNvSpPr>
          <p:nvPr>
            <p:ph sz="quarter" idx="13"/>
          </p:nvPr>
        </p:nvSpPr>
        <p:spPr>
          <a:prstGeom prst="rect">
            <a:avLst/>
          </a:prstGeom>
        </p:spPr>
        <p:txBody>
          <a:bodyPr>
            <a:normAutofit lnSpcReduction="10000"/>
          </a:bodyPr>
          <a:lstStyle/>
          <a:p>
            <a:r>
              <a:rPr lang="en-US" sz="3200" dirty="0" smtClean="0"/>
              <a:t>Typical Flow:</a:t>
            </a:r>
          </a:p>
          <a:p>
            <a:pPr lvl="1"/>
            <a:r>
              <a:rPr lang="en-US" sz="2900" dirty="0" smtClean="0"/>
              <a:t>Read message</a:t>
            </a:r>
          </a:p>
          <a:p>
            <a:pPr lvl="2"/>
            <a:r>
              <a:rPr lang="en-US" sz="2600" dirty="0" smtClean="0"/>
              <a:t>This returns message value and receipt handle</a:t>
            </a:r>
          </a:p>
          <a:p>
            <a:pPr lvl="1"/>
            <a:r>
              <a:rPr lang="en-US" sz="2900" dirty="0" smtClean="0"/>
              <a:t>Process message contents</a:t>
            </a:r>
          </a:p>
          <a:p>
            <a:pPr lvl="2"/>
            <a:r>
              <a:rPr lang="en-US" sz="2600" dirty="0" smtClean="0"/>
              <a:t>This is the application specific stuff</a:t>
            </a:r>
          </a:p>
          <a:p>
            <a:pPr lvl="1"/>
            <a:r>
              <a:rPr lang="en-US" sz="2900" dirty="0" smtClean="0"/>
              <a:t>If you fail</a:t>
            </a:r>
          </a:p>
          <a:p>
            <a:pPr lvl="2"/>
            <a:r>
              <a:rPr lang="en-US" sz="2600" dirty="0" smtClean="0"/>
              <a:t>Do nothing, after timeout, message can be read by others to try again</a:t>
            </a:r>
          </a:p>
          <a:p>
            <a:pPr lvl="1"/>
            <a:r>
              <a:rPr lang="en-US" sz="2900" dirty="0" smtClean="0"/>
              <a:t>If you succeed</a:t>
            </a:r>
          </a:p>
          <a:p>
            <a:pPr lvl="2"/>
            <a:r>
              <a:rPr lang="en-US" sz="2600" dirty="0" smtClean="0"/>
              <a:t>Use receipt handle to delete message from queue</a:t>
            </a:r>
            <a:endParaRPr lang="en-US" sz="2600" dirty="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 Concepts - Reading Messages</a:t>
            </a:r>
            <a:endParaRPr lang="en-US" dirty="0"/>
          </a:p>
        </p:txBody>
      </p:sp>
      <p:sp>
        <p:nvSpPr>
          <p:cNvPr id="3" name="Content Placeholder 2"/>
          <p:cNvSpPr>
            <a:spLocks noGrp="1"/>
          </p:cNvSpPr>
          <p:nvPr>
            <p:ph sz="quarter" idx="13"/>
          </p:nvPr>
        </p:nvSpPr>
        <p:spPr>
          <a:prstGeom prst="rect">
            <a:avLst/>
          </a:prstGeom>
        </p:spPr>
        <p:txBody>
          <a:bodyPr>
            <a:normAutofit/>
          </a:bodyPr>
          <a:lstStyle/>
          <a:p>
            <a:r>
              <a:rPr lang="en-US" sz="3200" dirty="0" smtClean="0"/>
              <a:t>Query for how many messages in a Queue</a:t>
            </a:r>
          </a:p>
          <a:p>
            <a:r>
              <a:rPr lang="en-US" sz="3200" dirty="0" smtClean="0"/>
              <a:t>Not an exact count, but can be used to read or spin up more resources (i.e. EC2 instances)</a:t>
            </a:r>
          </a:p>
          <a:p>
            <a:r>
              <a:rPr lang="en-US" sz="3200" dirty="0" smtClean="0"/>
              <a:t>Trying to read a message and coming up empty is not a true test because of eventual consistency</a:t>
            </a:r>
            <a:endParaRPr lang="en-US" sz="2900" dirty="0" smtClean="0"/>
          </a:p>
          <a:p>
            <a:endParaRPr lang="en-US" sz="3200" dirty="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 Concepts - Consistency Model</a:t>
            </a:r>
            <a:endParaRPr lang="en-US" dirty="0"/>
          </a:p>
        </p:txBody>
      </p:sp>
      <p:sp>
        <p:nvSpPr>
          <p:cNvPr id="3" name="Content Placeholder 2"/>
          <p:cNvSpPr>
            <a:spLocks noGrp="1"/>
          </p:cNvSpPr>
          <p:nvPr>
            <p:ph sz="quarter" idx="13"/>
          </p:nvPr>
        </p:nvSpPr>
        <p:spPr>
          <a:prstGeom prst="rect">
            <a:avLst/>
          </a:prstGeom>
        </p:spPr>
        <p:txBody>
          <a:bodyPr>
            <a:normAutofit/>
          </a:bodyPr>
          <a:lstStyle/>
          <a:p>
            <a:r>
              <a:rPr lang="en-US" sz="3200" dirty="0" smtClean="0"/>
              <a:t>Messages propagate asynchronously </a:t>
            </a:r>
          </a:p>
          <a:p>
            <a:pPr lvl="1"/>
            <a:r>
              <a:rPr lang="en-US" sz="2900" i="1" dirty="0" smtClean="0"/>
              <a:t>After you send it</a:t>
            </a:r>
            <a:endParaRPr lang="en-US" sz="2900" dirty="0" smtClean="0"/>
          </a:p>
          <a:p>
            <a:pPr marL="274320" lvl="1">
              <a:spcBef>
                <a:spcPts val="600"/>
              </a:spcBef>
              <a:buClr>
                <a:schemeClr val="accent1"/>
              </a:buClr>
            </a:pPr>
            <a:r>
              <a:rPr lang="en-US" sz="3200" dirty="0" smtClean="0"/>
              <a:t>Until propagation is complete</a:t>
            </a:r>
          </a:p>
          <a:p>
            <a:pPr marL="548640" lvl="2">
              <a:spcBef>
                <a:spcPts val="600"/>
              </a:spcBef>
              <a:buClr>
                <a:schemeClr val="accent1"/>
              </a:buClr>
            </a:pPr>
            <a:r>
              <a:rPr lang="en-US" sz="2900" dirty="0" smtClean="0"/>
              <a:t>Message may be read in correct order</a:t>
            </a:r>
          </a:p>
          <a:p>
            <a:r>
              <a:rPr lang="en-US" sz="3100" dirty="0" smtClean="0"/>
              <a:t>Not all queues have all messages</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SQS Concepts – Polling for Messages</a:t>
            </a:r>
            <a:endParaRPr lang="en-US" dirty="0"/>
          </a:p>
        </p:txBody>
      </p:sp>
      <p:sp>
        <p:nvSpPr>
          <p:cNvPr id="3" name="Content Placeholder 2"/>
          <p:cNvSpPr>
            <a:spLocks noGrp="1"/>
          </p:cNvSpPr>
          <p:nvPr>
            <p:ph sz="quarter" idx="13"/>
          </p:nvPr>
        </p:nvSpPr>
        <p:spPr/>
        <p:txBody>
          <a:bodyPr/>
          <a:lstStyle/>
          <a:p>
            <a:r>
              <a:rPr lang="en-US" dirty="0" smtClean="0"/>
              <a:t>SQS charges per operation ($0.01/10K messages)</a:t>
            </a:r>
          </a:p>
          <a:p>
            <a:r>
              <a:rPr lang="en-US" dirty="0" smtClean="0"/>
              <a:t>Each read has a cost associated with it</a:t>
            </a:r>
          </a:p>
          <a:p>
            <a:r>
              <a:rPr lang="en-US" dirty="0" smtClean="0"/>
              <a:t>Strategies for polling</a:t>
            </a:r>
          </a:p>
          <a:p>
            <a:pPr>
              <a:buNone/>
            </a:pPr>
            <a:endParaRPr lang="en-US" dirty="0" smtClean="0"/>
          </a:p>
          <a:p>
            <a:endParaRPr lang="en-US" dirty="0" smtClean="0"/>
          </a:p>
        </p:txBody>
      </p:sp>
      <p:graphicFrame>
        <p:nvGraphicFramePr>
          <p:cNvPr id="6" name="Table 5"/>
          <p:cNvGraphicFramePr>
            <a:graphicFrameLocks noGrp="1"/>
          </p:cNvGraphicFramePr>
          <p:nvPr/>
        </p:nvGraphicFramePr>
        <p:xfrm>
          <a:off x="1752600" y="3241040"/>
          <a:ext cx="5486400" cy="2926080"/>
        </p:xfrm>
        <a:graphic>
          <a:graphicData uri="http://schemas.openxmlformats.org/drawingml/2006/table">
            <a:tbl>
              <a:tblPr firstRow="1" bandRow="1">
                <a:tableStyleId>{B301B821-A1FF-4177-AEE7-76D212191A09}</a:tableStyleId>
              </a:tblPr>
              <a:tblGrid>
                <a:gridCol w="5486400"/>
              </a:tblGrid>
              <a:tr h="351559">
                <a:tc>
                  <a:txBody>
                    <a:bodyPr/>
                    <a:lstStyle/>
                    <a:p>
                      <a:pPr algn="ctr"/>
                      <a:r>
                        <a:rPr lang="en-US" dirty="0" smtClean="0"/>
                        <a:t>Regular Polling</a:t>
                      </a:r>
                      <a:endParaRPr lang="en-US" dirty="0"/>
                    </a:p>
                  </a:txBody>
                  <a:tcPr/>
                </a:tc>
              </a:tr>
              <a:tr h="2427201">
                <a:tc>
                  <a:txBody>
                    <a:bodyPr/>
                    <a:lstStyle/>
                    <a:p>
                      <a:pPr marL="422910" lvl="0" indent="-514350">
                        <a:buNone/>
                      </a:pPr>
                      <a:r>
                        <a:rPr lang="en-US" dirty="0" smtClean="0">
                          <a:latin typeface="Courier New" pitchFamily="49" charset="0"/>
                          <a:cs typeface="Courier New" pitchFamily="49" charset="0"/>
                        </a:rPr>
                        <a:t>While (true)</a:t>
                      </a:r>
                    </a:p>
                    <a:p>
                      <a:pPr marL="422910" lvl="0" indent="-514350">
                        <a:buNone/>
                      </a:pPr>
                      <a:r>
                        <a:rPr lang="en-US" dirty="0" smtClean="0">
                          <a:latin typeface="Courier New" pitchFamily="49" charset="0"/>
                          <a:cs typeface="Courier New" pitchFamily="49" charset="0"/>
                        </a:rPr>
                        <a:t>{</a:t>
                      </a:r>
                    </a:p>
                    <a:p>
                      <a:pPr marL="880110" lvl="1" indent="-514350">
                        <a:buNone/>
                      </a:pPr>
                      <a:r>
                        <a:rPr lang="en-US" dirty="0" smtClean="0">
                          <a:latin typeface="Courier New" pitchFamily="49" charset="0"/>
                          <a:cs typeface="Courier New" pitchFamily="49" charset="0"/>
                        </a:rPr>
                        <a:t>If has Message</a:t>
                      </a:r>
                    </a:p>
                    <a:p>
                      <a:pPr marL="880110" lvl="1" indent="-514350">
                        <a:buNone/>
                      </a:pPr>
                      <a:r>
                        <a:rPr lang="en-US" dirty="0" smtClean="0">
                          <a:latin typeface="Courier New" pitchFamily="49" charset="0"/>
                          <a:cs typeface="Courier New" pitchFamily="49" charset="0"/>
                        </a:rPr>
                        <a:t>{</a:t>
                      </a:r>
                    </a:p>
                    <a:p>
                      <a:pPr marL="880110" lvl="1" indent="-514350">
                        <a:buNone/>
                      </a:pPr>
                      <a:r>
                        <a:rPr lang="en-US" dirty="0" smtClean="0">
                          <a:latin typeface="Courier New" pitchFamily="49" charset="0"/>
                          <a:cs typeface="Courier New" pitchFamily="49" charset="0"/>
                        </a:rPr>
                        <a:t>	do stuff</a:t>
                      </a:r>
                    </a:p>
                    <a:p>
                      <a:pPr marL="880110" lvl="1" indent="-514350">
                        <a:buNone/>
                      </a:pPr>
                      <a:r>
                        <a:rPr lang="en-US" dirty="0" smtClean="0">
                          <a:latin typeface="Courier New" pitchFamily="49" charset="0"/>
                          <a:cs typeface="Courier New" pitchFamily="49" charset="0"/>
                        </a:rPr>
                        <a:t>}</a:t>
                      </a:r>
                    </a:p>
                    <a:p>
                      <a:pPr marL="880110" lvl="1" indent="-514350">
                        <a:buNone/>
                      </a:pPr>
                      <a:endParaRPr lang="en-US" dirty="0" smtClean="0">
                        <a:latin typeface="Courier New" pitchFamily="49" charset="0"/>
                        <a:cs typeface="Courier New" pitchFamily="49" charset="0"/>
                      </a:endParaRPr>
                    </a:p>
                    <a:p>
                      <a:pPr marL="880110" lvl="1" indent="-514350">
                        <a:buNone/>
                      </a:pPr>
                      <a:r>
                        <a:rPr lang="en-US" dirty="0" smtClean="0">
                          <a:latin typeface="Courier New" pitchFamily="49" charset="0"/>
                          <a:cs typeface="Courier New" pitchFamily="49" charset="0"/>
                        </a:rPr>
                        <a:t>sleep 1500ms</a:t>
                      </a:r>
                    </a:p>
                    <a:p>
                      <a:r>
                        <a:rPr lang="en-US" dirty="0" smtClean="0"/>
                        <a:t>}</a:t>
                      </a:r>
                      <a:endParaRPr lang="en-US" dirty="0"/>
                    </a:p>
                  </a:txBody>
                  <a:tcPr/>
                </a:tc>
              </a:tr>
            </a:tbl>
          </a:graphicData>
        </a:graphic>
      </p:graphicFrame>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SQS Concepts – Polling for Messages</a:t>
            </a:r>
            <a:endParaRPr lang="en-US" dirty="0"/>
          </a:p>
        </p:txBody>
      </p:sp>
      <p:sp>
        <p:nvSpPr>
          <p:cNvPr id="3" name="Content Placeholder 2"/>
          <p:cNvSpPr>
            <a:spLocks noGrp="1"/>
          </p:cNvSpPr>
          <p:nvPr>
            <p:ph sz="quarter" idx="13"/>
          </p:nvPr>
        </p:nvSpPr>
        <p:spPr/>
        <p:txBody>
          <a:bodyPr/>
          <a:lstStyle/>
          <a:p>
            <a:r>
              <a:rPr lang="en-US" dirty="0" smtClean="0"/>
              <a:t>Regular polling works, and is simple to implement</a:t>
            </a:r>
          </a:p>
          <a:p>
            <a:r>
              <a:rPr lang="en-US" dirty="0" smtClean="0"/>
              <a:t>Inefficient cost-wise because you are polling for messages on regular basis when there are no messages</a:t>
            </a:r>
          </a:p>
          <a:p>
            <a:r>
              <a:rPr lang="en-US" dirty="0" smtClean="0"/>
              <a:t>Adaptive polling can be a better approach</a:t>
            </a:r>
          </a:p>
          <a:p>
            <a:pPr lvl="1"/>
            <a:r>
              <a:rPr lang="en-US" dirty="0" smtClean="0"/>
              <a:t>Don’t sleep when there are messages, process them as fast as possible (i.e. spin up EC2 instances)</a:t>
            </a:r>
          </a:p>
          <a:p>
            <a:pPr lvl="1"/>
            <a:r>
              <a:rPr lang="en-US" dirty="0" smtClean="0"/>
              <a:t>If the number of messages &gt; 1, read them in 1 operation</a:t>
            </a:r>
          </a:p>
          <a:p>
            <a:pPr>
              <a:buNone/>
            </a:pPr>
            <a:endParaRPr lang="en-US" dirty="0" smtClean="0"/>
          </a:p>
          <a:p>
            <a:endParaRPr lang="en-US" dirty="0" smtClean="0"/>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p:txBody>
          <a:bodyPr/>
          <a:lstStyle/>
          <a:p>
            <a:r>
              <a:rPr lang="en-US" dirty="0" smtClean="0"/>
              <a:t>Reading Messages</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nvPr>
        </p:nvSpPr>
        <p:spPr/>
        <p:txBody>
          <a:bodyPr/>
          <a:lstStyle/>
          <a:p>
            <a:r>
              <a:rPr lang="en-US" dirty="0" smtClean="0"/>
              <a:t>Instructor-led exercises</a:t>
            </a:r>
            <a:endParaRPr lang="en-US" dirty="0"/>
          </a:p>
        </p:txBody>
      </p:sp>
    </p:spTree>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RDP into our encoder AMI</a:t>
            </a:r>
            <a:endParaRPr lang="en-US" dirty="0"/>
          </a:p>
        </p:txBody>
      </p:sp>
      <p:sp>
        <p:nvSpPr>
          <p:cNvPr id="3" name="Text Placeholder 2"/>
          <p:cNvSpPr>
            <a:spLocks noGrp="1"/>
          </p:cNvSpPr>
          <p:nvPr>
            <p:ph type="body" idx="1"/>
          </p:nvPr>
        </p:nvSpPr>
        <p:spPr/>
        <p:txBody>
          <a:bodyPr/>
          <a:lstStyle/>
          <a:p>
            <a:r>
              <a:rPr lang="en-US" dirty="0" smtClean="0"/>
              <a:t>Go to your instance of </a:t>
            </a:r>
            <a:r>
              <a:rPr lang="en-US" b="1" dirty="0" smtClean="0"/>
              <a:t>ami-e1779388</a:t>
            </a:r>
          </a:p>
          <a:p>
            <a:r>
              <a:rPr lang="en-US" dirty="0" smtClean="0"/>
              <a:t>The password is: </a:t>
            </a:r>
            <a:r>
              <a:rPr lang="en-US" b="1" dirty="0" smtClean="0"/>
              <a:t>OmTwgF17St</a:t>
            </a:r>
          </a:p>
          <a:p>
            <a:r>
              <a:rPr lang="en-US" dirty="0" smtClean="0"/>
              <a:t>RDP into this instance</a:t>
            </a:r>
            <a:endParaRPr lang="en-US"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RDP into our encoder AMI</a:t>
            </a:r>
            <a:endParaRPr lang="en-US" dirty="0"/>
          </a:p>
        </p:txBody>
      </p:sp>
      <p:sp>
        <p:nvSpPr>
          <p:cNvPr id="3" name="Text Placeholder 2"/>
          <p:cNvSpPr>
            <a:spLocks noGrp="1"/>
          </p:cNvSpPr>
          <p:nvPr>
            <p:ph type="body" idx="1"/>
          </p:nvPr>
        </p:nvSpPr>
        <p:spPr/>
        <p:txBody>
          <a:bodyPr/>
          <a:lstStyle/>
          <a:p>
            <a:r>
              <a:rPr lang="en-US" dirty="0" smtClean="0"/>
              <a:t>Start an instance of Eclipse on this machine (C:\eclipse-jee-ganymede-SR1-win32\eclipse)</a:t>
            </a:r>
          </a:p>
          <a:p>
            <a:r>
              <a:rPr lang="en-US" smtClean="0"/>
              <a:t>Use </a:t>
            </a:r>
            <a:r>
              <a:rPr lang="en-US" b="1" dirty="0" smtClean="0"/>
              <a:t>C</a:t>
            </a:r>
            <a:r>
              <a:rPr lang="en-US" b="1" smtClean="0"/>
              <a:t>:\</a:t>
            </a:r>
            <a:r>
              <a:rPr lang="en-US" b="1" dirty="0" smtClean="0"/>
              <a:t>workspace </a:t>
            </a:r>
            <a:r>
              <a:rPr lang="en-US" dirty="0" smtClean="0"/>
              <a:t>as the workspace</a:t>
            </a:r>
            <a:endParaRPr lang="en-US"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RDP into our encoder AMI</a:t>
            </a:r>
            <a:endParaRPr lang="en-US" dirty="0"/>
          </a:p>
        </p:txBody>
      </p:sp>
      <p:sp>
        <p:nvSpPr>
          <p:cNvPr id="3" name="Text Placeholder 2"/>
          <p:cNvSpPr>
            <a:spLocks noGrp="1"/>
          </p:cNvSpPr>
          <p:nvPr>
            <p:ph type="body" idx="1"/>
          </p:nvPr>
        </p:nvSpPr>
        <p:spPr/>
        <p:txBody>
          <a:bodyPr/>
          <a:lstStyle/>
          <a:p>
            <a:r>
              <a:rPr lang="en-US" dirty="0" smtClean="0"/>
              <a:t>Open the </a:t>
            </a:r>
            <a:r>
              <a:rPr lang="en-US" b="1" dirty="0" smtClean="0"/>
              <a:t>EncodeMP4.java </a:t>
            </a:r>
            <a:r>
              <a:rPr lang="en-US" dirty="0" smtClean="0"/>
              <a:t>file</a:t>
            </a:r>
            <a:endParaRPr lang="en-US" dirty="0"/>
          </a:p>
        </p:txBody>
      </p:sp>
      <p:pic>
        <p:nvPicPr>
          <p:cNvPr id="5122" name="Picture 2"/>
          <p:cNvPicPr>
            <a:picLocks noChangeAspect="1" noChangeArrowheads="1"/>
          </p:cNvPicPr>
          <p:nvPr/>
        </p:nvPicPr>
        <p:blipFill>
          <a:blip r:embed="rId3"/>
          <a:srcRect/>
          <a:stretch>
            <a:fillRect/>
          </a:stretch>
        </p:blipFill>
        <p:spPr bwMode="auto">
          <a:xfrm>
            <a:off x="1905000" y="2362200"/>
            <a:ext cx="5158273" cy="2362200"/>
          </a:xfrm>
          <a:prstGeom prst="rect">
            <a:avLst/>
          </a:prstGeom>
          <a:noFill/>
          <a:ln w="9525">
            <a:noFill/>
            <a:miter lim="800000"/>
            <a:headEnd/>
            <a:tailEnd/>
          </a:ln>
          <a:effectLst/>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messages</a:t>
            </a:r>
            <a:endParaRPr lang="en-US" dirty="0"/>
          </a:p>
        </p:txBody>
      </p:sp>
      <p:sp>
        <p:nvSpPr>
          <p:cNvPr id="3" name="Text Placeholder 2"/>
          <p:cNvSpPr>
            <a:spLocks noGrp="1"/>
          </p:cNvSpPr>
          <p:nvPr>
            <p:ph type="body" idx="1"/>
          </p:nvPr>
        </p:nvSpPr>
        <p:spPr/>
        <p:txBody>
          <a:bodyPr/>
          <a:lstStyle/>
          <a:p>
            <a:r>
              <a:rPr lang="en-US" dirty="0" smtClean="0"/>
              <a:t>Near the top of the file, add in your values</a:t>
            </a:r>
            <a:endParaRPr lang="en-US" dirty="0"/>
          </a:p>
        </p:txBody>
      </p:sp>
      <p:pic>
        <p:nvPicPr>
          <p:cNvPr id="6146" name="Picture 2"/>
          <p:cNvPicPr>
            <a:picLocks noChangeAspect="1" noChangeArrowheads="1"/>
          </p:cNvPicPr>
          <p:nvPr/>
        </p:nvPicPr>
        <p:blipFill>
          <a:blip r:embed="rId3"/>
          <a:srcRect/>
          <a:stretch>
            <a:fillRect/>
          </a:stretch>
        </p:blipFill>
        <p:spPr bwMode="auto">
          <a:xfrm>
            <a:off x="1987550" y="2422525"/>
            <a:ext cx="5167313" cy="201136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bject 52"/>
          <p:cNvSpPr txBox="1"/>
          <p:nvPr/>
        </p:nvSpPr>
        <p:spPr>
          <a:xfrm>
            <a:off x="374650" y="2947279"/>
            <a:ext cx="3082925" cy="1106560"/>
          </a:xfrm>
          <a:prstGeom prst="rect">
            <a:avLst/>
          </a:prstGeom>
        </p:spPr>
        <p:txBody>
          <a:bodyPr wrap="square" lIns="0" tIns="0" rIns="0" bIns="0" rtlCol="0">
            <a:noAutofit/>
          </a:bodyPr>
          <a:lstStyle/>
          <a:p>
            <a:pPr marL="243840">
              <a:lnSpc>
                <a:spcPts val="3679"/>
              </a:lnSpc>
              <a:spcBef>
                <a:spcPts val="184"/>
              </a:spcBef>
            </a:pPr>
            <a:r>
              <a:rPr sz="3600" b="1" spc="-354" dirty="0" smtClean="0">
                <a:latin typeface="Arial"/>
                <a:cs typeface="Arial"/>
              </a:rPr>
              <a:t>A</a:t>
            </a:r>
            <a:r>
              <a:rPr sz="3600" b="1" spc="-159" dirty="0" smtClean="0">
                <a:latin typeface="Arial"/>
                <a:cs typeface="Arial"/>
              </a:rPr>
              <a:t>W</a:t>
            </a:r>
            <a:r>
              <a:rPr sz="3600" b="1" spc="0" dirty="0" smtClean="0">
                <a:latin typeface="Arial"/>
                <a:cs typeface="Arial"/>
              </a:rPr>
              <a:t>S</a:t>
            </a:r>
            <a:endParaRPr sz="3600">
              <a:latin typeface="Arial"/>
              <a:cs typeface="Arial"/>
            </a:endParaRPr>
          </a:p>
        </p:txBody>
      </p:sp>
      <p:sp>
        <p:nvSpPr>
          <p:cNvPr id="26" name="object 26"/>
          <p:cNvSpPr/>
          <p:nvPr/>
        </p:nvSpPr>
        <p:spPr>
          <a:xfrm>
            <a:off x="374650" y="2590800"/>
            <a:ext cx="3082925" cy="518159"/>
          </a:xfrm>
          <a:custGeom>
            <a:avLst/>
            <a:gdLst/>
            <a:ahLst/>
            <a:cxnLst/>
            <a:rect l="l" t="t" r="r" b="b"/>
            <a:pathLst>
              <a:path w="3082925" h="518159">
                <a:moveTo>
                  <a:pt x="0" y="518159"/>
                </a:moveTo>
                <a:lnTo>
                  <a:pt x="3082925" y="518159"/>
                </a:lnTo>
                <a:lnTo>
                  <a:pt x="3082925" y="0"/>
                </a:lnTo>
                <a:lnTo>
                  <a:pt x="0" y="0"/>
                </a:lnTo>
                <a:lnTo>
                  <a:pt x="0" y="518159"/>
                </a:lnTo>
                <a:close/>
              </a:path>
            </a:pathLst>
          </a:custGeom>
          <a:solidFill>
            <a:srgbClr val="4F81BC"/>
          </a:solidFill>
        </p:spPr>
        <p:txBody>
          <a:bodyPr wrap="square" lIns="0" tIns="0" rIns="0" bIns="0" rtlCol="0">
            <a:noAutofit/>
          </a:bodyPr>
          <a:lstStyle/>
          <a:p>
            <a:endParaRPr/>
          </a:p>
        </p:txBody>
      </p:sp>
      <p:sp>
        <p:nvSpPr>
          <p:cNvPr id="27" name="object 27"/>
          <p:cNvSpPr/>
          <p:nvPr/>
        </p:nvSpPr>
        <p:spPr>
          <a:xfrm>
            <a:off x="3457575" y="2590800"/>
            <a:ext cx="5375275" cy="518159"/>
          </a:xfrm>
          <a:custGeom>
            <a:avLst/>
            <a:gdLst/>
            <a:ahLst/>
            <a:cxnLst/>
            <a:rect l="l" t="t" r="r" b="b"/>
            <a:pathLst>
              <a:path w="5375275" h="518159">
                <a:moveTo>
                  <a:pt x="0" y="518159"/>
                </a:moveTo>
                <a:lnTo>
                  <a:pt x="5375275" y="518159"/>
                </a:lnTo>
                <a:lnTo>
                  <a:pt x="5375275" y="0"/>
                </a:lnTo>
                <a:lnTo>
                  <a:pt x="0" y="0"/>
                </a:lnTo>
                <a:lnTo>
                  <a:pt x="0" y="518159"/>
                </a:lnTo>
                <a:close/>
              </a:path>
            </a:pathLst>
          </a:custGeom>
          <a:solidFill>
            <a:srgbClr val="4F81BC"/>
          </a:solidFill>
        </p:spPr>
        <p:txBody>
          <a:bodyPr wrap="square" lIns="0" tIns="0" rIns="0" bIns="0" rtlCol="0">
            <a:noAutofit/>
          </a:bodyPr>
          <a:lstStyle/>
          <a:p>
            <a:endParaRPr/>
          </a:p>
        </p:txBody>
      </p:sp>
      <p:sp>
        <p:nvSpPr>
          <p:cNvPr id="29" name="object 29"/>
          <p:cNvSpPr/>
          <p:nvPr/>
        </p:nvSpPr>
        <p:spPr>
          <a:xfrm>
            <a:off x="374650" y="3108959"/>
            <a:ext cx="3082925" cy="944880"/>
          </a:xfrm>
          <a:custGeom>
            <a:avLst/>
            <a:gdLst/>
            <a:ahLst/>
            <a:cxnLst/>
            <a:rect l="l" t="t" r="r" b="b"/>
            <a:pathLst>
              <a:path w="3082925" h="944880">
                <a:moveTo>
                  <a:pt x="0" y="944880"/>
                </a:moveTo>
                <a:lnTo>
                  <a:pt x="3082925" y="944880"/>
                </a:lnTo>
                <a:lnTo>
                  <a:pt x="3082925" y="0"/>
                </a:lnTo>
                <a:lnTo>
                  <a:pt x="0" y="0"/>
                </a:lnTo>
                <a:lnTo>
                  <a:pt x="0" y="944880"/>
                </a:lnTo>
                <a:close/>
              </a:path>
            </a:pathLst>
          </a:custGeom>
          <a:solidFill>
            <a:srgbClr val="D0D7E8"/>
          </a:solidFill>
        </p:spPr>
        <p:txBody>
          <a:bodyPr wrap="square" lIns="0" tIns="0" rIns="0" bIns="0" rtlCol="0">
            <a:noAutofit/>
          </a:bodyPr>
          <a:lstStyle/>
          <a:p>
            <a:endParaRPr/>
          </a:p>
        </p:txBody>
      </p:sp>
      <p:sp>
        <p:nvSpPr>
          <p:cNvPr id="30" name="object 30"/>
          <p:cNvSpPr/>
          <p:nvPr/>
        </p:nvSpPr>
        <p:spPr>
          <a:xfrm>
            <a:off x="3457575" y="3108959"/>
            <a:ext cx="5375275" cy="944880"/>
          </a:xfrm>
          <a:custGeom>
            <a:avLst/>
            <a:gdLst/>
            <a:ahLst/>
            <a:cxnLst/>
            <a:rect l="l" t="t" r="r" b="b"/>
            <a:pathLst>
              <a:path w="5375275" h="944880">
                <a:moveTo>
                  <a:pt x="0" y="944880"/>
                </a:moveTo>
                <a:lnTo>
                  <a:pt x="5375275" y="944880"/>
                </a:lnTo>
                <a:lnTo>
                  <a:pt x="5375275" y="0"/>
                </a:lnTo>
                <a:lnTo>
                  <a:pt x="0" y="0"/>
                </a:lnTo>
                <a:lnTo>
                  <a:pt x="0" y="944880"/>
                </a:lnTo>
                <a:close/>
              </a:path>
            </a:pathLst>
          </a:custGeom>
          <a:solidFill>
            <a:srgbClr val="D0D7E8"/>
          </a:solidFill>
        </p:spPr>
        <p:txBody>
          <a:bodyPr wrap="square" lIns="0" tIns="0" rIns="0" bIns="0" rtlCol="0">
            <a:noAutofit/>
          </a:bodyPr>
          <a:lstStyle/>
          <a:p>
            <a:endParaRPr/>
          </a:p>
        </p:txBody>
      </p:sp>
      <p:sp>
        <p:nvSpPr>
          <p:cNvPr id="31" name="object 31"/>
          <p:cNvSpPr/>
          <p:nvPr/>
        </p:nvSpPr>
        <p:spPr>
          <a:xfrm>
            <a:off x="374650" y="4053839"/>
            <a:ext cx="3082925" cy="944880"/>
          </a:xfrm>
          <a:custGeom>
            <a:avLst/>
            <a:gdLst/>
            <a:ahLst/>
            <a:cxnLst/>
            <a:rect l="l" t="t" r="r" b="b"/>
            <a:pathLst>
              <a:path w="3082925" h="944880">
                <a:moveTo>
                  <a:pt x="0" y="944880"/>
                </a:moveTo>
                <a:lnTo>
                  <a:pt x="3082925" y="944880"/>
                </a:lnTo>
                <a:lnTo>
                  <a:pt x="3082925" y="0"/>
                </a:lnTo>
                <a:lnTo>
                  <a:pt x="0" y="0"/>
                </a:lnTo>
                <a:lnTo>
                  <a:pt x="0" y="944880"/>
                </a:lnTo>
                <a:close/>
              </a:path>
            </a:pathLst>
          </a:custGeom>
          <a:solidFill>
            <a:srgbClr val="E9ECF4"/>
          </a:solidFill>
        </p:spPr>
        <p:txBody>
          <a:bodyPr wrap="square" lIns="0" tIns="0" rIns="0" bIns="0" rtlCol="0">
            <a:noAutofit/>
          </a:bodyPr>
          <a:lstStyle/>
          <a:p>
            <a:endParaRPr/>
          </a:p>
        </p:txBody>
      </p:sp>
      <p:sp>
        <p:nvSpPr>
          <p:cNvPr id="32" name="object 32"/>
          <p:cNvSpPr/>
          <p:nvPr/>
        </p:nvSpPr>
        <p:spPr>
          <a:xfrm>
            <a:off x="3457575" y="4053839"/>
            <a:ext cx="5375275" cy="944880"/>
          </a:xfrm>
          <a:custGeom>
            <a:avLst/>
            <a:gdLst/>
            <a:ahLst/>
            <a:cxnLst/>
            <a:rect l="l" t="t" r="r" b="b"/>
            <a:pathLst>
              <a:path w="5375275" h="944880">
                <a:moveTo>
                  <a:pt x="0" y="944880"/>
                </a:moveTo>
                <a:lnTo>
                  <a:pt x="5375275" y="944880"/>
                </a:lnTo>
                <a:lnTo>
                  <a:pt x="5375275" y="0"/>
                </a:lnTo>
                <a:lnTo>
                  <a:pt x="0" y="0"/>
                </a:lnTo>
                <a:lnTo>
                  <a:pt x="0" y="944880"/>
                </a:lnTo>
                <a:close/>
              </a:path>
            </a:pathLst>
          </a:custGeom>
          <a:solidFill>
            <a:srgbClr val="E9ECF4"/>
          </a:solidFill>
        </p:spPr>
        <p:txBody>
          <a:bodyPr wrap="square" lIns="0" tIns="0" rIns="0" bIns="0" rtlCol="0">
            <a:noAutofit/>
          </a:bodyPr>
          <a:lstStyle/>
          <a:p>
            <a:endParaRPr/>
          </a:p>
        </p:txBody>
      </p:sp>
      <p:sp>
        <p:nvSpPr>
          <p:cNvPr id="33" name="object 33"/>
          <p:cNvSpPr/>
          <p:nvPr/>
        </p:nvSpPr>
        <p:spPr>
          <a:xfrm>
            <a:off x="374650" y="4998720"/>
            <a:ext cx="3082925" cy="370839"/>
          </a:xfrm>
          <a:custGeom>
            <a:avLst/>
            <a:gdLst/>
            <a:ahLst/>
            <a:cxnLst/>
            <a:rect l="l" t="t" r="r" b="b"/>
            <a:pathLst>
              <a:path w="3082925" h="370839">
                <a:moveTo>
                  <a:pt x="0" y="370839"/>
                </a:moveTo>
                <a:lnTo>
                  <a:pt x="3082925" y="370839"/>
                </a:lnTo>
                <a:lnTo>
                  <a:pt x="3082925" y="0"/>
                </a:lnTo>
                <a:lnTo>
                  <a:pt x="0" y="0"/>
                </a:lnTo>
                <a:lnTo>
                  <a:pt x="0" y="370839"/>
                </a:lnTo>
                <a:close/>
              </a:path>
            </a:pathLst>
          </a:custGeom>
          <a:solidFill>
            <a:srgbClr val="D0D7E8"/>
          </a:solidFill>
        </p:spPr>
        <p:txBody>
          <a:bodyPr wrap="square" lIns="0" tIns="0" rIns="0" bIns="0" rtlCol="0">
            <a:noAutofit/>
          </a:bodyPr>
          <a:lstStyle/>
          <a:p>
            <a:endParaRPr/>
          </a:p>
        </p:txBody>
      </p:sp>
      <p:sp>
        <p:nvSpPr>
          <p:cNvPr id="34" name="object 34"/>
          <p:cNvSpPr/>
          <p:nvPr/>
        </p:nvSpPr>
        <p:spPr>
          <a:xfrm>
            <a:off x="3457575" y="4998720"/>
            <a:ext cx="5375275" cy="370839"/>
          </a:xfrm>
          <a:custGeom>
            <a:avLst/>
            <a:gdLst/>
            <a:ahLst/>
            <a:cxnLst/>
            <a:rect l="l" t="t" r="r" b="b"/>
            <a:pathLst>
              <a:path w="5375275" h="370839">
                <a:moveTo>
                  <a:pt x="0" y="370839"/>
                </a:moveTo>
                <a:lnTo>
                  <a:pt x="5375275" y="370839"/>
                </a:lnTo>
                <a:lnTo>
                  <a:pt x="5375275" y="0"/>
                </a:lnTo>
                <a:lnTo>
                  <a:pt x="0" y="0"/>
                </a:lnTo>
                <a:lnTo>
                  <a:pt x="0" y="370839"/>
                </a:lnTo>
                <a:close/>
              </a:path>
            </a:pathLst>
          </a:custGeom>
          <a:solidFill>
            <a:srgbClr val="D0D7E8"/>
          </a:solidFill>
        </p:spPr>
        <p:txBody>
          <a:bodyPr wrap="square" lIns="0" tIns="0" rIns="0" bIns="0" rtlCol="0">
            <a:noAutofit/>
          </a:bodyPr>
          <a:lstStyle/>
          <a:p>
            <a:endParaRPr/>
          </a:p>
        </p:txBody>
      </p:sp>
      <p:sp>
        <p:nvSpPr>
          <p:cNvPr id="41" name="object 41"/>
          <p:cNvSpPr/>
          <p:nvPr/>
        </p:nvSpPr>
        <p:spPr>
          <a:xfrm>
            <a:off x="368300" y="5364480"/>
            <a:ext cx="3082925" cy="731520"/>
          </a:xfrm>
          <a:custGeom>
            <a:avLst/>
            <a:gdLst/>
            <a:ahLst/>
            <a:cxnLst/>
            <a:rect l="l" t="t" r="r" b="b"/>
            <a:pathLst>
              <a:path w="3082925" h="731520">
                <a:moveTo>
                  <a:pt x="0" y="731519"/>
                </a:moveTo>
                <a:lnTo>
                  <a:pt x="3082925" y="731519"/>
                </a:lnTo>
                <a:lnTo>
                  <a:pt x="3082925" y="0"/>
                </a:lnTo>
                <a:lnTo>
                  <a:pt x="0" y="0"/>
                </a:lnTo>
                <a:lnTo>
                  <a:pt x="0" y="731519"/>
                </a:lnTo>
                <a:close/>
              </a:path>
            </a:pathLst>
          </a:custGeom>
          <a:solidFill>
            <a:srgbClr val="D0D7E8"/>
          </a:solidFill>
        </p:spPr>
        <p:txBody>
          <a:bodyPr wrap="square" lIns="0" tIns="0" rIns="0" bIns="0" rtlCol="0">
            <a:noAutofit/>
          </a:bodyPr>
          <a:lstStyle/>
          <a:p>
            <a:endParaRPr/>
          </a:p>
        </p:txBody>
      </p:sp>
      <p:sp>
        <p:nvSpPr>
          <p:cNvPr id="42" name="object 42"/>
          <p:cNvSpPr/>
          <p:nvPr/>
        </p:nvSpPr>
        <p:spPr>
          <a:xfrm>
            <a:off x="3451225" y="5364480"/>
            <a:ext cx="5375275" cy="731520"/>
          </a:xfrm>
          <a:custGeom>
            <a:avLst/>
            <a:gdLst/>
            <a:ahLst/>
            <a:cxnLst/>
            <a:rect l="l" t="t" r="r" b="b"/>
            <a:pathLst>
              <a:path w="5375275" h="731520">
                <a:moveTo>
                  <a:pt x="0" y="731519"/>
                </a:moveTo>
                <a:lnTo>
                  <a:pt x="5375275" y="731519"/>
                </a:lnTo>
                <a:lnTo>
                  <a:pt x="5375275" y="0"/>
                </a:lnTo>
                <a:lnTo>
                  <a:pt x="0" y="0"/>
                </a:lnTo>
                <a:lnTo>
                  <a:pt x="0" y="731519"/>
                </a:lnTo>
                <a:close/>
              </a:path>
            </a:pathLst>
          </a:custGeom>
          <a:solidFill>
            <a:srgbClr val="D0D7E8"/>
          </a:solidFill>
        </p:spPr>
        <p:txBody>
          <a:bodyPr wrap="square" lIns="0" tIns="0" rIns="0" bIns="0" rtlCol="0">
            <a:noAutofit/>
          </a:bodyPr>
          <a:lstStyle/>
          <a:p>
            <a:endParaRPr/>
          </a:p>
        </p:txBody>
      </p:sp>
      <p:sp>
        <p:nvSpPr>
          <p:cNvPr id="43" name="object 43"/>
          <p:cNvSpPr/>
          <p:nvPr/>
        </p:nvSpPr>
        <p:spPr>
          <a:xfrm>
            <a:off x="368300" y="3108959"/>
            <a:ext cx="8470900" cy="0"/>
          </a:xfrm>
          <a:custGeom>
            <a:avLst/>
            <a:gdLst/>
            <a:ahLst/>
            <a:cxnLst/>
            <a:rect l="l" t="t" r="r" b="b"/>
            <a:pathLst>
              <a:path w="8470900">
                <a:moveTo>
                  <a:pt x="0" y="0"/>
                </a:moveTo>
                <a:lnTo>
                  <a:pt x="8470900" y="0"/>
                </a:lnTo>
              </a:path>
            </a:pathLst>
          </a:custGeom>
          <a:ln w="38100">
            <a:solidFill>
              <a:srgbClr val="FFFFFF"/>
            </a:solidFill>
          </a:ln>
        </p:spPr>
        <p:txBody>
          <a:bodyPr wrap="square" lIns="0" tIns="0" rIns="0" bIns="0" rtlCol="0">
            <a:noAutofit/>
          </a:bodyPr>
          <a:lstStyle/>
          <a:p>
            <a:endParaRPr/>
          </a:p>
        </p:txBody>
      </p:sp>
      <p:sp>
        <p:nvSpPr>
          <p:cNvPr id="44" name="object 44"/>
          <p:cNvSpPr/>
          <p:nvPr/>
        </p:nvSpPr>
        <p:spPr>
          <a:xfrm>
            <a:off x="8610600" y="115570"/>
            <a:ext cx="0" cy="6357620"/>
          </a:xfrm>
          <a:custGeom>
            <a:avLst/>
            <a:gdLst/>
            <a:ahLst/>
            <a:cxnLst/>
            <a:rect l="l" t="t" r="r" b="b"/>
            <a:pathLst>
              <a:path h="6357620">
                <a:moveTo>
                  <a:pt x="0" y="0"/>
                </a:moveTo>
                <a:lnTo>
                  <a:pt x="0" y="6357620"/>
                </a:lnTo>
              </a:path>
            </a:pathLst>
          </a:custGeom>
          <a:ln w="12700">
            <a:solidFill>
              <a:srgbClr val="FFFFFF"/>
            </a:solidFill>
          </a:ln>
        </p:spPr>
        <p:txBody>
          <a:bodyPr wrap="square" lIns="0" tIns="0" rIns="0" bIns="0" rtlCol="0">
            <a:noAutofit/>
          </a:bodyPr>
          <a:lstStyle/>
          <a:p>
            <a:endParaRPr/>
          </a:p>
        </p:txBody>
      </p:sp>
      <p:sp>
        <p:nvSpPr>
          <p:cNvPr id="45" name="object 45"/>
          <p:cNvSpPr/>
          <p:nvPr/>
        </p:nvSpPr>
        <p:spPr>
          <a:xfrm>
            <a:off x="368300" y="2590800"/>
            <a:ext cx="8470900" cy="0"/>
          </a:xfrm>
          <a:custGeom>
            <a:avLst/>
            <a:gdLst/>
            <a:ahLst/>
            <a:cxnLst/>
            <a:rect l="l" t="t" r="r" b="b"/>
            <a:pathLst>
              <a:path w="8470900">
                <a:moveTo>
                  <a:pt x="0" y="0"/>
                </a:moveTo>
                <a:lnTo>
                  <a:pt x="8470900" y="0"/>
                </a:lnTo>
              </a:path>
            </a:pathLst>
          </a:custGeom>
          <a:ln w="12700">
            <a:solidFill>
              <a:srgbClr val="FFFFFF"/>
            </a:solidFill>
          </a:ln>
        </p:spPr>
        <p:txBody>
          <a:bodyPr wrap="square" lIns="0" tIns="0" rIns="0" bIns="0" rtlCol="0">
            <a:noAutofit/>
          </a:bodyPr>
          <a:lstStyle/>
          <a:p>
            <a:endParaRPr/>
          </a:p>
        </p:txBody>
      </p:sp>
      <p:sp>
        <p:nvSpPr>
          <p:cNvPr id="24" name="object 24"/>
          <p:cNvSpPr txBox="1"/>
          <p:nvPr/>
        </p:nvSpPr>
        <p:spPr>
          <a:xfrm>
            <a:off x="3536696" y="3377290"/>
            <a:ext cx="211018" cy="203708"/>
          </a:xfrm>
          <a:prstGeom prst="rect">
            <a:avLst/>
          </a:prstGeom>
        </p:spPr>
        <p:txBody>
          <a:bodyPr wrap="square" lIns="0" tIns="0" rIns="0" bIns="0" rtlCol="0">
            <a:noAutofit/>
          </a:bodyPr>
          <a:lstStyle/>
          <a:p>
            <a:pPr marL="12700">
              <a:lnSpc>
                <a:spcPts val="1530"/>
              </a:lnSpc>
              <a:spcBef>
                <a:spcPts val="76"/>
              </a:spcBef>
            </a:pPr>
            <a:r>
              <a:rPr sz="1400" spc="0" dirty="0" smtClean="0">
                <a:latin typeface="Wingdings"/>
                <a:cs typeface="Wingdings"/>
              </a:rPr>
              <a:t></a:t>
            </a:r>
            <a:endParaRPr sz="1400">
              <a:latin typeface="Wingdings"/>
              <a:cs typeface="Wingdings"/>
            </a:endParaRPr>
          </a:p>
        </p:txBody>
      </p:sp>
      <p:sp>
        <p:nvSpPr>
          <p:cNvPr id="23" name="object 23"/>
          <p:cNvSpPr txBox="1"/>
          <p:nvPr/>
        </p:nvSpPr>
        <p:spPr>
          <a:xfrm>
            <a:off x="3823208" y="3387979"/>
            <a:ext cx="3210844" cy="203707"/>
          </a:xfrm>
          <a:prstGeom prst="rect">
            <a:avLst/>
          </a:prstGeom>
        </p:spPr>
        <p:txBody>
          <a:bodyPr wrap="square" lIns="0" tIns="0" rIns="0" bIns="0" rtlCol="0">
            <a:noAutofit/>
          </a:bodyPr>
          <a:lstStyle/>
          <a:p>
            <a:pPr marL="12700">
              <a:lnSpc>
                <a:spcPts val="1530"/>
              </a:lnSpc>
              <a:spcBef>
                <a:spcPts val="76"/>
              </a:spcBef>
            </a:pPr>
            <a:r>
              <a:rPr sz="2100" b="1" spc="0" baseline="1950" dirty="0" smtClean="0">
                <a:latin typeface="Calibri"/>
                <a:cs typeface="Calibri"/>
              </a:rPr>
              <a:t>Ama</a:t>
            </a:r>
            <a:r>
              <a:rPr sz="2100" b="1" spc="-14" baseline="1950" dirty="0" smtClean="0">
                <a:latin typeface="Calibri"/>
                <a:cs typeface="Calibri"/>
              </a:rPr>
              <a:t>z</a:t>
            </a:r>
            <a:r>
              <a:rPr sz="2100" b="1" spc="0" baseline="1950" dirty="0" smtClean="0">
                <a:latin typeface="Calibri"/>
                <a:cs typeface="Calibri"/>
              </a:rPr>
              <a:t>on</a:t>
            </a:r>
            <a:r>
              <a:rPr sz="2100" b="1" spc="-24" baseline="1950" dirty="0" smtClean="0">
                <a:latin typeface="Calibri"/>
                <a:cs typeface="Calibri"/>
              </a:rPr>
              <a:t> </a:t>
            </a:r>
            <a:r>
              <a:rPr sz="2100" b="1" spc="0" baseline="1950" dirty="0" smtClean="0">
                <a:latin typeface="Calibri"/>
                <a:cs typeface="Calibri"/>
              </a:rPr>
              <a:t>Ela</a:t>
            </a:r>
            <a:r>
              <a:rPr sz="2100" b="1" spc="-4" baseline="1950" dirty="0" smtClean="0">
                <a:latin typeface="Calibri"/>
                <a:cs typeface="Calibri"/>
              </a:rPr>
              <a:t>s</a:t>
            </a:r>
            <a:r>
              <a:rPr sz="2100" b="1" spc="4" baseline="1950" dirty="0" smtClean="0">
                <a:latin typeface="Calibri"/>
                <a:cs typeface="Calibri"/>
              </a:rPr>
              <a:t>t</a:t>
            </a:r>
            <a:r>
              <a:rPr sz="2100" b="1" spc="0" baseline="1950" dirty="0" smtClean="0">
                <a:latin typeface="Calibri"/>
                <a:cs typeface="Calibri"/>
              </a:rPr>
              <a:t>ic</a:t>
            </a:r>
            <a:r>
              <a:rPr sz="2100" b="1" spc="-9" baseline="1950" dirty="0" smtClean="0">
                <a:latin typeface="Calibri"/>
                <a:cs typeface="Calibri"/>
              </a:rPr>
              <a:t> </a:t>
            </a:r>
            <a:r>
              <a:rPr sz="2100" b="1" spc="0" baseline="1950" dirty="0" smtClean="0">
                <a:latin typeface="Calibri"/>
                <a:cs typeface="Calibri"/>
              </a:rPr>
              <a:t>Map</a:t>
            </a:r>
            <a:r>
              <a:rPr sz="2100" b="1" spc="-19" baseline="1950" dirty="0" smtClean="0">
                <a:latin typeface="Calibri"/>
                <a:cs typeface="Calibri"/>
              </a:rPr>
              <a:t>R</a:t>
            </a:r>
            <a:r>
              <a:rPr sz="2100" b="1" spc="0" baseline="1950" dirty="0" smtClean="0">
                <a:latin typeface="Calibri"/>
                <a:cs typeface="Calibri"/>
              </a:rPr>
              <a:t>ed</a:t>
            </a:r>
            <a:r>
              <a:rPr sz="2100" b="1" spc="4" baseline="1950" dirty="0" smtClean="0">
                <a:latin typeface="Calibri"/>
                <a:cs typeface="Calibri"/>
              </a:rPr>
              <a:t>u</a:t>
            </a:r>
            <a:r>
              <a:rPr sz="2100" b="1" spc="0" baseline="1950" dirty="0" smtClean="0">
                <a:latin typeface="Calibri"/>
                <a:cs typeface="Calibri"/>
              </a:rPr>
              <a:t>ce</a:t>
            </a:r>
            <a:r>
              <a:rPr sz="2100" b="1" spc="-50" baseline="1950" dirty="0" smtClean="0">
                <a:latin typeface="Calibri"/>
                <a:cs typeface="Calibri"/>
              </a:rPr>
              <a:t> </a:t>
            </a:r>
            <a:r>
              <a:rPr sz="2100" b="1" spc="-4" baseline="1950" dirty="0" smtClean="0">
                <a:latin typeface="Calibri"/>
                <a:cs typeface="Calibri"/>
              </a:rPr>
              <a:t>(</a:t>
            </a:r>
            <a:r>
              <a:rPr sz="2100" b="1" spc="0" baseline="1950" dirty="0" smtClean="0">
                <a:latin typeface="Calibri"/>
                <a:cs typeface="Calibri"/>
              </a:rPr>
              <a:t>Ama</a:t>
            </a:r>
            <a:r>
              <a:rPr sz="2100" b="1" spc="-14" baseline="1950" dirty="0" smtClean="0">
                <a:latin typeface="Calibri"/>
                <a:cs typeface="Calibri"/>
              </a:rPr>
              <a:t>z</a:t>
            </a:r>
            <a:r>
              <a:rPr sz="2100" b="1" spc="0" baseline="1950" dirty="0" smtClean="0">
                <a:latin typeface="Calibri"/>
                <a:cs typeface="Calibri"/>
              </a:rPr>
              <a:t>on</a:t>
            </a:r>
            <a:r>
              <a:rPr sz="2100" b="1" spc="-9" baseline="1950" dirty="0" smtClean="0">
                <a:latin typeface="Calibri"/>
                <a:cs typeface="Calibri"/>
              </a:rPr>
              <a:t> </a:t>
            </a:r>
            <a:r>
              <a:rPr sz="2100" b="1" spc="0" baseline="1950" dirty="0" smtClean="0">
                <a:latin typeface="Calibri"/>
                <a:cs typeface="Calibri"/>
              </a:rPr>
              <a:t>E</a:t>
            </a:r>
            <a:r>
              <a:rPr sz="2100" b="1" spc="-4" baseline="1950" dirty="0" smtClean="0">
                <a:latin typeface="Calibri"/>
                <a:cs typeface="Calibri"/>
              </a:rPr>
              <a:t>M</a:t>
            </a:r>
            <a:r>
              <a:rPr sz="2100" b="1" spc="0" baseline="1950" dirty="0" smtClean="0">
                <a:latin typeface="Calibri"/>
                <a:cs typeface="Calibri"/>
              </a:rPr>
              <a:t>R)</a:t>
            </a:r>
            <a:endParaRPr sz="1400">
              <a:latin typeface="Calibri"/>
              <a:cs typeface="Calibri"/>
            </a:endParaRPr>
          </a:p>
        </p:txBody>
      </p:sp>
      <p:sp>
        <p:nvSpPr>
          <p:cNvPr id="22" name="object 22"/>
          <p:cNvSpPr txBox="1"/>
          <p:nvPr/>
        </p:nvSpPr>
        <p:spPr>
          <a:xfrm>
            <a:off x="3536696" y="4322304"/>
            <a:ext cx="133996" cy="204012"/>
          </a:xfrm>
          <a:prstGeom prst="rect">
            <a:avLst/>
          </a:prstGeom>
        </p:spPr>
        <p:txBody>
          <a:bodyPr wrap="square" lIns="0" tIns="0" rIns="0" bIns="0" rtlCol="0">
            <a:noAutofit/>
          </a:bodyPr>
          <a:lstStyle/>
          <a:p>
            <a:pPr marL="12700">
              <a:lnSpc>
                <a:spcPts val="1535"/>
              </a:lnSpc>
              <a:spcBef>
                <a:spcPts val="76"/>
              </a:spcBef>
            </a:pPr>
            <a:r>
              <a:rPr sz="1400" spc="0" dirty="0" smtClean="0">
                <a:latin typeface="Wingdings"/>
                <a:cs typeface="Wingdings"/>
              </a:rPr>
              <a:t></a:t>
            </a:r>
            <a:endParaRPr sz="1400">
              <a:latin typeface="Wingdings"/>
              <a:cs typeface="Wingdings"/>
            </a:endParaRPr>
          </a:p>
        </p:txBody>
      </p:sp>
      <p:sp>
        <p:nvSpPr>
          <p:cNvPr id="21" name="object 21"/>
          <p:cNvSpPr txBox="1"/>
          <p:nvPr/>
        </p:nvSpPr>
        <p:spPr>
          <a:xfrm>
            <a:off x="3823208" y="4333011"/>
            <a:ext cx="1209174" cy="204012"/>
          </a:xfrm>
          <a:prstGeom prst="rect">
            <a:avLst/>
          </a:prstGeom>
        </p:spPr>
        <p:txBody>
          <a:bodyPr wrap="square" lIns="0" tIns="0" rIns="0" bIns="0" rtlCol="0">
            <a:noAutofit/>
          </a:bodyPr>
          <a:lstStyle/>
          <a:p>
            <a:pPr marL="12700">
              <a:lnSpc>
                <a:spcPts val="1530"/>
              </a:lnSpc>
              <a:spcBef>
                <a:spcPts val="76"/>
              </a:spcBef>
            </a:pPr>
            <a:r>
              <a:rPr sz="2100" b="1" spc="0" baseline="1950" dirty="0" smtClean="0">
                <a:latin typeface="Calibri"/>
                <a:cs typeface="Calibri"/>
              </a:rPr>
              <a:t>Ama</a:t>
            </a:r>
            <a:r>
              <a:rPr sz="2100" b="1" spc="-19" baseline="1950" dirty="0" smtClean="0">
                <a:latin typeface="Calibri"/>
                <a:cs typeface="Calibri"/>
              </a:rPr>
              <a:t>z</a:t>
            </a:r>
            <a:r>
              <a:rPr sz="2100" b="1" spc="0" baseline="1950" dirty="0" smtClean="0">
                <a:latin typeface="Calibri"/>
                <a:cs typeface="Calibri"/>
              </a:rPr>
              <a:t>on</a:t>
            </a:r>
            <a:r>
              <a:rPr sz="2100" b="1" spc="-24" baseline="1950" dirty="0" smtClean="0">
                <a:latin typeface="Calibri"/>
                <a:cs typeface="Calibri"/>
              </a:rPr>
              <a:t> </a:t>
            </a:r>
            <a:r>
              <a:rPr sz="2100" b="1" spc="0" baseline="1950" dirty="0" smtClean="0">
                <a:latin typeface="Calibri"/>
                <a:cs typeface="Calibri"/>
              </a:rPr>
              <a:t>G</a:t>
            </a:r>
            <a:r>
              <a:rPr sz="2100" b="1" spc="4" baseline="1950" dirty="0" smtClean="0">
                <a:latin typeface="Calibri"/>
                <a:cs typeface="Calibri"/>
              </a:rPr>
              <a:t>l</a:t>
            </a:r>
            <a:r>
              <a:rPr sz="2100" b="1" spc="0" baseline="1950" dirty="0" smtClean="0">
                <a:latin typeface="Calibri"/>
                <a:cs typeface="Calibri"/>
              </a:rPr>
              <a:t>acier</a:t>
            </a:r>
            <a:endParaRPr sz="1400">
              <a:latin typeface="Calibri"/>
              <a:cs typeface="Calibri"/>
            </a:endParaRPr>
          </a:p>
        </p:txBody>
      </p:sp>
      <p:sp>
        <p:nvSpPr>
          <p:cNvPr id="14" name="object 14"/>
          <p:cNvSpPr txBox="1"/>
          <p:nvPr/>
        </p:nvSpPr>
        <p:spPr>
          <a:xfrm>
            <a:off x="3530346" y="5647255"/>
            <a:ext cx="159148" cy="203708"/>
          </a:xfrm>
          <a:prstGeom prst="rect">
            <a:avLst/>
          </a:prstGeom>
        </p:spPr>
        <p:txBody>
          <a:bodyPr wrap="square" lIns="0" tIns="0" rIns="0" bIns="0" rtlCol="0">
            <a:noAutofit/>
          </a:bodyPr>
          <a:lstStyle/>
          <a:p>
            <a:pPr marL="12700">
              <a:lnSpc>
                <a:spcPts val="1550"/>
              </a:lnSpc>
              <a:spcBef>
                <a:spcPts val="77"/>
              </a:spcBef>
            </a:pPr>
            <a:r>
              <a:rPr sz="2100" spc="0" baseline="4203" dirty="0" smtClean="0">
                <a:latin typeface="Courier New"/>
                <a:cs typeface="Courier New"/>
              </a:rPr>
              <a:t>o</a:t>
            </a:r>
            <a:endParaRPr sz="1400">
              <a:latin typeface="Courier New"/>
              <a:cs typeface="Courier New"/>
            </a:endParaRPr>
          </a:p>
        </p:txBody>
      </p:sp>
      <p:sp>
        <p:nvSpPr>
          <p:cNvPr id="13" name="object 13"/>
          <p:cNvSpPr txBox="1"/>
          <p:nvPr/>
        </p:nvSpPr>
        <p:spPr>
          <a:xfrm>
            <a:off x="3816858" y="5644565"/>
            <a:ext cx="1346960" cy="203708"/>
          </a:xfrm>
          <a:prstGeom prst="rect">
            <a:avLst/>
          </a:prstGeom>
        </p:spPr>
        <p:txBody>
          <a:bodyPr wrap="square" lIns="0" tIns="0" rIns="0" bIns="0" rtlCol="0">
            <a:noAutofit/>
          </a:bodyPr>
          <a:lstStyle/>
          <a:p>
            <a:pPr marL="12700">
              <a:lnSpc>
                <a:spcPts val="1530"/>
              </a:lnSpc>
              <a:spcBef>
                <a:spcPts val="76"/>
              </a:spcBef>
            </a:pPr>
            <a:r>
              <a:rPr sz="2100" b="1" spc="0" baseline="1950" dirty="0" smtClean="0">
                <a:latin typeface="Calibri"/>
                <a:cs typeface="Calibri"/>
              </a:rPr>
              <a:t>Ama</a:t>
            </a:r>
            <a:r>
              <a:rPr sz="2100" b="1" spc="-14" baseline="1950" dirty="0" smtClean="0">
                <a:latin typeface="Calibri"/>
                <a:cs typeface="Calibri"/>
              </a:rPr>
              <a:t>z</a:t>
            </a:r>
            <a:r>
              <a:rPr sz="2100" b="1" spc="0" baseline="1950" dirty="0" smtClean="0">
                <a:latin typeface="Calibri"/>
                <a:cs typeface="Calibri"/>
              </a:rPr>
              <a:t>on</a:t>
            </a:r>
            <a:r>
              <a:rPr sz="2100" b="1" spc="-24" baseline="1950" dirty="0" smtClean="0">
                <a:latin typeface="Calibri"/>
                <a:cs typeface="Calibri"/>
              </a:rPr>
              <a:t> </a:t>
            </a:r>
            <a:r>
              <a:rPr sz="2100" b="1" spc="-19" baseline="1950" dirty="0" smtClean="0">
                <a:latin typeface="Calibri"/>
                <a:cs typeface="Calibri"/>
              </a:rPr>
              <a:t>R</a:t>
            </a:r>
            <a:r>
              <a:rPr sz="2100" b="1" spc="0" baseline="1950" dirty="0" smtClean="0">
                <a:latin typeface="Calibri"/>
                <a:cs typeface="Calibri"/>
              </a:rPr>
              <a:t>ou</a:t>
            </a:r>
            <a:r>
              <a:rPr sz="2100" b="1" spc="-4" baseline="1950" dirty="0" smtClean="0">
                <a:latin typeface="Calibri"/>
                <a:cs typeface="Calibri"/>
              </a:rPr>
              <a:t>t</a:t>
            </a:r>
            <a:r>
              <a:rPr sz="2100" b="1" spc="0" baseline="1950" dirty="0" smtClean="0">
                <a:latin typeface="Calibri"/>
                <a:cs typeface="Calibri"/>
              </a:rPr>
              <a:t>e</a:t>
            </a:r>
            <a:r>
              <a:rPr sz="2100" b="1" spc="-39" baseline="1950" dirty="0" smtClean="0">
                <a:latin typeface="Calibri"/>
                <a:cs typeface="Calibri"/>
              </a:rPr>
              <a:t> </a:t>
            </a:r>
            <a:r>
              <a:rPr sz="2100" b="1" spc="0" baseline="1950" dirty="0" smtClean="0">
                <a:latin typeface="Calibri"/>
                <a:cs typeface="Calibri"/>
              </a:rPr>
              <a:t>53</a:t>
            </a:r>
            <a:endParaRPr sz="1400">
              <a:latin typeface="Calibri"/>
              <a:cs typeface="Calibri"/>
            </a:endParaRPr>
          </a:p>
        </p:txBody>
      </p:sp>
      <p:sp>
        <p:nvSpPr>
          <p:cNvPr id="12" name="object 1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sp>
        <p:nvSpPr>
          <p:cNvPr id="10" name="object 10"/>
          <p:cNvSpPr txBox="1"/>
          <p:nvPr/>
        </p:nvSpPr>
        <p:spPr>
          <a:xfrm>
            <a:off x="374650" y="2590800"/>
            <a:ext cx="8458200" cy="518159"/>
          </a:xfrm>
          <a:prstGeom prst="rect">
            <a:avLst/>
          </a:prstGeom>
        </p:spPr>
        <p:txBody>
          <a:bodyPr wrap="square" lIns="0" tIns="0" rIns="0" bIns="0" rtlCol="0">
            <a:noAutofit/>
          </a:bodyPr>
          <a:lstStyle/>
          <a:p>
            <a:pPr marL="91439">
              <a:lnSpc>
                <a:spcPct val="101725"/>
              </a:lnSpc>
              <a:spcBef>
                <a:spcPts val="309"/>
              </a:spcBef>
            </a:pPr>
            <a:r>
              <a:rPr sz="2800" b="1" spc="0" dirty="0" smtClean="0">
                <a:solidFill>
                  <a:srgbClr val="FFFFFF"/>
                </a:solidFill>
                <a:latin typeface="Calibri"/>
                <a:cs typeface="Calibri"/>
              </a:rPr>
              <a:t>C</a:t>
            </a:r>
            <a:r>
              <a:rPr sz="2800" b="1" spc="-29" dirty="0" smtClean="0">
                <a:solidFill>
                  <a:srgbClr val="FFFFFF"/>
                </a:solidFill>
                <a:latin typeface="Calibri"/>
                <a:cs typeface="Calibri"/>
              </a:rPr>
              <a:t>a</a:t>
            </a:r>
            <a:r>
              <a:rPr sz="2800" b="1" spc="-34" dirty="0" smtClean="0">
                <a:solidFill>
                  <a:srgbClr val="FFFFFF"/>
                </a:solidFill>
                <a:latin typeface="Calibri"/>
                <a:cs typeface="Calibri"/>
              </a:rPr>
              <a:t>t</a:t>
            </a:r>
            <a:r>
              <a:rPr sz="2800" b="1" spc="0" dirty="0" smtClean="0">
                <a:solidFill>
                  <a:srgbClr val="FFFFFF"/>
                </a:solidFill>
                <a:latin typeface="Calibri"/>
                <a:cs typeface="Calibri"/>
              </a:rPr>
              <a:t>e</a:t>
            </a:r>
            <a:r>
              <a:rPr sz="2800" b="1" spc="-29" dirty="0" smtClean="0">
                <a:solidFill>
                  <a:srgbClr val="FFFFFF"/>
                </a:solidFill>
                <a:latin typeface="Calibri"/>
                <a:cs typeface="Calibri"/>
              </a:rPr>
              <a:t>g</a:t>
            </a:r>
            <a:r>
              <a:rPr sz="2800" b="1" spc="0" dirty="0" smtClean="0">
                <a:solidFill>
                  <a:srgbClr val="FFFFFF"/>
                </a:solidFill>
                <a:latin typeface="Calibri"/>
                <a:cs typeface="Calibri"/>
              </a:rPr>
              <a:t>o</a:t>
            </a:r>
            <a:r>
              <a:rPr sz="2800" b="1" spc="9" dirty="0" smtClean="0">
                <a:solidFill>
                  <a:srgbClr val="FFFFFF"/>
                </a:solidFill>
                <a:latin typeface="Calibri"/>
                <a:cs typeface="Calibri"/>
              </a:rPr>
              <a:t>r</a:t>
            </a:r>
            <a:r>
              <a:rPr sz="2800" b="1" spc="0" dirty="0" smtClean="0">
                <a:solidFill>
                  <a:srgbClr val="FFFFFF"/>
                </a:solidFill>
                <a:latin typeface="Calibri"/>
                <a:cs typeface="Calibri"/>
              </a:rPr>
              <a:t>y                    </a:t>
            </a:r>
            <a:r>
              <a:rPr sz="2800" b="1" spc="593" dirty="0" smtClean="0">
                <a:solidFill>
                  <a:srgbClr val="FFFFFF"/>
                </a:solidFill>
                <a:latin typeface="Calibri"/>
                <a:cs typeface="Calibri"/>
              </a:rPr>
              <a:t> </a:t>
            </a:r>
            <a:r>
              <a:rPr sz="2800" b="1" spc="0" dirty="0" smtClean="0">
                <a:solidFill>
                  <a:srgbClr val="FFFFFF"/>
                </a:solidFill>
                <a:latin typeface="Calibri"/>
                <a:cs typeface="Calibri"/>
              </a:rPr>
              <a:t>Se</a:t>
            </a:r>
            <a:r>
              <a:rPr sz="2800" b="1" spc="19" dirty="0" smtClean="0">
                <a:solidFill>
                  <a:srgbClr val="FFFFFF"/>
                </a:solidFill>
                <a:latin typeface="Calibri"/>
                <a:cs typeface="Calibri"/>
              </a:rPr>
              <a:t>r</a:t>
            </a:r>
            <a:r>
              <a:rPr sz="2800" b="1" spc="0" dirty="0" smtClean="0">
                <a:solidFill>
                  <a:srgbClr val="FFFFFF"/>
                </a:solidFill>
                <a:latin typeface="Calibri"/>
                <a:cs typeface="Calibri"/>
              </a:rPr>
              <a:t>vice</a:t>
            </a:r>
            <a:endParaRPr sz="2800" dirty="0">
              <a:latin typeface="Calibri"/>
              <a:cs typeface="Calibri"/>
            </a:endParaRPr>
          </a:p>
        </p:txBody>
      </p:sp>
      <p:sp>
        <p:nvSpPr>
          <p:cNvPr id="9" name="object 9"/>
          <p:cNvSpPr txBox="1"/>
          <p:nvPr/>
        </p:nvSpPr>
        <p:spPr>
          <a:xfrm>
            <a:off x="374650" y="3108959"/>
            <a:ext cx="8458200" cy="944880"/>
          </a:xfrm>
          <a:prstGeom prst="rect">
            <a:avLst/>
          </a:prstGeom>
        </p:spPr>
        <p:txBody>
          <a:bodyPr wrap="square" lIns="0" tIns="0" rIns="0" bIns="0" rtlCol="0">
            <a:noAutofit/>
          </a:bodyPr>
          <a:lstStyle/>
          <a:p>
            <a:pPr marL="91439">
              <a:lnSpc>
                <a:spcPts val="1847"/>
              </a:lnSpc>
              <a:spcBef>
                <a:spcPts val="305"/>
              </a:spcBef>
            </a:pPr>
            <a:r>
              <a:rPr sz="2700" b="1" spc="0" baseline="-10619" dirty="0" smtClean="0">
                <a:latin typeface="Calibri"/>
                <a:cs typeface="Calibri"/>
              </a:rPr>
              <a:t>Com</a:t>
            </a:r>
            <a:r>
              <a:rPr sz="2700" b="1" spc="4" baseline="-10619" dirty="0" smtClean="0">
                <a:latin typeface="Calibri"/>
                <a:cs typeface="Calibri"/>
              </a:rPr>
              <a:t>pu</a:t>
            </a:r>
            <a:r>
              <a:rPr sz="2700" b="1" spc="-25" baseline="-10619" dirty="0" smtClean="0">
                <a:latin typeface="Calibri"/>
                <a:cs typeface="Calibri"/>
              </a:rPr>
              <a:t>t</a:t>
            </a:r>
            <a:r>
              <a:rPr sz="2700" b="1" spc="0" baseline="-10619" dirty="0" smtClean="0">
                <a:latin typeface="Calibri"/>
                <a:cs typeface="Calibri"/>
              </a:rPr>
              <a:t>e                                         </a:t>
            </a:r>
            <a:r>
              <a:rPr sz="2700" b="1" spc="361" baseline="-10619" dirty="0" smtClean="0">
                <a:latin typeface="Calibri"/>
                <a:cs typeface="Calibri"/>
              </a:rPr>
              <a:t> </a:t>
            </a:r>
            <a:r>
              <a:rPr sz="1400" spc="0" dirty="0" smtClean="0">
                <a:latin typeface="Wingdings"/>
                <a:cs typeface="Wingdings"/>
              </a:rPr>
              <a:t></a:t>
            </a:r>
            <a:r>
              <a:rPr sz="1400" spc="0" dirty="0" smtClean="0">
                <a:latin typeface="Times New Roman"/>
                <a:cs typeface="Times New Roman"/>
              </a:rPr>
              <a:t> </a:t>
            </a:r>
            <a:r>
              <a:rPr sz="1400" spc="305" dirty="0" smtClean="0">
                <a:latin typeface="Times New Roman"/>
                <a:cs typeface="Times New Roman"/>
              </a:rPr>
              <a:t> </a:t>
            </a:r>
            <a:r>
              <a:rPr sz="1400" b="1" spc="0" dirty="0" smtClean="0">
                <a:latin typeface="Calibri"/>
                <a:cs typeface="Calibri"/>
              </a:rPr>
              <a:t>Ama</a:t>
            </a:r>
            <a:r>
              <a:rPr sz="1400" b="1" spc="-14" dirty="0" smtClean="0">
                <a:latin typeface="Calibri"/>
                <a:cs typeface="Calibri"/>
              </a:rPr>
              <a:t>z</a:t>
            </a:r>
            <a:r>
              <a:rPr sz="1400" b="1" spc="0" dirty="0" smtClean="0">
                <a:latin typeface="Calibri"/>
                <a:cs typeface="Calibri"/>
              </a:rPr>
              <a:t>on</a:t>
            </a:r>
            <a:r>
              <a:rPr sz="1400" b="1" spc="-25" dirty="0" smtClean="0">
                <a:latin typeface="Calibri"/>
                <a:cs typeface="Calibri"/>
              </a:rPr>
              <a:t> </a:t>
            </a:r>
            <a:r>
              <a:rPr sz="1400" b="1" spc="0" dirty="0" smtClean="0">
                <a:latin typeface="Calibri"/>
                <a:cs typeface="Calibri"/>
              </a:rPr>
              <a:t>Ela</a:t>
            </a:r>
            <a:r>
              <a:rPr sz="1400" b="1" spc="-4" dirty="0" smtClean="0">
                <a:latin typeface="Calibri"/>
                <a:cs typeface="Calibri"/>
              </a:rPr>
              <a:t>s</a:t>
            </a:r>
            <a:r>
              <a:rPr sz="1400" b="1" spc="4" dirty="0" smtClean="0">
                <a:latin typeface="Calibri"/>
                <a:cs typeface="Calibri"/>
              </a:rPr>
              <a:t>t</a:t>
            </a:r>
            <a:r>
              <a:rPr sz="1400" b="1" spc="0" dirty="0" smtClean="0">
                <a:latin typeface="Calibri"/>
                <a:cs typeface="Calibri"/>
              </a:rPr>
              <a:t>ic</a:t>
            </a:r>
            <a:r>
              <a:rPr sz="1400" b="1" spc="-14" dirty="0" smtClean="0">
                <a:latin typeface="Calibri"/>
                <a:cs typeface="Calibri"/>
              </a:rPr>
              <a:t> </a:t>
            </a:r>
            <a:r>
              <a:rPr sz="1400" b="1" spc="0" dirty="0" smtClean="0">
                <a:latin typeface="Calibri"/>
                <a:cs typeface="Calibri"/>
              </a:rPr>
              <a:t>Comp</a:t>
            </a:r>
            <a:r>
              <a:rPr sz="1400" b="1" spc="4" dirty="0" smtClean="0">
                <a:latin typeface="Calibri"/>
                <a:cs typeface="Calibri"/>
              </a:rPr>
              <a:t>u</a:t>
            </a:r>
            <a:r>
              <a:rPr sz="1400" b="1" spc="-4" dirty="0" smtClean="0">
                <a:latin typeface="Calibri"/>
                <a:cs typeface="Calibri"/>
              </a:rPr>
              <a:t>t</a:t>
            </a:r>
            <a:r>
              <a:rPr sz="1400" b="1" spc="0" dirty="0" smtClean="0">
                <a:latin typeface="Calibri"/>
                <a:cs typeface="Calibri"/>
              </a:rPr>
              <a:t>e</a:t>
            </a:r>
            <a:r>
              <a:rPr sz="1400" b="1" spc="-50" dirty="0" smtClean="0">
                <a:latin typeface="Calibri"/>
                <a:cs typeface="Calibri"/>
              </a:rPr>
              <a:t> </a:t>
            </a:r>
            <a:r>
              <a:rPr sz="1400" b="1" spc="0" dirty="0" smtClean="0">
                <a:latin typeface="Calibri"/>
                <a:cs typeface="Calibri"/>
              </a:rPr>
              <a:t>Cl</a:t>
            </a:r>
            <a:r>
              <a:rPr sz="1400" b="1" spc="4" dirty="0" smtClean="0">
                <a:latin typeface="Calibri"/>
                <a:cs typeface="Calibri"/>
              </a:rPr>
              <a:t>o</a:t>
            </a:r>
            <a:r>
              <a:rPr sz="1400" b="1" spc="0" dirty="0" smtClean="0">
                <a:latin typeface="Calibri"/>
                <a:cs typeface="Calibri"/>
              </a:rPr>
              <a:t>ud</a:t>
            </a:r>
            <a:r>
              <a:rPr sz="1400" b="1" spc="-25" dirty="0" smtClean="0">
                <a:latin typeface="Calibri"/>
                <a:cs typeface="Calibri"/>
              </a:rPr>
              <a:t> </a:t>
            </a:r>
            <a:r>
              <a:rPr sz="1400" b="1" spc="-4" dirty="0" smtClean="0">
                <a:latin typeface="Calibri"/>
                <a:cs typeface="Calibri"/>
              </a:rPr>
              <a:t>(</a:t>
            </a:r>
            <a:r>
              <a:rPr sz="1400" b="1" spc="0" dirty="0" smtClean="0">
                <a:latin typeface="Calibri"/>
                <a:cs typeface="Calibri"/>
              </a:rPr>
              <a:t>Ama</a:t>
            </a:r>
            <a:r>
              <a:rPr sz="1400" b="1" spc="-14" dirty="0" smtClean="0">
                <a:latin typeface="Calibri"/>
                <a:cs typeface="Calibri"/>
              </a:rPr>
              <a:t>z</a:t>
            </a:r>
            <a:r>
              <a:rPr sz="1400" b="1" spc="0" dirty="0" smtClean="0">
                <a:latin typeface="Calibri"/>
                <a:cs typeface="Calibri"/>
              </a:rPr>
              <a:t>on</a:t>
            </a:r>
            <a:r>
              <a:rPr sz="1400" b="1" spc="-9" dirty="0" smtClean="0">
                <a:latin typeface="Calibri"/>
                <a:cs typeface="Calibri"/>
              </a:rPr>
              <a:t> </a:t>
            </a:r>
            <a:r>
              <a:rPr sz="1400" b="1" spc="-25" dirty="0" smtClean="0">
                <a:latin typeface="Calibri"/>
                <a:cs typeface="Calibri"/>
              </a:rPr>
              <a:t>E</a:t>
            </a:r>
            <a:r>
              <a:rPr sz="1400" b="1" spc="0" dirty="0" smtClean="0">
                <a:latin typeface="Calibri"/>
                <a:cs typeface="Calibri"/>
              </a:rPr>
              <a:t>C2)</a:t>
            </a:r>
            <a:endParaRPr sz="1400" dirty="0">
              <a:latin typeface="Calibri"/>
              <a:cs typeface="Calibri"/>
            </a:endParaRPr>
          </a:p>
          <a:p>
            <a:pPr marL="3147871" marR="4070481" algn="ctr">
              <a:lnSpc>
                <a:spcPct val="101725"/>
              </a:lnSpc>
              <a:spcBef>
                <a:spcPts val="1543"/>
              </a:spcBef>
            </a:pPr>
            <a:r>
              <a:rPr sz="1400" spc="0" dirty="0" smtClean="0">
                <a:latin typeface="Wingdings"/>
                <a:cs typeface="Wingdings"/>
              </a:rPr>
              <a:t></a:t>
            </a:r>
            <a:r>
              <a:rPr sz="1400" spc="0" dirty="0" smtClean="0">
                <a:latin typeface="Times New Roman"/>
                <a:cs typeface="Times New Roman"/>
              </a:rPr>
              <a:t> </a:t>
            </a:r>
            <a:r>
              <a:rPr sz="1400" spc="305" dirty="0" smtClean="0">
                <a:latin typeface="Times New Roman"/>
                <a:cs typeface="Times New Roman"/>
              </a:rPr>
              <a:t> </a:t>
            </a:r>
            <a:r>
              <a:rPr sz="1400" b="1" spc="0" dirty="0" smtClean="0">
                <a:latin typeface="Calibri"/>
                <a:cs typeface="Calibri"/>
              </a:rPr>
              <a:t>Auto</a:t>
            </a:r>
            <a:r>
              <a:rPr sz="1400" b="1" spc="-29" dirty="0" smtClean="0">
                <a:latin typeface="Calibri"/>
                <a:cs typeface="Calibri"/>
              </a:rPr>
              <a:t> </a:t>
            </a:r>
            <a:r>
              <a:rPr sz="1400" b="1" spc="0" dirty="0" smtClean="0">
                <a:latin typeface="Calibri"/>
                <a:cs typeface="Calibri"/>
              </a:rPr>
              <a:t>s</a:t>
            </a:r>
            <a:r>
              <a:rPr sz="1400" b="1" spc="-9" dirty="0" smtClean="0">
                <a:latin typeface="Calibri"/>
                <a:cs typeface="Calibri"/>
              </a:rPr>
              <a:t>c</a:t>
            </a:r>
            <a:r>
              <a:rPr sz="1400" b="1" spc="0" dirty="0" smtClean="0">
                <a:latin typeface="Calibri"/>
                <a:cs typeface="Calibri"/>
              </a:rPr>
              <a:t>a</a:t>
            </a:r>
            <a:r>
              <a:rPr sz="1400" b="1" spc="4" dirty="0" smtClean="0">
                <a:latin typeface="Calibri"/>
                <a:cs typeface="Calibri"/>
              </a:rPr>
              <a:t>l</a:t>
            </a:r>
            <a:r>
              <a:rPr sz="1400" b="1" spc="0" dirty="0" smtClean="0">
                <a:latin typeface="Calibri"/>
                <a:cs typeface="Calibri"/>
              </a:rPr>
              <a:t>i</a:t>
            </a:r>
            <a:r>
              <a:rPr sz="1400" b="1" spc="4" dirty="0" smtClean="0">
                <a:latin typeface="Calibri"/>
                <a:cs typeface="Calibri"/>
              </a:rPr>
              <a:t>n</a:t>
            </a:r>
            <a:r>
              <a:rPr sz="1400" b="1" spc="0" dirty="0" smtClean="0">
                <a:latin typeface="Calibri"/>
                <a:cs typeface="Calibri"/>
              </a:rPr>
              <a:t>g</a:t>
            </a:r>
            <a:endParaRPr sz="1400" dirty="0">
              <a:latin typeface="Calibri"/>
              <a:cs typeface="Calibri"/>
            </a:endParaRPr>
          </a:p>
          <a:p>
            <a:pPr marL="3147871" marR="3353505" algn="ctr">
              <a:lnSpc>
                <a:spcPts val="1680"/>
              </a:lnSpc>
              <a:spcBef>
                <a:spcPts val="84"/>
              </a:spcBef>
            </a:pPr>
            <a:r>
              <a:rPr sz="2100" spc="0" baseline="2145" dirty="0" smtClean="0">
                <a:latin typeface="Wingdings"/>
                <a:cs typeface="Wingdings"/>
              </a:rPr>
              <a:t></a:t>
            </a:r>
            <a:r>
              <a:rPr sz="2100" spc="0" baseline="2070" dirty="0" smtClean="0">
                <a:latin typeface="Times New Roman"/>
                <a:cs typeface="Times New Roman"/>
              </a:rPr>
              <a:t> </a:t>
            </a:r>
            <a:r>
              <a:rPr sz="2100" spc="305" baseline="2070" dirty="0" smtClean="0">
                <a:latin typeface="Times New Roman"/>
                <a:cs typeface="Times New Roman"/>
              </a:rPr>
              <a:t> </a:t>
            </a:r>
            <a:r>
              <a:rPr sz="2100" b="1" spc="0" baseline="1950" dirty="0" smtClean="0">
                <a:latin typeface="Calibri"/>
                <a:cs typeface="Calibri"/>
              </a:rPr>
              <a:t>Ela</a:t>
            </a:r>
            <a:r>
              <a:rPr sz="2100" b="1" spc="-4" baseline="1950" dirty="0" smtClean="0">
                <a:latin typeface="Calibri"/>
                <a:cs typeface="Calibri"/>
              </a:rPr>
              <a:t>s</a:t>
            </a:r>
            <a:r>
              <a:rPr sz="2100" b="1" spc="4" baseline="1950" dirty="0" smtClean="0">
                <a:latin typeface="Calibri"/>
                <a:cs typeface="Calibri"/>
              </a:rPr>
              <a:t>t</a:t>
            </a:r>
            <a:r>
              <a:rPr sz="2100" b="1" spc="0" baseline="1950" dirty="0" smtClean="0">
                <a:latin typeface="Calibri"/>
                <a:cs typeface="Calibri"/>
              </a:rPr>
              <a:t>ic</a:t>
            </a:r>
            <a:r>
              <a:rPr sz="2100" b="1" spc="-14" baseline="1950" dirty="0" smtClean="0">
                <a:latin typeface="Calibri"/>
                <a:cs typeface="Calibri"/>
              </a:rPr>
              <a:t> </a:t>
            </a:r>
            <a:r>
              <a:rPr sz="2100" b="1" spc="-4" baseline="1950" dirty="0" smtClean="0">
                <a:latin typeface="Calibri"/>
                <a:cs typeface="Calibri"/>
              </a:rPr>
              <a:t>L</a:t>
            </a:r>
            <a:r>
              <a:rPr sz="2100" b="1" spc="0" baseline="1950" dirty="0" smtClean="0">
                <a:latin typeface="Calibri"/>
                <a:cs typeface="Calibri"/>
              </a:rPr>
              <a:t>oad</a:t>
            </a:r>
            <a:r>
              <a:rPr sz="2100" b="1" spc="-24" baseline="1950" dirty="0" smtClean="0">
                <a:latin typeface="Calibri"/>
                <a:cs typeface="Calibri"/>
              </a:rPr>
              <a:t> </a:t>
            </a:r>
            <a:r>
              <a:rPr sz="2100" b="1" spc="4" baseline="1950" dirty="0" smtClean="0">
                <a:latin typeface="Calibri"/>
                <a:cs typeface="Calibri"/>
              </a:rPr>
              <a:t>B</a:t>
            </a:r>
            <a:r>
              <a:rPr sz="2100" b="1" spc="0" baseline="1950" dirty="0" smtClean="0">
                <a:latin typeface="Calibri"/>
                <a:cs typeface="Calibri"/>
              </a:rPr>
              <a:t>a</a:t>
            </a:r>
            <a:r>
              <a:rPr sz="2100" b="1" spc="4" baseline="1950" dirty="0" smtClean="0">
                <a:latin typeface="Calibri"/>
                <a:cs typeface="Calibri"/>
              </a:rPr>
              <a:t>l</a:t>
            </a:r>
            <a:r>
              <a:rPr sz="2100" b="1" spc="0" baseline="1950" dirty="0" smtClean="0">
                <a:latin typeface="Calibri"/>
                <a:cs typeface="Calibri"/>
              </a:rPr>
              <a:t>a</a:t>
            </a:r>
            <a:r>
              <a:rPr sz="2100" b="1" spc="4" baseline="1950" dirty="0" smtClean="0">
                <a:latin typeface="Calibri"/>
                <a:cs typeface="Calibri"/>
              </a:rPr>
              <a:t>n</a:t>
            </a:r>
            <a:r>
              <a:rPr sz="2100" b="1" spc="0" baseline="1950" dirty="0" smtClean="0">
                <a:latin typeface="Calibri"/>
                <a:cs typeface="Calibri"/>
              </a:rPr>
              <a:t>ci</a:t>
            </a:r>
            <a:r>
              <a:rPr sz="2100" b="1" spc="4" baseline="1950" dirty="0" smtClean="0">
                <a:latin typeface="Calibri"/>
                <a:cs typeface="Calibri"/>
              </a:rPr>
              <a:t>n</a:t>
            </a:r>
            <a:r>
              <a:rPr sz="2100" b="1" spc="0" baseline="1950" dirty="0" smtClean="0">
                <a:latin typeface="Calibri"/>
                <a:cs typeface="Calibri"/>
              </a:rPr>
              <a:t>g</a:t>
            </a:r>
            <a:endParaRPr sz="1400" dirty="0">
              <a:latin typeface="Calibri"/>
              <a:cs typeface="Calibri"/>
            </a:endParaRPr>
          </a:p>
        </p:txBody>
      </p:sp>
      <p:sp>
        <p:nvSpPr>
          <p:cNvPr id="7" name="object 7"/>
          <p:cNvSpPr txBox="1"/>
          <p:nvPr/>
        </p:nvSpPr>
        <p:spPr>
          <a:xfrm>
            <a:off x="374650" y="4053840"/>
            <a:ext cx="8458200" cy="944879"/>
          </a:xfrm>
          <a:prstGeom prst="rect">
            <a:avLst/>
          </a:prstGeom>
        </p:spPr>
        <p:txBody>
          <a:bodyPr wrap="square" lIns="0" tIns="0" rIns="0" bIns="0" rtlCol="0">
            <a:noAutofit/>
          </a:bodyPr>
          <a:lstStyle/>
          <a:p>
            <a:pPr marL="91439">
              <a:lnSpc>
                <a:spcPts val="1847"/>
              </a:lnSpc>
              <a:spcBef>
                <a:spcPts val="305"/>
              </a:spcBef>
            </a:pPr>
            <a:r>
              <a:rPr sz="2700" b="1" spc="0" baseline="-10619" dirty="0" smtClean="0">
                <a:latin typeface="Calibri"/>
                <a:cs typeface="Calibri"/>
              </a:rPr>
              <a:t>S</a:t>
            </a:r>
            <a:r>
              <a:rPr sz="2700" b="1" spc="-9" baseline="-10619" dirty="0" smtClean="0">
                <a:latin typeface="Calibri"/>
                <a:cs typeface="Calibri"/>
              </a:rPr>
              <a:t>t</a:t>
            </a:r>
            <a:r>
              <a:rPr sz="2700" b="1" spc="0" baseline="-10619" dirty="0" smtClean="0">
                <a:latin typeface="Calibri"/>
                <a:cs typeface="Calibri"/>
              </a:rPr>
              <a:t>o</a:t>
            </a:r>
            <a:r>
              <a:rPr sz="2700" b="1" spc="-34" baseline="-10619" dirty="0" smtClean="0">
                <a:latin typeface="Calibri"/>
                <a:cs typeface="Calibri"/>
              </a:rPr>
              <a:t>r</a:t>
            </a:r>
            <a:r>
              <a:rPr sz="2700" b="1" spc="0" baseline="-10619" dirty="0" smtClean="0">
                <a:latin typeface="Calibri"/>
                <a:cs typeface="Calibri"/>
              </a:rPr>
              <a:t>a</a:t>
            </a:r>
            <a:r>
              <a:rPr sz="2700" b="1" spc="-25" baseline="-10619" dirty="0" smtClean="0">
                <a:latin typeface="Calibri"/>
                <a:cs typeface="Calibri"/>
              </a:rPr>
              <a:t>g</a:t>
            </a:r>
            <a:r>
              <a:rPr sz="2700" b="1" spc="0" baseline="-10619" dirty="0" smtClean="0">
                <a:latin typeface="Calibri"/>
                <a:cs typeface="Calibri"/>
              </a:rPr>
              <a:t>e                                            </a:t>
            </a:r>
            <a:r>
              <a:rPr sz="2700" b="1" spc="316" baseline="-10619" dirty="0" smtClean="0">
                <a:latin typeface="Calibri"/>
                <a:cs typeface="Calibri"/>
              </a:rPr>
              <a:t> </a:t>
            </a:r>
            <a:r>
              <a:rPr sz="1400" spc="0" dirty="0" smtClean="0">
                <a:latin typeface="Wingdings"/>
                <a:cs typeface="Wingdings"/>
              </a:rPr>
              <a:t></a:t>
            </a:r>
            <a:r>
              <a:rPr sz="1400" spc="0" dirty="0" smtClean="0">
                <a:latin typeface="Times New Roman"/>
                <a:cs typeface="Times New Roman"/>
              </a:rPr>
              <a:t>   </a:t>
            </a:r>
            <a:r>
              <a:rPr sz="1400" spc="215" dirty="0" smtClean="0">
                <a:latin typeface="Times New Roman"/>
                <a:cs typeface="Times New Roman"/>
              </a:rPr>
              <a:t> </a:t>
            </a:r>
            <a:r>
              <a:rPr sz="1400" b="1" spc="0" dirty="0" smtClean="0">
                <a:latin typeface="Calibri"/>
                <a:cs typeface="Calibri"/>
              </a:rPr>
              <a:t>Ama</a:t>
            </a:r>
            <a:r>
              <a:rPr sz="1400" b="1" spc="-14" dirty="0" smtClean="0">
                <a:latin typeface="Calibri"/>
                <a:cs typeface="Calibri"/>
              </a:rPr>
              <a:t>z</a:t>
            </a:r>
            <a:r>
              <a:rPr sz="1400" b="1" spc="0" dirty="0" smtClean="0">
                <a:latin typeface="Calibri"/>
                <a:cs typeface="Calibri"/>
              </a:rPr>
              <a:t>on</a:t>
            </a:r>
            <a:r>
              <a:rPr sz="1400" b="1" spc="-25" dirty="0" smtClean="0">
                <a:latin typeface="Calibri"/>
                <a:cs typeface="Calibri"/>
              </a:rPr>
              <a:t> </a:t>
            </a:r>
            <a:r>
              <a:rPr sz="1400" b="1" spc="0" dirty="0" smtClean="0">
                <a:latin typeface="Calibri"/>
                <a:cs typeface="Calibri"/>
              </a:rPr>
              <a:t>Simple</a:t>
            </a:r>
            <a:r>
              <a:rPr sz="1400" b="1" spc="-9" dirty="0" smtClean="0">
                <a:latin typeface="Calibri"/>
                <a:cs typeface="Calibri"/>
              </a:rPr>
              <a:t> </a:t>
            </a:r>
            <a:r>
              <a:rPr sz="1400" b="1" spc="0" dirty="0" smtClean="0">
                <a:latin typeface="Calibri"/>
                <a:cs typeface="Calibri"/>
              </a:rPr>
              <a:t>S</a:t>
            </a:r>
            <a:r>
              <a:rPr sz="1400" b="1" spc="-9" dirty="0" smtClean="0">
                <a:latin typeface="Calibri"/>
                <a:cs typeface="Calibri"/>
              </a:rPr>
              <a:t>t</a:t>
            </a:r>
            <a:r>
              <a:rPr sz="1400" b="1" spc="0" dirty="0" smtClean="0">
                <a:latin typeface="Calibri"/>
                <a:cs typeface="Calibri"/>
              </a:rPr>
              <a:t>o</a:t>
            </a:r>
            <a:r>
              <a:rPr sz="1400" b="1" spc="-29" dirty="0" smtClean="0">
                <a:latin typeface="Calibri"/>
                <a:cs typeface="Calibri"/>
              </a:rPr>
              <a:t>r</a:t>
            </a:r>
            <a:r>
              <a:rPr sz="1400" b="1" spc="0" dirty="0" smtClean="0">
                <a:latin typeface="Calibri"/>
                <a:cs typeface="Calibri"/>
              </a:rPr>
              <a:t>a</a:t>
            </a:r>
            <a:r>
              <a:rPr sz="1400" b="1" spc="-14" dirty="0" smtClean="0">
                <a:latin typeface="Calibri"/>
                <a:cs typeface="Calibri"/>
              </a:rPr>
              <a:t>g</a:t>
            </a:r>
            <a:r>
              <a:rPr sz="1400" b="1" spc="0" dirty="0" smtClean="0">
                <a:latin typeface="Calibri"/>
                <a:cs typeface="Calibri"/>
              </a:rPr>
              <a:t>e</a:t>
            </a:r>
            <a:r>
              <a:rPr sz="1400" b="1" spc="-29" dirty="0" smtClean="0">
                <a:latin typeface="Calibri"/>
                <a:cs typeface="Calibri"/>
              </a:rPr>
              <a:t> </a:t>
            </a:r>
            <a:r>
              <a:rPr sz="1400" b="1" spc="0" dirty="0" smtClean="0">
                <a:latin typeface="Calibri"/>
                <a:cs typeface="Calibri"/>
              </a:rPr>
              <a:t>Se</a:t>
            </a:r>
            <a:r>
              <a:rPr sz="1400" b="1" spc="14" dirty="0" smtClean="0">
                <a:latin typeface="Calibri"/>
                <a:cs typeface="Calibri"/>
              </a:rPr>
              <a:t>r</a:t>
            </a:r>
            <a:r>
              <a:rPr sz="1400" b="1" spc="0" dirty="0" smtClean="0">
                <a:latin typeface="Calibri"/>
                <a:cs typeface="Calibri"/>
              </a:rPr>
              <a:t>vice</a:t>
            </a:r>
            <a:r>
              <a:rPr sz="1400" b="1" spc="-14" dirty="0" smtClean="0">
                <a:latin typeface="Calibri"/>
                <a:cs typeface="Calibri"/>
              </a:rPr>
              <a:t> </a:t>
            </a:r>
            <a:r>
              <a:rPr sz="1400" b="1" spc="-4" dirty="0" smtClean="0">
                <a:latin typeface="Calibri"/>
                <a:cs typeface="Calibri"/>
              </a:rPr>
              <a:t>(</a:t>
            </a:r>
            <a:r>
              <a:rPr sz="1400" b="1" spc="0" dirty="0" smtClean="0">
                <a:latin typeface="Calibri"/>
                <a:cs typeface="Calibri"/>
              </a:rPr>
              <a:t>Ama</a:t>
            </a:r>
            <a:r>
              <a:rPr sz="1400" b="1" spc="-14" dirty="0" smtClean="0">
                <a:latin typeface="Calibri"/>
                <a:cs typeface="Calibri"/>
              </a:rPr>
              <a:t>z</a:t>
            </a:r>
            <a:r>
              <a:rPr sz="1400" b="1" spc="0" dirty="0" smtClean="0">
                <a:latin typeface="Calibri"/>
                <a:cs typeface="Calibri"/>
              </a:rPr>
              <a:t>on</a:t>
            </a:r>
            <a:r>
              <a:rPr sz="1400" b="1" spc="-25" dirty="0" smtClean="0">
                <a:latin typeface="Calibri"/>
                <a:cs typeface="Calibri"/>
              </a:rPr>
              <a:t> </a:t>
            </a:r>
            <a:r>
              <a:rPr sz="1400" b="1" spc="0" dirty="0" smtClean="0">
                <a:latin typeface="Calibri"/>
                <a:cs typeface="Calibri"/>
              </a:rPr>
              <a:t>S</a:t>
            </a:r>
            <a:r>
              <a:rPr sz="1400" b="1" spc="-9" dirty="0" smtClean="0">
                <a:latin typeface="Calibri"/>
                <a:cs typeface="Calibri"/>
              </a:rPr>
              <a:t>3</a:t>
            </a:r>
            <a:r>
              <a:rPr sz="1400" b="1" spc="0" dirty="0" smtClean="0">
                <a:latin typeface="Calibri"/>
                <a:cs typeface="Calibri"/>
              </a:rPr>
              <a:t>)</a:t>
            </a:r>
            <a:endParaRPr sz="1400" dirty="0">
              <a:latin typeface="Calibri"/>
              <a:cs typeface="Calibri"/>
            </a:endParaRPr>
          </a:p>
          <a:p>
            <a:pPr marL="3147871" marR="3337544" algn="ctr">
              <a:lnSpc>
                <a:spcPct val="101725"/>
              </a:lnSpc>
              <a:spcBef>
                <a:spcPts val="1546"/>
              </a:spcBef>
            </a:pPr>
            <a:r>
              <a:rPr sz="1400" spc="0" dirty="0" smtClean="0">
                <a:latin typeface="Wingdings"/>
                <a:cs typeface="Wingdings"/>
              </a:rPr>
              <a:t></a:t>
            </a:r>
            <a:r>
              <a:rPr sz="1400" spc="0" dirty="0" smtClean="0">
                <a:latin typeface="Times New Roman"/>
                <a:cs typeface="Times New Roman"/>
              </a:rPr>
              <a:t>   </a:t>
            </a:r>
            <a:r>
              <a:rPr sz="1400" spc="215" dirty="0" smtClean="0">
                <a:latin typeface="Times New Roman"/>
                <a:cs typeface="Times New Roman"/>
              </a:rPr>
              <a:t> </a:t>
            </a:r>
            <a:r>
              <a:rPr sz="1400" b="1" spc="-59" dirty="0" smtClean="0">
                <a:latin typeface="Calibri"/>
                <a:cs typeface="Calibri"/>
              </a:rPr>
              <a:t>A</a:t>
            </a:r>
            <a:r>
              <a:rPr sz="1400" b="1" spc="-14" dirty="0" smtClean="0">
                <a:latin typeface="Calibri"/>
                <a:cs typeface="Calibri"/>
              </a:rPr>
              <a:t>W</a:t>
            </a:r>
            <a:r>
              <a:rPr sz="1400" b="1" spc="0" dirty="0" smtClean="0">
                <a:latin typeface="Calibri"/>
                <a:cs typeface="Calibri"/>
              </a:rPr>
              <a:t>S S</a:t>
            </a:r>
            <a:r>
              <a:rPr sz="1400" b="1" spc="-4" dirty="0" smtClean="0">
                <a:latin typeface="Calibri"/>
                <a:cs typeface="Calibri"/>
              </a:rPr>
              <a:t>t</a:t>
            </a:r>
            <a:r>
              <a:rPr sz="1400" b="1" spc="0" dirty="0" smtClean="0">
                <a:latin typeface="Calibri"/>
                <a:cs typeface="Calibri"/>
              </a:rPr>
              <a:t>o</a:t>
            </a:r>
            <a:r>
              <a:rPr sz="1400" b="1" spc="-29" dirty="0" smtClean="0">
                <a:latin typeface="Calibri"/>
                <a:cs typeface="Calibri"/>
              </a:rPr>
              <a:t>r</a:t>
            </a:r>
            <a:r>
              <a:rPr sz="1400" b="1" spc="0" dirty="0" smtClean="0">
                <a:latin typeface="Calibri"/>
                <a:cs typeface="Calibri"/>
              </a:rPr>
              <a:t>a</a:t>
            </a:r>
            <a:r>
              <a:rPr sz="1400" b="1" spc="-14" dirty="0" smtClean="0">
                <a:latin typeface="Calibri"/>
                <a:cs typeface="Calibri"/>
              </a:rPr>
              <a:t>g</a:t>
            </a:r>
            <a:r>
              <a:rPr sz="1400" b="1" spc="0" dirty="0" smtClean="0">
                <a:latin typeface="Calibri"/>
                <a:cs typeface="Calibri"/>
              </a:rPr>
              <a:t>e</a:t>
            </a:r>
            <a:r>
              <a:rPr sz="1400" b="1" spc="-29" dirty="0" smtClean="0">
                <a:latin typeface="Calibri"/>
                <a:cs typeface="Calibri"/>
              </a:rPr>
              <a:t> </a:t>
            </a:r>
            <a:r>
              <a:rPr sz="1400" b="1" spc="4" dirty="0" smtClean="0">
                <a:latin typeface="Calibri"/>
                <a:cs typeface="Calibri"/>
              </a:rPr>
              <a:t>G</a:t>
            </a:r>
            <a:r>
              <a:rPr sz="1400" b="1" spc="-9" dirty="0" smtClean="0">
                <a:latin typeface="Calibri"/>
                <a:cs typeface="Calibri"/>
              </a:rPr>
              <a:t>a</a:t>
            </a:r>
            <a:r>
              <a:rPr sz="1400" b="1" spc="-4" dirty="0" smtClean="0">
                <a:latin typeface="Calibri"/>
                <a:cs typeface="Calibri"/>
              </a:rPr>
              <a:t>t</a:t>
            </a:r>
            <a:r>
              <a:rPr sz="1400" b="1" spc="-9" dirty="0" smtClean="0">
                <a:latin typeface="Calibri"/>
                <a:cs typeface="Calibri"/>
              </a:rPr>
              <a:t>e</a:t>
            </a:r>
            <a:r>
              <a:rPr sz="1400" b="1" spc="-25" dirty="0" smtClean="0">
                <a:latin typeface="Calibri"/>
                <a:cs typeface="Calibri"/>
              </a:rPr>
              <a:t>w</a:t>
            </a:r>
            <a:r>
              <a:rPr sz="1400" b="1" spc="-19" dirty="0" smtClean="0">
                <a:latin typeface="Calibri"/>
                <a:cs typeface="Calibri"/>
              </a:rPr>
              <a:t>a</a:t>
            </a:r>
            <a:r>
              <a:rPr sz="1400" b="1" spc="0" dirty="0" smtClean="0">
                <a:latin typeface="Calibri"/>
                <a:cs typeface="Calibri"/>
              </a:rPr>
              <a:t>y</a:t>
            </a:r>
            <a:endParaRPr sz="1400" dirty="0">
              <a:latin typeface="Calibri"/>
              <a:cs typeface="Calibri"/>
            </a:endParaRPr>
          </a:p>
          <a:p>
            <a:pPr marL="3147871" marR="3511564" algn="ctr">
              <a:lnSpc>
                <a:spcPts val="1680"/>
              </a:lnSpc>
              <a:spcBef>
                <a:spcPts val="84"/>
              </a:spcBef>
            </a:pPr>
            <a:r>
              <a:rPr sz="2100" spc="0" baseline="2145" dirty="0" smtClean="0">
                <a:latin typeface="Wingdings"/>
                <a:cs typeface="Wingdings"/>
              </a:rPr>
              <a:t></a:t>
            </a:r>
            <a:r>
              <a:rPr sz="2100" spc="0" baseline="2070" dirty="0" smtClean="0">
                <a:latin typeface="Times New Roman"/>
                <a:cs typeface="Times New Roman"/>
              </a:rPr>
              <a:t>   </a:t>
            </a:r>
            <a:r>
              <a:rPr sz="2100" spc="215" baseline="2070" dirty="0" smtClean="0">
                <a:latin typeface="Times New Roman"/>
                <a:cs typeface="Times New Roman"/>
              </a:rPr>
              <a:t> </a:t>
            </a:r>
            <a:r>
              <a:rPr sz="2100" b="1" spc="-59" baseline="1950" dirty="0" smtClean="0">
                <a:latin typeface="Calibri"/>
                <a:cs typeface="Calibri"/>
              </a:rPr>
              <a:t>A</a:t>
            </a:r>
            <a:r>
              <a:rPr sz="2100" b="1" spc="-14" baseline="1950" dirty="0" smtClean="0">
                <a:latin typeface="Calibri"/>
                <a:cs typeface="Calibri"/>
              </a:rPr>
              <a:t>W</a:t>
            </a:r>
            <a:r>
              <a:rPr sz="2100" b="1" spc="0" baseline="1950" dirty="0" smtClean="0">
                <a:latin typeface="Calibri"/>
                <a:cs typeface="Calibri"/>
              </a:rPr>
              <a:t>S Impo</a:t>
            </a:r>
            <a:r>
              <a:rPr sz="2100" b="1" spc="4" baseline="1950" dirty="0" smtClean="0">
                <a:latin typeface="Calibri"/>
                <a:cs typeface="Calibri"/>
              </a:rPr>
              <a:t>rt</a:t>
            </a:r>
            <a:r>
              <a:rPr sz="2100" b="1" spc="0" baseline="1950" dirty="0" smtClean="0">
                <a:latin typeface="Calibri"/>
                <a:cs typeface="Calibri"/>
              </a:rPr>
              <a:t>/</a:t>
            </a:r>
            <a:r>
              <a:rPr sz="2100" b="1" spc="-4" baseline="1950" dirty="0" smtClean="0">
                <a:latin typeface="Calibri"/>
                <a:cs typeface="Calibri"/>
              </a:rPr>
              <a:t>E</a:t>
            </a:r>
            <a:r>
              <a:rPr sz="2100" b="1" spc="0" baseline="1950" dirty="0" smtClean="0">
                <a:latin typeface="Calibri"/>
                <a:cs typeface="Calibri"/>
              </a:rPr>
              <a:t>x</a:t>
            </a:r>
            <a:r>
              <a:rPr sz="2100" b="1" spc="4" baseline="1950" dirty="0" smtClean="0">
                <a:latin typeface="Calibri"/>
                <a:cs typeface="Calibri"/>
              </a:rPr>
              <a:t>p</a:t>
            </a:r>
            <a:r>
              <a:rPr sz="2100" b="1" spc="0" baseline="1950" dirty="0" smtClean="0">
                <a:latin typeface="Calibri"/>
                <a:cs typeface="Calibri"/>
              </a:rPr>
              <a:t>o</a:t>
            </a:r>
            <a:r>
              <a:rPr sz="2100" b="1" spc="4" baseline="1950" dirty="0" smtClean="0">
                <a:latin typeface="Calibri"/>
                <a:cs typeface="Calibri"/>
              </a:rPr>
              <a:t>r</a:t>
            </a:r>
            <a:r>
              <a:rPr sz="2100" b="1" spc="0" baseline="1950" dirty="0" smtClean="0">
                <a:latin typeface="Calibri"/>
                <a:cs typeface="Calibri"/>
              </a:rPr>
              <a:t>t</a:t>
            </a:r>
            <a:endParaRPr sz="1400" dirty="0">
              <a:latin typeface="Calibri"/>
              <a:cs typeface="Calibri"/>
            </a:endParaRPr>
          </a:p>
        </p:txBody>
      </p:sp>
      <p:sp>
        <p:nvSpPr>
          <p:cNvPr id="6" name="object 6"/>
          <p:cNvSpPr txBox="1"/>
          <p:nvPr/>
        </p:nvSpPr>
        <p:spPr>
          <a:xfrm>
            <a:off x="374650" y="4998720"/>
            <a:ext cx="8458200" cy="370839"/>
          </a:xfrm>
          <a:prstGeom prst="rect">
            <a:avLst/>
          </a:prstGeom>
        </p:spPr>
        <p:txBody>
          <a:bodyPr wrap="square" lIns="0" tIns="0" rIns="0" bIns="0" rtlCol="0">
            <a:noAutofit/>
          </a:bodyPr>
          <a:lstStyle/>
          <a:p>
            <a:pPr marL="91439">
              <a:lnSpc>
                <a:spcPts val="1847"/>
              </a:lnSpc>
              <a:spcBef>
                <a:spcPts val="309"/>
              </a:spcBef>
            </a:pPr>
            <a:r>
              <a:rPr sz="2700" b="1" spc="0" baseline="-10619" dirty="0" smtClean="0">
                <a:latin typeface="Calibri"/>
                <a:cs typeface="Calibri"/>
              </a:rPr>
              <a:t>Co</a:t>
            </a:r>
            <a:r>
              <a:rPr sz="2700" b="1" spc="-4" baseline="-10619" dirty="0" smtClean="0">
                <a:latin typeface="Calibri"/>
                <a:cs typeface="Calibri"/>
              </a:rPr>
              <a:t>n</a:t>
            </a:r>
            <a:r>
              <a:rPr sz="2700" b="1" spc="-25" baseline="-10619" dirty="0" smtClean="0">
                <a:latin typeface="Calibri"/>
                <a:cs typeface="Calibri"/>
              </a:rPr>
              <a:t>t</a:t>
            </a:r>
            <a:r>
              <a:rPr sz="2700" b="1" spc="4" baseline="-10619" dirty="0" smtClean="0">
                <a:latin typeface="Calibri"/>
                <a:cs typeface="Calibri"/>
              </a:rPr>
              <a:t>e</a:t>
            </a:r>
            <a:r>
              <a:rPr sz="2700" b="1" spc="-14" baseline="-10619" dirty="0" smtClean="0">
                <a:latin typeface="Calibri"/>
                <a:cs typeface="Calibri"/>
              </a:rPr>
              <a:t>n</a:t>
            </a:r>
            <a:r>
              <a:rPr sz="2700" b="1" spc="0" baseline="-10619" dirty="0" smtClean="0">
                <a:latin typeface="Calibri"/>
                <a:cs typeface="Calibri"/>
              </a:rPr>
              <a:t>t</a:t>
            </a:r>
            <a:r>
              <a:rPr sz="2700" b="1" spc="-25" baseline="-10619" dirty="0" smtClean="0">
                <a:latin typeface="Calibri"/>
                <a:cs typeface="Calibri"/>
              </a:rPr>
              <a:t> </a:t>
            </a:r>
            <a:r>
              <a:rPr sz="2700" b="1" spc="4" baseline="-10619" dirty="0" smtClean="0">
                <a:latin typeface="Calibri"/>
                <a:cs typeface="Calibri"/>
              </a:rPr>
              <a:t>De</a:t>
            </a:r>
            <a:r>
              <a:rPr sz="2700" b="1" spc="0" baseline="-10619" dirty="0" smtClean="0">
                <a:latin typeface="Calibri"/>
                <a:cs typeface="Calibri"/>
              </a:rPr>
              <a:t>li</a:t>
            </a:r>
            <a:r>
              <a:rPr sz="2700" b="1" spc="-9" baseline="-10619" dirty="0" smtClean="0">
                <a:latin typeface="Calibri"/>
                <a:cs typeface="Calibri"/>
              </a:rPr>
              <a:t>v</a:t>
            </a:r>
            <a:r>
              <a:rPr sz="2700" b="1" spc="-4" baseline="-10619" dirty="0" smtClean="0">
                <a:latin typeface="Calibri"/>
                <a:cs typeface="Calibri"/>
              </a:rPr>
              <a:t>e</a:t>
            </a:r>
            <a:r>
              <a:rPr sz="2700" b="1" spc="4" baseline="-10619" dirty="0" smtClean="0">
                <a:latin typeface="Calibri"/>
                <a:cs typeface="Calibri"/>
              </a:rPr>
              <a:t>r</a:t>
            </a:r>
            <a:r>
              <a:rPr sz="2700" b="1" spc="0" baseline="-10619" dirty="0" smtClean="0">
                <a:latin typeface="Calibri"/>
                <a:cs typeface="Calibri"/>
              </a:rPr>
              <a:t>y                           </a:t>
            </a:r>
            <a:r>
              <a:rPr sz="2700" b="1" spc="366" baseline="-10619" dirty="0" smtClean="0">
                <a:latin typeface="Calibri"/>
                <a:cs typeface="Calibri"/>
              </a:rPr>
              <a:t> </a:t>
            </a:r>
            <a:r>
              <a:rPr sz="1400" spc="0" dirty="0" smtClean="0">
                <a:latin typeface="Wingdings"/>
                <a:cs typeface="Wingdings"/>
              </a:rPr>
              <a:t></a:t>
            </a:r>
            <a:r>
              <a:rPr sz="1400" spc="0" dirty="0" smtClean="0">
                <a:latin typeface="Times New Roman"/>
                <a:cs typeface="Times New Roman"/>
              </a:rPr>
              <a:t>  </a:t>
            </a:r>
            <a:r>
              <a:rPr sz="1400" spc="100" dirty="0" smtClean="0">
                <a:latin typeface="Times New Roman"/>
                <a:cs typeface="Times New Roman"/>
              </a:rPr>
              <a:t> </a:t>
            </a:r>
            <a:r>
              <a:rPr sz="1400" b="1" spc="0" dirty="0" smtClean="0">
                <a:latin typeface="Calibri"/>
                <a:cs typeface="Calibri"/>
              </a:rPr>
              <a:t>Ama</a:t>
            </a:r>
            <a:r>
              <a:rPr sz="1400" b="1" spc="-14" dirty="0" smtClean="0">
                <a:latin typeface="Calibri"/>
                <a:cs typeface="Calibri"/>
              </a:rPr>
              <a:t>z</a:t>
            </a:r>
            <a:r>
              <a:rPr sz="1400" b="1" spc="0" dirty="0" smtClean="0">
                <a:latin typeface="Calibri"/>
                <a:cs typeface="Calibri"/>
              </a:rPr>
              <a:t>on</a:t>
            </a:r>
            <a:r>
              <a:rPr sz="1400" b="1" spc="-19" dirty="0" smtClean="0">
                <a:latin typeface="Calibri"/>
                <a:cs typeface="Calibri"/>
              </a:rPr>
              <a:t> </a:t>
            </a:r>
            <a:r>
              <a:rPr sz="1400" b="1" spc="0" dirty="0" smtClean="0">
                <a:latin typeface="Calibri"/>
                <a:cs typeface="Calibri"/>
              </a:rPr>
              <a:t>Cl</a:t>
            </a:r>
            <a:r>
              <a:rPr sz="1400" b="1" spc="4" dirty="0" smtClean="0">
                <a:latin typeface="Calibri"/>
                <a:cs typeface="Calibri"/>
              </a:rPr>
              <a:t>o</a:t>
            </a:r>
            <a:r>
              <a:rPr sz="1400" b="1" spc="0" dirty="0" smtClean="0">
                <a:latin typeface="Calibri"/>
                <a:cs typeface="Calibri"/>
              </a:rPr>
              <a:t>ud</a:t>
            </a:r>
            <a:r>
              <a:rPr sz="1400" b="1" spc="4" dirty="0" smtClean="0">
                <a:latin typeface="Calibri"/>
                <a:cs typeface="Calibri"/>
              </a:rPr>
              <a:t>F</a:t>
            </a:r>
            <a:r>
              <a:rPr sz="1400" b="1" spc="-19" dirty="0" smtClean="0">
                <a:latin typeface="Calibri"/>
                <a:cs typeface="Calibri"/>
              </a:rPr>
              <a:t>r</a:t>
            </a:r>
            <a:r>
              <a:rPr sz="1400" b="1" spc="0" dirty="0" smtClean="0">
                <a:latin typeface="Calibri"/>
                <a:cs typeface="Calibri"/>
              </a:rPr>
              <a:t>o</a:t>
            </a:r>
            <a:r>
              <a:rPr sz="1400" b="1" spc="-19" dirty="0" smtClean="0">
                <a:latin typeface="Calibri"/>
                <a:cs typeface="Calibri"/>
              </a:rPr>
              <a:t>n</a:t>
            </a:r>
            <a:r>
              <a:rPr sz="1400" b="1" spc="0" dirty="0" smtClean="0">
                <a:latin typeface="Calibri"/>
                <a:cs typeface="Calibri"/>
              </a:rPr>
              <a:t>t</a:t>
            </a:r>
            <a:endParaRPr sz="1400" dirty="0">
              <a:latin typeface="Calibri"/>
              <a:cs typeface="Calibri"/>
            </a:endParaRPr>
          </a:p>
        </p:txBody>
      </p:sp>
      <p:sp>
        <p:nvSpPr>
          <p:cNvPr id="2" name="object 2"/>
          <p:cNvSpPr txBox="1"/>
          <p:nvPr/>
        </p:nvSpPr>
        <p:spPr>
          <a:xfrm>
            <a:off x="368300" y="5364480"/>
            <a:ext cx="8458200" cy="731519"/>
          </a:xfrm>
          <a:prstGeom prst="rect">
            <a:avLst/>
          </a:prstGeom>
          <a:solidFill>
            <a:schemeClr val="accent1">
              <a:lumMod val="20000"/>
              <a:lumOff val="80000"/>
            </a:schemeClr>
          </a:solidFill>
        </p:spPr>
        <p:txBody>
          <a:bodyPr wrap="square" lIns="0" tIns="0" rIns="0" bIns="0" rtlCol="0">
            <a:noAutofit/>
          </a:bodyPr>
          <a:lstStyle/>
          <a:p>
            <a:pPr marL="91439">
              <a:lnSpc>
                <a:spcPts val="1847"/>
              </a:lnSpc>
              <a:spcBef>
                <a:spcPts val="315"/>
              </a:spcBef>
            </a:pPr>
            <a:r>
              <a:rPr sz="2700" b="1" spc="0" baseline="-10619" dirty="0" smtClean="0">
                <a:latin typeface="Calibri"/>
                <a:cs typeface="Calibri"/>
              </a:rPr>
              <a:t>Net</a:t>
            </a:r>
            <a:r>
              <a:rPr sz="2700" b="1" spc="-9" baseline="-10619" dirty="0" smtClean="0">
                <a:latin typeface="Calibri"/>
                <a:cs typeface="Calibri"/>
              </a:rPr>
              <a:t>w</a:t>
            </a:r>
            <a:r>
              <a:rPr sz="2700" b="1" spc="0" baseline="-10619" dirty="0" smtClean="0">
                <a:latin typeface="Calibri"/>
                <a:cs typeface="Calibri"/>
              </a:rPr>
              <a:t>orking                                     </a:t>
            </a:r>
            <a:r>
              <a:rPr sz="2700" b="1" spc="39" baseline="-10619" dirty="0" smtClean="0">
                <a:latin typeface="Calibri"/>
                <a:cs typeface="Calibri"/>
              </a:rPr>
              <a:t> </a:t>
            </a:r>
            <a:r>
              <a:rPr sz="1400" spc="0" dirty="0" smtClean="0">
                <a:latin typeface="Courier New"/>
                <a:cs typeface="Courier New"/>
              </a:rPr>
              <a:t>o</a:t>
            </a:r>
            <a:r>
              <a:rPr sz="1400" spc="575" dirty="0" smtClean="0">
                <a:latin typeface="Courier New"/>
                <a:cs typeface="Courier New"/>
              </a:rPr>
              <a:t> </a:t>
            </a:r>
            <a:r>
              <a:rPr sz="1400" b="1" spc="0" dirty="0" smtClean="0">
                <a:latin typeface="Calibri"/>
                <a:cs typeface="Calibri"/>
              </a:rPr>
              <a:t>Ama</a:t>
            </a:r>
            <a:r>
              <a:rPr sz="1400" b="1" spc="-14" dirty="0" smtClean="0">
                <a:latin typeface="Calibri"/>
                <a:cs typeface="Calibri"/>
              </a:rPr>
              <a:t>z</a:t>
            </a:r>
            <a:r>
              <a:rPr sz="1400" b="1" spc="0" dirty="0" smtClean="0">
                <a:latin typeface="Calibri"/>
                <a:cs typeface="Calibri"/>
              </a:rPr>
              <a:t>on</a:t>
            </a:r>
            <a:r>
              <a:rPr sz="1400" b="1" spc="-25" dirty="0" smtClean="0">
                <a:latin typeface="Calibri"/>
                <a:cs typeface="Calibri"/>
              </a:rPr>
              <a:t> </a:t>
            </a:r>
            <a:r>
              <a:rPr sz="1400" b="1" spc="0" dirty="0" smtClean="0">
                <a:latin typeface="Calibri"/>
                <a:cs typeface="Calibri"/>
              </a:rPr>
              <a:t>Vi</a:t>
            </a:r>
            <a:r>
              <a:rPr sz="1400" b="1" spc="4" dirty="0" smtClean="0">
                <a:latin typeface="Calibri"/>
                <a:cs typeface="Calibri"/>
              </a:rPr>
              <a:t>rt</a:t>
            </a:r>
            <a:r>
              <a:rPr sz="1400" b="1" spc="0" dirty="0" smtClean="0">
                <a:latin typeface="Calibri"/>
                <a:cs typeface="Calibri"/>
              </a:rPr>
              <a:t>u</a:t>
            </a:r>
            <a:r>
              <a:rPr sz="1400" b="1" spc="4" dirty="0" smtClean="0">
                <a:latin typeface="Calibri"/>
                <a:cs typeface="Calibri"/>
              </a:rPr>
              <a:t>a</a:t>
            </a:r>
            <a:r>
              <a:rPr sz="1400" b="1" spc="0" dirty="0" smtClean="0">
                <a:latin typeface="Calibri"/>
                <a:cs typeface="Calibri"/>
              </a:rPr>
              <a:t>l</a:t>
            </a:r>
            <a:r>
              <a:rPr sz="1400" b="1" spc="-25" dirty="0" smtClean="0">
                <a:latin typeface="Calibri"/>
                <a:cs typeface="Calibri"/>
              </a:rPr>
              <a:t> </a:t>
            </a:r>
            <a:r>
              <a:rPr sz="1400" b="1" spc="0" dirty="0" smtClean="0">
                <a:latin typeface="Calibri"/>
                <a:cs typeface="Calibri"/>
              </a:rPr>
              <a:t>Pr</a:t>
            </a:r>
            <a:r>
              <a:rPr sz="1400" b="1" spc="4" dirty="0" smtClean="0">
                <a:latin typeface="Calibri"/>
                <a:cs typeface="Calibri"/>
              </a:rPr>
              <a:t>i</a:t>
            </a:r>
            <a:r>
              <a:rPr sz="1400" b="1" spc="-29" dirty="0" smtClean="0">
                <a:latin typeface="Calibri"/>
                <a:cs typeface="Calibri"/>
              </a:rPr>
              <a:t>v</a:t>
            </a:r>
            <a:r>
              <a:rPr sz="1400" b="1" spc="-9" dirty="0" smtClean="0">
                <a:latin typeface="Calibri"/>
                <a:cs typeface="Calibri"/>
              </a:rPr>
              <a:t>a</a:t>
            </a:r>
            <a:r>
              <a:rPr sz="1400" b="1" spc="-4" dirty="0" smtClean="0">
                <a:latin typeface="Calibri"/>
                <a:cs typeface="Calibri"/>
              </a:rPr>
              <a:t>t</a:t>
            </a:r>
            <a:r>
              <a:rPr sz="1400" b="1" spc="0" dirty="0" smtClean="0">
                <a:latin typeface="Calibri"/>
                <a:cs typeface="Calibri"/>
              </a:rPr>
              <a:t>e</a:t>
            </a:r>
            <a:r>
              <a:rPr sz="1400" b="1" spc="-14" dirty="0" smtClean="0">
                <a:latin typeface="Calibri"/>
                <a:cs typeface="Calibri"/>
              </a:rPr>
              <a:t> </a:t>
            </a:r>
            <a:r>
              <a:rPr sz="1400" b="1" spc="0" dirty="0" smtClean="0">
                <a:latin typeface="Calibri"/>
                <a:cs typeface="Calibri"/>
              </a:rPr>
              <a:t>Cl</a:t>
            </a:r>
            <a:r>
              <a:rPr sz="1400" b="1" spc="4" dirty="0" smtClean="0">
                <a:latin typeface="Calibri"/>
                <a:cs typeface="Calibri"/>
              </a:rPr>
              <a:t>o</a:t>
            </a:r>
            <a:r>
              <a:rPr sz="1400" b="1" spc="0" dirty="0" smtClean="0">
                <a:latin typeface="Calibri"/>
                <a:cs typeface="Calibri"/>
              </a:rPr>
              <a:t>ud</a:t>
            </a:r>
            <a:r>
              <a:rPr sz="1400" b="1" spc="-25" dirty="0" smtClean="0">
                <a:latin typeface="Calibri"/>
                <a:cs typeface="Calibri"/>
              </a:rPr>
              <a:t> </a:t>
            </a:r>
            <a:r>
              <a:rPr sz="1400" b="1" spc="-4" dirty="0" smtClean="0">
                <a:latin typeface="Calibri"/>
                <a:cs typeface="Calibri"/>
              </a:rPr>
              <a:t>(</a:t>
            </a:r>
            <a:r>
              <a:rPr sz="1400" b="1" spc="0" dirty="0" smtClean="0">
                <a:latin typeface="Calibri"/>
                <a:cs typeface="Calibri"/>
              </a:rPr>
              <a:t>Ama</a:t>
            </a:r>
            <a:r>
              <a:rPr sz="1400" b="1" spc="-14" dirty="0" smtClean="0">
                <a:latin typeface="Calibri"/>
                <a:cs typeface="Calibri"/>
              </a:rPr>
              <a:t>z</a:t>
            </a:r>
            <a:r>
              <a:rPr sz="1400" b="1" spc="0" dirty="0" smtClean="0">
                <a:latin typeface="Calibri"/>
                <a:cs typeface="Calibri"/>
              </a:rPr>
              <a:t>on</a:t>
            </a:r>
            <a:r>
              <a:rPr sz="1400" b="1" spc="-25" dirty="0" smtClean="0">
                <a:latin typeface="Calibri"/>
                <a:cs typeface="Calibri"/>
              </a:rPr>
              <a:t> </a:t>
            </a:r>
            <a:r>
              <a:rPr sz="1400" b="1" spc="0" dirty="0" smtClean="0">
                <a:latin typeface="Calibri"/>
                <a:cs typeface="Calibri"/>
              </a:rPr>
              <a:t>V</a:t>
            </a:r>
            <a:r>
              <a:rPr sz="1400" b="1" spc="-4" dirty="0" smtClean="0">
                <a:latin typeface="Calibri"/>
                <a:cs typeface="Calibri"/>
              </a:rPr>
              <a:t>P</a:t>
            </a:r>
            <a:r>
              <a:rPr sz="1400" b="1" spc="0" dirty="0" smtClean="0">
                <a:latin typeface="Calibri"/>
                <a:cs typeface="Calibri"/>
              </a:rPr>
              <a:t>C)</a:t>
            </a:r>
            <a:endParaRPr sz="1400" dirty="0">
              <a:latin typeface="Calibri"/>
              <a:cs typeface="Calibri"/>
            </a:endParaRPr>
          </a:p>
          <a:p>
            <a:pPr marL="3148447" marR="3491963" algn="ctr">
              <a:lnSpc>
                <a:spcPct val="101725"/>
              </a:lnSpc>
              <a:spcBef>
                <a:spcPts val="1545"/>
              </a:spcBef>
            </a:pPr>
            <a:r>
              <a:rPr sz="1400" spc="0" dirty="0" smtClean="0">
                <a:latin typeface="Courier New"/>
                <a:cs typeface="Courier New"/>
              </a:rPr>
              <a:t>o</a:t>
            </a:r>
            <a:r>
              <a:rPr sz="1400" spc="570" dirty="0" smtClean="0">
                <a:latin typeface="Courier New"/>
                <a:cs typeface="Courier New"/>
              </a:rPr>
              <a:t> </a:t>
            </a:r>
            <a:r>
              <a:rPr sz="1400" b="1" spc="-59" dirty="0" smtClean="0">
                <a:latin typeface="Calibri"/>
                <a:cs typeface="Calibri"/>
              </a:rPr>
              <a:t>A</a:t>
            </a:r>
            <a:r>
              <a:rPr sz="1400" b="1" spc="-14" dirty="0" smtClean="0">
                <a:latin typeface="Calibri"/>
                <a:cs typeface="Calibri"/>
              </a:rPr>
              <a:t>W</a:t>
            </a:r>
            <a:r>
              <a:rPr sz="1400" b="1" spc="0" dirty="0" smtClean="0">
                <a:latin typeface="Calibri"/>
                <a:cs typeface="Calibri"/>
              </a:rPr>
              <a:t>S Direct</a:t>
            </a:r>
            <a:r>
              <a:rPr sz="1400" b="1" spc="-14" dirty="0" smtClean="0">
                <a:latin typeface="Calibri"/>
                <a:cs typeface="Calibri"/>
              </a:rPr>
              <a:t> </a:t>
            </a:r>
            <a:r>
              <a:rPr sz="1400" b="1" spc="0" dirty="0" smtClean="0">
                <a:latin typeface="Calibri"/>
                <a:cs typeface="Calibri"/>
              </a:rPr>
              <a:t>Connect</a:t>
            </a:r>
            <a:endParaRPr sz="1400" dirty="0">
              <a:latin typeface="Calibri"/>
              <a:cs typeface="Calibri"/>
            </a:endParaRPr>
          </a:p>
        </p:txBody>
      </p:sp>
      <p:sp>
        <p:nvSpPr>
          <p:cNvPr id="3" name="Title 2"/>
          <p:cNvSpPr>
            <a:spLocks noGrp="1"/>
          </p:cNvSpPr>
          <p:nvPr>
            <p:ph type="title"/>
          </p:nvPr>
        </p:nvSpPr>
        <p:spPr/>
        <p:txBody>
          <a:bodyPr>
            <a:normAutofit/>
          </a:bodyPr>
          <a:lstStyle/>
          <a:p>
            <a:r>
              <a:rPr lang="en-US" dirty="0"/>
              <a:t>Services of AWS</a:t>
            </a:r>
            <a:endParaRPr lang="en-GB" dirty="0"/>
          </a:p>
        </p:txBody>
      </p:sp>
    </p:spTree>
    <p:extLst>
      <p:ext uri="{BB962C8B-B14F-4D97-AF65-F5344CB8AC3E}">
        <p14:creationId xmlns:p14="http://schemas.microsoft.com/office/powerpoint/2010/main" val="2639499984"/>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messages</a:t>
            </a:r>
            <a:endParaRPr lang="en-US" dirty="0"/>
          </a:p>
        </p:txBody>
      </p:sp>
      <p:sp>
        <p:nvSpPr>
          <p:cNvPr id="3" name="Text Placeholder 2"/>
          <p:cNvSpPr>
            <a:spLocks noGrp="1"/>
          </p:cNvSpPr>
          <p:nvPr>
            <p:ph type="body" idx="1"/>
          </p:nvPr>
        </p:nvSpPr>
        <p:spPr/>
        <p:txBody>
          <a:bodyPr/>
          <a:lstStyle/>
          <a:p>
            <a:r>
              <a:rPr lang="en-US" dirty="0" smtClean="0"/>
              <a:t>Note the basic polling algorithm we are using</a:t>
            </a:r>
            <a:endParaRPr lang="en-US" dirty="0"/>
          </a:p>
        </p:txBody>
      </p:sp>
      <p:pic>
        <p:nvPicPr>
          <p:cNvPr id="7170" name="Picture 2"/>
          <p:cNvPicPr>
            <a:picLocks noChangeAspect="1" noChangeArrowheads="1"/>
          </p:cNvPicPr>
          <p:nvPr/>
        </p:nvPicPr>
        <p:blipFill>
          <a:blip r:embed="rId3"/>
          <a:srcRect/>
          <a:stretch>
            <a:fillRect/>
          </a:stretch>
        </p:blipFill>
        <p:spPr bwMode="auto">
          <a:xfrm>
            <a:off x="2079625" y="2095500"/>
            <a:ext cx="4983163" cy="2667000"/>
          </a:xfrm>
          <a:prstGeom prst="rect">
            <a:avLst/>
          </a:prstGeom>
          <a:noFill/>
          <a:ln w="9525">
            <a:noFill/>
            <a:miter lim="800000"/>
            <a:headEnd/>
            <a:tailEnd/>
          </a:ln>
          <a:effectLst/>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messages</a:t>
            </a:r>
            <a:endParaRPr lang="en-US" dirty="0"/>
          </a:p>
        </p:txBody>
      </p:sp>
      <p:sp>
        <p:nvSpPr>
          <p:cNvPr id="3" name="Text Placeholder 2"/>
          <p:cNvSpPr>
            <a:spLocks noGrp="1"/>
          </p:cNvSpPr>
          <p:nvPr>
            <p:ph type="body" idx="1"/>
          </p:nvPr>
        </p:nvSpPr>
        <p:spPr/>
        <p:txBody>
          <a:bodyPr/>
          <a:lstStyle/>
          <a:p>
            <a:r>
              <a:rPr lang="en-US" dirty="0" smtClean="0"/>
              <a:t>We are just printing out the body for now</a:t>
            </a:r>
            <a:endParaRPr lang="en-US" dirty="0"/>
          </a:p>
        </p:txBody>
      </p:sp>
      <p:pic>
        <p:nvPicPr>
          <p:cNvPr id="8194" name="Picture 2"/>
          <p:cNvPicPr>
            <a:picLocks noChangeAspect="1" noChangeArrowheads="1"/>
          </p:cNvPicPr>
          <p:nvPr/>
        </p:nvPicPr>
        <p:blipFill>
          <a:blip r:embed="rId3"/>
          <a:srcRect/>
          <a:stretch>
            <a:fillRect/>
          </a:stretch>
        </p:blipFill>
        <p:spPr bwMode="auto">
          <a:xfrm>
            <a:off x="2209800" y="2286000"/>
            <a:ext cx="4808537" cy="3810000"/>
          </a:xfrm>
          <a:prstGeom prst="rect">
            <a:avLst/>
          </a:prstGeom>
          <a:noFill/>
          <a:ln w="9525">
            <a:noFill/>
            <a:miter lim="800000"/>
            <a:headEnd/>
            <a:tailEnd/>
          </a:ln>
          <a:effectLst/>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messages</a:t>
            </a:r>
            <a:endParaRPr lang="en-US" dirty="0"/>
          </a:p>
        </p:txBody>
      </p:sp>
      <p:sp>
        <p:nvSpPr>
          <p:cNvPr id="3" name="Text Placeholder 2"/>
          <p:cNvSpPr>
            <a:spLocks noGrp="1"/>
          </p:cNvSpPr>
          <p:nvPr>
            <p:ph type="body" idx="1"/>
          </p:nvPr>
        </p:nvSpPr>
        <p:spPr/>
        <p:txBody>
          <a:bodyPr/>
          <a:lstStyle/>
          <a:p>
            <a:r>
              <a:rPr lang="en-US" dirty="0" smtClean="0"/>
              <a:t>Change the code to parse our message body (code is in sqs_code.txt)</a:t>
            </a:r>
            <a:endParaRPr lang="en-US" dirty="0"/>
          </a:p>
        </p:txBody>
      </p:sp>
      <p:pic>
        <p:nvPicPr>
          <p:cNvPr id="9218" name="Picture 2"/>
          <p:cNvPicPr>
            <a:picLocks noChangeAspect="1" noChangeArrowheads="1"/>
          </p:cNvPicPr>
          <p:nvPr/>
        </p:nvPicPr>
        <p:blipFill>
          <a:blip r:embed="rId3"/>
          <a:srcRect/>
          <a:stretch>
            <a:fillRect/>
          </a:stretch>
        </p:blipFill>
        <p:spPr bwMode="auto">
          <a:xfrm>
            <a:off x="1962150" y="2697163"/>
            <a:ext cx="5219700" cy="1463675"/>
          </a:xfrm>
          <a:prstGeom prst="rect">
            <a:avLst/>
          </a:prstGeom>
          <a:noFill/>
          <a:ln w="9525">
            <a:noFill/>
            <a:miter lim="800000"/>
            <a:headEnd/>
            <a:tailEnd/>
          </a:ln>
          <a:effectLst/>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messages</a:t>
            </a:r>
            <a:endParaRPr lang="en-US" dirty="0"/>
          </a:p>
        </p:txBody>
      </p:sp>
      <p:sp>
        <p:nvSpPr>
          <p:cNvPr id="3" name="Text Placeholder 2"/>
          <p:cNvSpPr>
            <a:spLocks noGrp="1"/>
          </p:cNvSpPr>
          <p:nvPr>
            <p:ph type="body" idx="1"/>
          </p:nvPr>
        </p:nvSpPr>
        <p:spPr/>
        <p:txBody>
          <a:bodyPr/>
          <a:lstStyle/>
          <a:p>
            <a:r>
              <a:rPr lang="en-US" dirty="0" smtClean="0"/>
              <a:t>Notice that we are not deleting messages</a:t>
            </a:r>
            <a:endParaRPr lang="en-US" dirty="0"/>
          </a:p>
        </p:txBody>
      </p:sp>
      <p:pic>
        <p:nvPicPr>
          <p:cNvPr id="10242" name="Picture 2"/>
          <p:cNvPicPr>
            <a:picLocks noChangeAspect="1" noChangeArrowheads="1"/>
          </p:cNvPicPr>
          <p:nvPr/>
        </p:nvPicPr>
        <p:blipFill>
          <a:blip r:embed="rId3"/>
          <a:srcRect/>
          <a:stretch>
            <a:fillRect/>
          </a:stretch>
        </p:blipFill>
        <p:spPr bwMode="auto">
          <a:xfrm>
            <a:off x="2120900" y="2144713"/>
            <a:ext cx="4900613" cy="2568575"/>
          </a:xfrm>
          <a:prstGeom prst="rect">
            <a:avLst/>
          </a:prstGeom>
          <a:noFill/>
          <a:ln w="9525">
            <a:noFill/>
            <a:miter lim="800000"/>
            <a:headEnd/>
            <a:tailEnd/>
          </a:ln>
          <a:effectLst/>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messages</a:t>
            </a:r>
            <a:endParaRPr lang="en-US" dirty="0"/>
          </a:p>
        </p:txBody>
      </p:sp>
      <p:sp>
        <p:nvSpPr>
          <p:cNvPr id="3" name="Text Placeholder 2"/>
          <p:cNvSpPr>
            <a:spLocks noGrp="1"/>
          </p:cNvSpPr>
          <p:nvPr>
            <p:ph type="body" idx="1"/>
          </p:nvPr>
        </p:nvSpPr>
        <p:spPr/>
        <p:txBody>
          <a:bodyPr/>
          <a:lstStyle/>
          <a:p>
            <a:r>
              <a:rPr lang="en-US" dirty="0" smtClean="0"/>
              <a:t>Run your application</a:t>
            </a:r>
          </a:p>
          <a:p>
            <a:endParaRPr lang="en-US" dirty="0" smtClean="0"/>
          </a:p>
          <a:p>
            <a:endParaRPr lang="en-US" dirty="0" smtClean="0"/>
          </a:p>
          <a:p>
            <a:endParaRPr lang="en-US" dirty="0" smtClean="0"/>
          </a:p>
          <a:p>
            <a:r>
              <a:rPr lang="en-US" dirty="0" smtClean="0"/>
              <a:t>You should see some output showing your video and bucket</a:t>
            </a:r>
          </a:p>
          <a:p>
            <a:r>
              <a:rPr lang="en-US" dirty="0" smtClean="0"/>
              <a:t>Use the console to terminate</a:t>
            </a:r>
          </a:p>
          <a:p>
            <a:pPr>
              <a:buNone/>
            </a:pPr>
            <a:endParaRPr lang="en-US" dirty="0"/>
          </a:p>
        </p:txBody>
      </p:sp>
      <p:pic>
        <p:nvPicPr>
          <p:cNvPr id="11266" name="Picture 2"/>
          <p:cNvPicPr>
            <a:picLocks noChangeAspect="1" noChangeArrowheads="1"/>
          </p:cNvPicPr>
          <p:nvPr/>
        </p:nvPicPr>
        <p:blipFill>
          <a:blip r:embed="rId3"/>
          <a:srcRect/>
          <a:stretch>
            <a:fillRect/>
          </a:stretch>
        </p:blipFill>
        <p:spPr bwMode="auto">
          <a:xfrm>
            <a:off x="2362200" y="2286000"/>
            <a:ext cx="4283075" cy="12954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4"/>
          <a:srcRect/>
          <a:stretch>
            <a:fillRect/>
          </a:stretch>
        </p:blipFill>
        <p:spPr bwMode="auto">
          <a:xfrm>
            <a:off x="5272087" y="4343400"/>
            <a:ext cx="3490913" cy="1782763"/>
          </a:xfrm>
          <a:prstGeom prst="rect">
            <a:avLst/>
          </a:prstGeom>
          <a:noFill/>
          <a:ln w="9525">
            <a:noFill/>
            <a:miter lim="800000"/>
            <a:headEnd/>
            <a:tailEnd/>
          </a:ln>
          <a:effectLst/>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SQS Exercise Summary</a:t>
            </a:r>
            <a:endParaRPr lang="en-US" dirty="0"/>
          </a:p>
        </p:txBody>
      </p:sp>
      <p:sp>
        <p:nvSpPr>
          <p:cNvPr id="7" name="Content Placeholder 6"/>
          <p:cNvSpPr>
            <a:spLocks noGrp="1"/>
          </p:cNvSpPr>
          <p:nvPr>
            <p:ph sz="quarter" idx="13"/>
          </p:nvPr>
        </p:nvSpPr>
        <p:spPr/>
        <p:txBody>
          <a:bodyPr/>
          <a:lstStyle/>
          <a:p>
            <a:r>
              <a:rPr lang="en-US" dirty="0" smtClean="0"/>
              <a:t>Messages persist – up to 4 days – until they are deleted</a:t>
            </a:r>
          </a:p>
          <a:p>
            <a:r>
              <a:rPr lang="en-US" dirty="0" smtClean="0"/>
              <a:t>Can be read over and over again</a:t>
            </a:r>
          </a:p>
          <a:p>
            <a:r>
              <a:rPr lang="en-US" dirty="0" smtClean="0"/>
              <a:t>Decisions to make</a:t>
            </a:r>
          </a:p>
          <a:p>
            <a:pPr lvl="1"/>
            <a:r>
              <a:rPr lang="en-US" dirty="0" smtClean="0"/>
              <a:t>Polling algorithm</a:t>
            </a:r>
          </a:p>
          <a:p>
            <a:pPr lvl="1"/>
            <a:r>
              <a:rPr lang="en-US" dirty="0" smtClean="0"/>
              <a:t>How to handle ‘killer’ messages</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sz="quarter" idx="13"/>
          </p:nvPr>
        </p:nvSpPr>
        <p:spPr>
          <a:prstGeom prst="rect">
            <a:avLst/>
          </a:prstGeom>
        </p:spPr>
        <p:txBody>
          <a:bodyPr>
            <a:normAutofit/>
          </a:bodyPr>
          <a:lstStyle/>
          <a:p>
            <a:r>
              <a:rPr lang="en-US" dirty="0" smtClean="0"/>
              <a:t>Currently no SQS visual tools, so need to write diagnostic code</a:t>
            </a:r>
          </a:p>
          <a:p>
            <a:r>
              <a:rPr lang="en-US" dirty="0" smtClean="0"/>
              <a:t>Set visibility timeout to be close to you processing time</a:t>
            </a:r>
          </a:p>
          <a:p>
            <a:r>
              <a:rPr lang="en-US" dirty="0" smtClean="0"/>
              <a:t>Think about your polling strategies and how you </a:t>
            </a:r>
            <a:r>
              <a:rPr lang="en-US" smtClean="0"/>
              <a:t>handle exceptions</a:t>
            </a:r>
            <a:endParaRPr lang="en-US" dirty="0" smtClean="0"/>
          </a:p>
          <a:p>
            <a:r>
              <a:rPr lang="en-US" dirty="0" smtClean="0"/>
              <a:t>Use the Status Website</a:t>
            </a:r>
          </a:p>
          <a:p>
            <a:pPr lvl="1"/>
            <a:r>
              <a:rPr lang="en-US" dirty="0" smtClean="0">
                <a:hlinkClick r:id="rId3"/>
              </a:rPr>
              <a:t>http://status.aws.amazon.com/</a:t>
            </a:r>
            <a:endParaRPr lang="en-US" dirty="0" smtClean="0"/>
          </a:p>
          <a:p>
            <a:endParaRPr lang="en-US" dirty="0"/>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sz="quarter" idx="13"/>
          </p:nvPr>
        </p:nvSpPr>
        <p:spPr/>
        <p:txBody>
          <a:bodyPr/>
          <a:lstStyle/>
          <a:p>
            <a:endParaRPr lang="en-GB"/>
          </a:p>
        </p:txBody>
      </p:sp>
    </p:spTree>
    <p:extLst>
      <p:ext uri="{BB962C8B-B14F-4D97-AF65-F5344CB8AC3E}">
        <p14:creationId xmlns:p14="http://schemas.microsoft.com/office/powerpoint/2010/main" val="186887775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SimpleDB</a:t>
            </a:r>
            <a:endParaRPr lang="en-US" dirty="0"/>
          </a:p>
        </p:txBody>
      </p:sp>
      <p:sp>
        <p:nvSpPr>
          <p:cNvPr id="3" name="Content Placeholder 2"/>
          <p:cNvSpPr>
            <a:spLocks noGrp="1"/>
          </p:cNvSpPr>
          <p:nvPr>
            <p:ph sz="quarter" idx="13"/>
          </p:nvPr>
        </p:nvSpPr>
        <p:spPr>
          <a:prstGeom prst="rect">
            <a:avLst/>
          </a:prstGeom>
        </p:spPr>
        <p:txBody>
          <a:bodyPr>
            <a:normAutofit/>
          </a:bodyPr>
          <a:lstStyle/>
          <a:p>
            <a:r>
              <a:rPr lang="en-US" sz="3600" dirty="0" smtClean="0"/>
              <a:t>Structured data that can be queried</a:t>
            </a:r>
          </a:p>
          <a:p>
            <a:r>
              <a:rPr lang="en-US" sz="3600" b="1" u="sng" dirty="0" smtClean="0"/>
              <a:t>Not SQL, not a relational database!</a:t>
            </a:r>
          </a:p>
          <a:p>
            <a:r>
              <a:rPr lang="en-US" sz="3600" dirty="0" smtClean="0"/>
              <a:t>Simpler structure with an implicit schema</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SimpleDB Concepts</a:t>
            </a:r>
            <a:endParaRPr lang="en-US" dirty="0"/>
          </a:p>
        </p:txBody>
      </p:sp>
      <p:sp>
        <p:nvSpPr>
          <p:cNvPr id="3" name="Content Placeholder 2"/>
          <p:cNvSpPr>
            <a:spLocks noGrp="1"/>
          </p:cNvSpPr>
          <p:nvPr>
            <p:ph sz="quarter" idx="13"/>
          </p:nvPr>
        </p:nvSpPr>
        <p:spPr>
          <a:prstGeom prst="rect">
            <a:avLst/>
          </a:prstGeom>
        </p:spPr>
        <p:txBody>
          <a:bodyPr>
            <a:normAutofit/>
          </a:bodyPr>
          <a:lstStyle/>
          <a:p>
            <a:r>
              <a:rPr lang="en-US" sz="3600" b="1" dirty="0" smtClean="0"/>
              <a:t>Domains</a:t>
            </a:r>
            <a:r>
              <a:rPr lang="en-US" sz="3600" dirty="0" smtClean="0"/>
              <a:t> are used to organize your data</a:t>
            </a:r>
          </a:p>
          <a:p>
            <a:r>
              <a:rPr lang="en-US" sz="3600" dirty="0" smtClean="0"/>
              <a:t>Your data is represented as </a:t>
            </a:r>
            <a:r>
              <a:rPr lang="en-US" sz="3600" b="1" dirty="0" smtClean="0"/>
              <a:t>items</a:t>
            </a:r>
            <a:endParaRPr lang="en-US" sz="3600" dirty="0" smtClean="0"/>
          </a:p>
          <a:p>
            <a:r>
              <a:rPr lang="en-US" sz="3600" b="1" dirty="0" smtClean="0"/>
              <a:t>Items </a:t>
            </a:r>
            <a:r>
              <a:rPr lang="en-US" sz="3600" dirty="0" smtClean="0"/>
              <a:t>have attributes</a:t>
            </a:r>
          </a:p>
          <a:p>
            <a:r>
              <a:rPr lang="en-US" sz="3600" dirty="0" smtClean="0"/>
              <a:t>Your query for items that match certain </a:t>
            </a:r>
            <a:r>
              <a:rPr lang="en-US" sz="3600" b="1" dirty="0" smtClean="0"/>
              <a:t>attribute</a:t>
            </a:r>
            <a:r>
              <a:rPr lang="en-US" sz="3600" dirty="0" smtClean="0"/>
              <a:t> values</a:t>
            </a:r>
          </a:p>
          <a:p>
            <a:endParaRPr lang="en-US" sz="3600" dirty="0"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bwMode="auto">
          <a:xfrm>
            <a:off x="6769100" y="5369943"/>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pPr>
            <a:r>
              <a:rPr lang="en-GB" u="none">
                <a:solidFill>
                  <a:srgbClr val="F7F7F7"/>
                </a:solidFill>
                <a:ea typeface="ＭＳ Ｐゴシック" pitchFamily="34" charset="-128"/>
              </a:rPr>
              <a:t>Amazon CloudFront</a:t>
            </a:r>
            <a:endParaRPr lang="en-US" u="none">
              <a:solidFill>
                <a:srgbClr val="F7F7F7"/>
              </a:solidFill>
              <a:ea typeface="ＭＳ Ｐゴシック" pitchFamily="34" charset="-128"/>
            </a:endParaRPr>
          </a:p>
        </p:txBody>
      </p:sp>
      <p:sp>
        <p:nvSpPr>
          <p:cNvPr id="2" name="Rounded Rectangle 39"/>
          <p:cNvSpPr/>
          <p:nvPr/>
        </p:nvSpPr>
        <p:spPr bwMode="auto">
          <a:xfrm>
            <a:off x="6769100" y="3388743"/>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pPr>
            <a:r>
              <a:rPr lang="en-GB" u="none">
                <a:solidFill>
                  <a:srgbClr val="F7F7F7"/>
                </a:solidFill>
                <a:ea typeface="ＭＳ Ｐゴシック" pitchFamily="34" charset="-128"/>
              </a:rPr>
              <a:t>Amazon S3</a:t>
            </a:r>
            <a:endParaRPr lang="en-US" u="none">
              <a:solidFill>
                <a:srgbClr val="F7F7F7"/>
              </a:solidFill>
              <a:ea typeface="ＭＳ Ｐゴシック" pitchFamily="34" charset="-128"/>
            </a:endParaRPr>
          </a:p>
        </p:txBody>
      </p:sp>
      <p:sp>
        <p:nvSpPr>
          <p:cNvPr id="3" name="Rounded Rectangle 39"/>
          <p:cNvSpPr/>
          <p:nvPr/>
        </p:nvSpPr>
        <p:spPr bwMode="auto">
          <a:xfrm>
            <a:off x="6769100" y="2398143"/>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pPr>
            <a:r>
              <a:rPr lang="en-GB" u="none">
                <a:solidFill>
                  <a:srgbClr val="F7F7F7"/>
                </a:solidFill>
                <a:ea typeface="ＭＳ Ｐゴシック" pitchFamily="34" charset="-128"/>
              </a:rPr>
              <a:t>Amazon EC2</a:t>
            </a:r>
            <a:endParaRPr lang="en-US" u="none">
              <a:solidFill>
                <a:srgbClr val="F7F7F7"/>
              </a:solidFill>
              <a:ea typeface="ＭＳ Ｐゴシック" pitchFamily="34" charset="-128"/>
            </a:endParaRPr>
          </a:p>
        </p:txBody>
      </p:sp>
      <p:sp>
        <p:nvSpPr>
          <p:cNvPr id="4" name="Rounded Rectangle 3"/>
          <p:cNvSpPr/>
          <p:nvPr/>
        </p:nvSpPr>
        <p:spPr bwMode="auto">
          <a:xfrm>
            <a:off x="419100" y="2401318"/>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685800" algn="l">
              <a:lnSpc>
                <a:spcPct val="100000"/>
              </a:lnSpc>
              <a:spcBef>
                <a:spcPct val="20000"/>
              </a:spcBef>
              <a:buClr>
                <a:schemeClr val="tx2"/>
              </a:buClr>
              <a:buFont typeface="Wingdings" pitchFamily="2" charset="2"/>
              <a:buNone/>
            </a:pPr>
            <a:r>
              <a:rPr lang="en-US" u="none" dirty="0">
                <a:solidFill>
                  <a:srgbClr val="009DD5"/>
                </a:solidFill>
                <a:ea typeface="ＭＳ Ｐゴシック" pitchFamily="34" charset="-128"/>
              </a:rPr>
              <a:t>Compute </a:t>
            </a:r>
            <a:r>
              <a:rPr lang="en-US" u="none" dirty="0" smtClean="0">
                <a:solidFill>
                  <a:srgbClr val="009DD5"/>
                </a:solidFill>
                <a:ea typeface="ＭＳ Ｐゴシック" pitchFamily="34" charset="-128"/>
              </a:rPr>
              <a:t>Power</a:t>
            </a:r>
          </a:p>
          <a:p>
            <a:pPr marL="685800" algn="l" eaLnBrk="1" hangingPunct="1">
              <a:lnSpc>
                <a:spcPct val="100000"/>
              </a:lnSpc>
              <a:buFontTx/>
              <a:buChar char="•"/>
            </a:pPr>
            <a:r>
              <a:rPr lang="en-US" sz="1200" u="none" dirty="0">
                <a:solidFill>
                  <a:srgbClr val="3B3B3B"/>
                </a:solidFill>
                <a:ea typeface="ＭＳ Ｐゴシック" pitchFamily="34" charset="-128"/>
              </a:rPr>
              <a:t>A interface that can be used to store and retrieve </a:t>
            </a:r>
            <a:r>
              <a:rPr lang="en-US" sz="1200" u="none" dirty="0" smtClean="0">
                <a:solidFill>
                  <a:srgbClr val="3B3B3B"/>
                </a:solidFill>
                <a:ea typeface="ＭＳ Ｐゴシック" pitchFamily="34" charset="-128"/>
              </a:rPr>
              <a:t>any </a:t>
            </a:r>
            <a:r>
              <a:rPr lang="en-US" sz="1200" u="none" dirty="0">
                <a:solidFill>
                  <a:srgbClr val="3B3B3B"/>
                </a:solidFill>
                <a:ea typeface="ＭＳ Ｐゴシック" pitchFamily="34" charset="-128"/>
              </a:rPr>
              <a:t>amount of data</a:t>
            </a:r>
            <a:endParaRPr lang="en-GB" sz="1200" u="none" dirty="0">
              <a:solidFill>
                <a:srgbClr val="3B3B3B"/>
              </a:solidFill>
              <a:ea typeface="ＭＳ Ｐゴシック" pitchFamily="34" charset="-128"/>
            </a:endParaRPr>
          </a:p>
          <a:p>
            <a:pPr marL="685800" algn="l" eaLnBrk="1" hangingPunct="1">
              <a:lnSpc>
                <a:spcPct val="100000"/>
              </a:lnSpc>
              <a:buFontTx/>
              <a:buChar char="•"/>
            </a:pPr>
            <a:r>
              <a:rPr lang="en-US" sz="1200" u="none" dirty="0">
                <a:solidFill>
                  <a:srgbClr val="3B3B3B"/>
                </a:solidFill>
                <a:ea typeface="ＭＳ Ｐゴシック" pitchFamily="34" charset="-128"/>
              </a:rPr>
              <a:t> Starting at $.</a:t>
            </a:r>
            <a:r>
              <a:rPr lang="en-US" sz="1200" u="none" dirty="0" smtClean="0">
                <a:solidFill>
                  <a:srgbClr val="3B3B3B"/>
                </a:solidFill>
                <a:ea typeface="ＭＳ Ｐゴシック" pitchFamily="34" charset="-128"/>
              </a:rPr>
              <a:t>10/</a:t>
            </a:r>
            <a:r>
              <a:rPr lang="en-US" sz="1200" u="none" dirty="0" err="1" smtClean="0">
                <a:solidFill>
                  <a:srgbClr val="3B3B3B"/>
                </a:solidFill>
                <a:ea typeface="ＭＳ Ｐゴシック" pitchFamily="34" charset="-128"/>
              </a:rPr>
              <a:t>Hr</a:t>
            </a:r>
            <a:endParaRPr lang="en-US" sz="1200" u="none" dirty="0">
              <a:solidFill>
                <a:srgbClr val="3B3B3B"/>
              </a:solidFill>
              <a:ea typeface="ＭＳ Ｐゴシック" pitchFamily="34" charset="-128"/>
            </a:endParaRPr>
          </a:p>
        </p:txBody>
      </p:sp>
      <p:sp>
        <p:nvSpPr>
          <p:cNvPr id="5" name="Rounded Rectangle 4"/>
          <p:cNvSpPr/>
          <p:nvPr/>
        </p:nvSpPr>
        <p:spPr bwMode="auto">
          <a:xfrm>
            <a:off x="552450" y="2520950"/>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u="none" dirty="0">
                <a:solidFill>
                  <a:srgbClr val="F7F7F7"/>
                </a:solidFill>
                <a:cs typeface="+mn-cs"/>
              </a:rPr>
              <a:t>1</a:t>
            </a:r>
          </a:p>
        </p:txBody>
      </p:sp>
      <p:sp>
        <p:nvSpPr>
          <p:cNvPr id="7" name="Right Arrow 6"/>
          <p:cNvSpPr/>
          <p:nvPr/>
        </p:nvSpPr>
        <p:spPr bwMode="auto">
          <a:xfrm>
            <a:off x="6543675" y="2635250"/>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u="none">
              <a:latin typeface="Arial" charset="0"/>
              <a:ea typeface="ＭＳ Ｐゴシック" pitchFamily="34" charset="-128"/>
              <a:cs typeface="+mn-cs"/>
            </a:endParaRPr>
          </a:p>
        </p:txBody>
      </p:sp>
      <p:sp>
        <p:nvSpPr>
          <p:cNvPr id="34" name="Rounded Rectangle 33"/>
          <p:cNvSpPr/>
          <p:nvPr/>
        </p:nvSpPr>
        <p:spPr bwMode="auto">
          <a:xfrm>
            <a:off x="419100" y="3376043"/>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685800" algn="l">
              <a:lnSpc>
                <a:spcPct val="100000"/>
              </a:lnSpc>
              <a:spcBef>
                <a:spcPct val="20000"/>
              </a:spcBef>
              <a:buClr>
                <a:schemeClr val="tx2"/>
              </a:buClr>
              <a:buFont typeface="Wingdings" pitchFamily="2" charset="2"/>
              <a:buNone/>
            </a:pPr>
            <a:r>
              <a:rPr lang="en-US" u="none" dirty="0">
                <a:solidFill>
                  <a:srgbClr val="009DD5"/>
                </a:solidFill>
                <a:ea typeface="ＭＳ Ｐゴシック" pitchFamily="34" charset="-128"/>
              </a:rPr>
              <a:t>Storage capacity</a:t>
            </a:r>
          </a:p>
          <a:p>
            <a:pPr marL="685800" algn="l" eaLnBrk="1" hangingPunct="1">
              <a:lnSpc>
                <a:spcPct val="100000"/>
              </a:lnSpc>
              <a:buFontTx/>
              <a:buChar char="•"/>
            </a:pPr>
            <a:r>
              <a:rPr lang="en-US" sz="1200" u="none" dirty="0">
                <a:solidFill>
                  <a:srgbClr val="3B3B3B"/>
                </a:solidFill>
                <a:ea typeface="ＭＳ Ｐゴシック" pitchFamily="34" charset="-128"/>
              </a:rPr>
              <a:t> A web service that provides resizable compute capacity in the cloud</a:t>
            </a:r>
            <a:r>
              <a:rPr lang="en-GB" sz="1200" u="none" dirty="0">
                <a:solidFill>
                  <a:srgbClr val="3B3B3B"/>
                </a:solidFill>
                <a:ea typeface="ＭＳ Ｐゴシック" pitchFamily="34" charset="-128"/>
              </a:rPr>
              <a:t>. </a:t>
            </a:r>
          </a:p>
          <a:p>
            <a:pPr marL="685800" algn="l" eaLnBrk="1" hangingPunct="1">
              <a:lnSpc>
                <a:spcPct val="100000"/>
              </a:lnSpc>
              <a:buFontTx/>
              <a:buChar char="•"/>
            </a:pPr>
            <a:r>
              <a:rPr lang="en-US" sz="1200" u="none" dirty="0">
                <a:solidFill>
                  <a:srgbClr val="3B3B3B"/>
                </a:solidFill>
                <a:ea typeface="ＭＳ Ｐゴシック" pitchFamily="34" charset="-128"/>
              </a:rPr>
              <a:t> Starting at $.15/GB/Month</a:t>
            </a:r>
          </a:p>
          <a:p>
            <a:pPr marL="685800" algn="l" eaLnBrk="1" hangingPunct="1">
              <a:lnSpc>
                <a:spcPct val="100000"/>
              </a:lnSpc>
            </a:pPr>
            <a:endParaRPr lang="en-US" sz="1200" u="none" dirty="0">
              <a:solidFill>
                <a:srgbClr val="3B3B3B"/>
              </a:solidFill>
              <a:ea typeface="ＭＳ Ｐゴシック" pitchFamily="34" charset="-128"/>
            </a:endParaRPr>
          </a:p>
        </p:txBody>
      </p:sp>
      <p:sp>
        <p:nvSpPr>
          <p:cNvPr id="35" name="Rounded Rectangle 34"/>
          <p:cNvSpPr/>
          <p:nvPr/>
        </p:nvSpPr>
        <p:spPr bwMode="auto">
          <a:xfrm>
            <a:off x="552450" y="3495675"/>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u="none" dirty="0">
                <a:solidFill>
                  <a:srgbClr val="F7F7F7"/>
                </a:solidFill>
                <a:cs typeface="+mn-cs"/>
              </a:rPr>
              <a:t>2</a:t>
            </a:r>
          </a:p>
        </p:txBody>
      </p:sp>
      <p:sp>
        <p:nvSpPr>
          <p:cNvPr id="37" name="Right Arrow 36"/>
          <p:cNvSpPr/>
          <p:nvPr/>
        </p:nvSpPr>
        <p:spPr bwMode="auto">
          <a:xfrm>
            <a:off x="6553200" y="3619500"/>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u="none">
              <a:latin typeface="Arial" charset="0"/>
              <a:ea typeface="ＭＳ Ｐゴシック" pitchFamily="34" charset="-128"/>
              <a:cs typeface="+mn-cs"/>
            </a:endParaRPr>
          </a:p>
        </p:txBody>
      </p:sp>
      <p:sp>
        <p:nvSpPr>
          <p:cNvPr id="38" name="Rounded Rectangle 37"/>
          <p:cNvSpPr/>
          <p:nvPr/>
        </p:nvSpPr>
        <p:spPr bwMode="auto">
          <a:xfrm>
            <a:off x="409575" y="4363468"/>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685800" algn="l">
              <a:lnSpc>
                <a:spcPct val="100000"/>
              </a:lnSpc>
              <a:spcBef>
                <a:spcPct val="20000"/>
              </a:spcBef>
              <a:buClr>
                <a:schemeClr val="tx2"/>
              </a:buClr>
              <a:buFont typeface="Wingdings" pitchFamily="2" charset="2"/>
              <a:buNone/>
            </a:pPr>
            <a:r>
              <a:rPr lang="en-US" u="none">
                <a:solidFill>
                  <a:srgbClr val="009DD5"/>
                </a:solidFill>
                <a:ea typeface="ＭＳ Ｐゴシック" pitchFamily="34" charset="-128"/>
              </a:rPr>
              <a:t>Block storage</a:t>
            </a:r>
          </a:p>
          <a:p>
            <a:pPr marL="685800" algn="l" eaLnBrk="1" hangingPunct="1">
              <a:lnSpc>
                <a:spcPct val="100000"/>
              </a:lnSpc>
              <a:buFontTx/>
              <a:buChar char="•"/>
            </a:pPr>
            <a:r>
              <a:rPr lang="en-US" sz="1200" u="none">
                <a:solidFill>
                  <a:srgbClr val="3B3B3B"/>
                </a:solidFill>
                <a:ea typeface="ＭＳ Ｐゴシック" pitchFamily="34" charset="-128"/>
              </a:rPr>
              <a:t> EBS) provides block level storage volumes for use with EC2 instances</a:t>
            </a:r>
            <a:endParaRPr lang="en-GB" sz="1200" u="none">
              <a:solidFill>
                <a:srgbClr val="3B3B3B"/>
              </a:solidFill>
              <a:ea typeface="ＭＳ Ｐゴシック" pitchFamily="34" charset="-128"/>
            </a:endParaRPr>
          </a:p>
          <a:p>
            <a:pPr marL="685800" algn="l" eaLnBrk="1" hangingPunct="1">
              <a:lnSpc>
                <a:spcPct val="100000"/>
              </a:lnSpc>
              <a:buFontTx/>
              <a:buChar char="•"/>
            </a:pPr>
            <a:r>
              <a:rPr lang="en-GB" sz="1200" u="none">
                <a:solidFill>
                  <a:srgbClr val="3B3B3B"/>
                </a:solidFill>
                <a:ea typeface="ＭＳ Ｐゴシック" pitchFamily="34" charset="-128"/>
              </a:rPr>
              <a:t> $0.10 per allocated GB per month </a:t>
            </a:r>
            <a:endParaRPr lang="en-US" sz="1200" u="none">
              <a:solidFill>
                <a:srgbClr val="3B3B3B"/>
              </a:solidFill>
              <a:ea typeface="ＭＳ Ｐゴシック" pitchFamily="34" charset="-128"/>
            </a:endParaRPr>
          </a:p>
        </p:txBody>
      </p:sp>
      <p:sp>
        <p:nvSpPr>
          <p:cNvPr id="39" name="Rounded Rectangle 38"/>
          <p:cNvSpPr/>
          <p:nvPr/>
        </p:nvSpPr>
        <p:spPr bwMode="auto">
          <a:xfrm>
            <a:off x="542925" y="4483100"/>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u="none" dirty="0">
                <a:solidFill>
                  <a:srgbClr val="F7F7F7"/>
                </a:solidFill>
                <a:cs typeface="+mn-cs"/>
              </a:rPr>
              <a:t>3</a:t>
            </a:r>
          </a:p>
        </p:txBody>
      </p:sp>
      <p:sp>
        <p:nvSpPr>
          <p:cNvPr id="6" name="Rounded Rectangle 39"/>
          <p:cNvSpPr/>
          <p:nvPr/>
        </p:nvSpPr>
        <p:spPr bwMode="auto">
          <a:xfrm>
            <a:off x="6762750" y="4363468"/>
            <a:ext cx="2103120" cy="731520"/>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defTabSz="228600" eaLnBrk="1" hangingPunct="1">
              <a:lnSpc>
                <a:spcPct val="100000"/>
              </a:lnSpc>
            </a:pPr>
            <a:r>
              <a:rPr lang="en-GB" u="none">
                <a:solidFill>
                  <a:srgbClr val="F7F7F7"/>
                </a:solidFill>
                <a:ea typeface="ＭＳ Ｐゴシック" pitchFamily="34" charset="-128"/>
              </a:rPr>
              <a:t>Amazon EBS</a:t>
            </a:r>
            <a:endParaRPr lang="en-US" u="none">
              <a:solidFill>
                <a:srgbClr val="F7F7F7"/>
              </a:solidFill>
              <a:ea typeface="ＭＳ Ｐゴシック" pitchFamily="34" charset="-128"/>
            </a:endParaRPr>
          </a:p>
        </p:txBody>
      </p:sp>
      <p:sp>
        <p:nvSpPr>
          <p:cNvPr id="41" name="Right Arrow 40"/>
          <p:cNvSpPr/>
          <p:nvPr/>
        </p:nvSpPr>
        <p:spPr bwMode="auto">
          <a:xfrm>
            <a:off x="6543675" y="4606925"/>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u="none">
              <a:latin typeface="Arial" charset="0"/>
              <a:ea typeface="ＭＳ Ｐゴシック" pitchFamily="34" charset="-128"/>
              <a:cs typeface="+mn-cs"/>
            </a:endParaRPr>
          </a:p>
        </p:txBody>
      </p:sp>
      <p:sp>
        <p:nvSpPr>
          <p:cNvPr id="42" name="Rounded Rectangle 41"/>
          <p:cNvSpPr/>
          <p:nvPr/>
        </p:nvSpPr>
        <p:spPr bwMode="auto">
          <a:xfrm>
            <a:off x="400050" y="5357243"/>
            <a:ext cx="6217920" cy="731520"/>
          </a:xfrm>
          <a:prstGeom prst="roundRect">
            <a:avLst/>
          </a:prstGeom>
          <a:solidFill>
            <a:schemeClr val="bg2"/>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marL="685800" algn="l">
              <a:lnSpc>
                <a:spcPct val="100000"/>
              </a:lnSpc>
              <a:spcBef>
                <a:spcPct val="20000"/>
              </a:spcBef>
              <a:buClr>
                <a:schemeClr val="tx2"/>
              </a:buClr>
              <a:buFont typeface="Wingdings" pitchFamily="2" charset="2"/>
              <a:buNone/>
            </a:pPr>
            <a:r>
              <a:rPr lang="en-US" u="none">
                <a:solidFill>
                  <a:srgbClr val="009DD5"/>
                </a:solidFill>
                <a:ea typeface="ＭＳ Ｐゴシック" pitchFamily="34" charset="-128"/>
              </a:rPr>
              <a:t>Monitoring</a:t>
            </a:r>
          </a:p>
          <a:p>
            <a:pPr marL="685800" algn="l" eaLnBrk="1" hangingPunct="1">
              <a:lnSpc>
                <a:spcPct val="100000"/>
              </a:lnSpc>
              <a:buFontTx/>
              <a:buChar char="•"/>
            </a:pPr>
            <a:r>
              <a:rPr lang="en-US" sz="1200" u="none">
                <a:solidFill>
                  <a:srgbClr val="3B3B3B"/>
                </a:solidFill>
                <a:ea typeface="ＭＳ Ｐゴシック" pitchFamily="34" charset="-128"/>
              </a:rPr>
              <a:t> A web service that provides monitoring for AWS cloud resources</a:t>
            </a:r>
            <a:r>
              <a:rPr lang="en-US"/>
              <a:t> </a:t>
            </a:r>
          </a:p>
        </p:txBody>
      </p:sp>
      <p:sp>
        <p:nvSpPr>
          <p:cNvPr id="43" name="Rounded Rectangle 42"/>
          <p:cNvSpPr/>
          <p:nvPr/>
        </p:nvSpPr>
        <p:spPr bwMode="auto">
          <a:xfrm>
            <a:off x="533400" y="5476875"/>
            <a:ext cx="523876" cy="523876"/>
          </a:xfrm>
          <a:prstGeom prst="roundRect">
            <a:avLst/>
          </a:prstGeom>
          <a:solidFill>
            <a:srgbClr val="0070C0">
              <a:alpha val="69804"/>
            </a:srgbClr>
          </a:solidFill>
          <a:ln w="1270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txBody>
          <a:bodyPr tIns="91440" bIns="91440" anchor="ctr"/>
          <a:lstStyle/>
          <a:p>
            <a:pPr defTabSz="228600" eaLnBrk="1" hangingPunct="1">
              <a:lnSpc>
                <a:spcPct val="100000"/>
              </a:lnSpc>
              <a:defRPr/>
            </a:pPr>
            <a:r>
              <a:rPr lang="en-US" sz="2000" u="none" dirty="0">
                <a:solidFill>
                  <a:srgbClr val="F7F7F7"/>
                </a:solidFill>
                <a:cs typeface="+mn-cs"/>
              </a:rPr>
              <a:t>4</a:t>
            </a:r>
          </a:p>
        </p:txBody>
      </p:sp>
      <p:sp>
        <p:nvSpPr>
          <p:cNvPr id="45" name="Right Arrow 44"/>
          <p:cNvSpPr/>
          <p:nvPr/>
        </p:nvSpPr>
        <p:spPr bwMode="auto">
          <a:xfrm>
            <a:off x="6524625" y="5591175"/>
            <a:ext cx="323850" cy="314325"/>
          </a:xfrm>
          <a:prstGeom prst="rightArrow">
            <a:avLst/>
          </a:prstGeom>
          <a:solidFill>
            <a:schemeClr val="bg2">
              <a:lumMod val="85000"/>
            </a:schemeClr>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defRPr/>
            </a:pPr>
            <a:endParaRPr lang="en-US" sz="2000" u="none">
              <a:latin typeface="Arial" charset="0"/>
              <a:ea typeface="ＭＳ Ｐゴシック" pitchFamily="34" charset="-128"/>
              <a:cs typeface="+mn-cs"/>
            </a:endParaRPr>
          </a:p>
        </p:txBody>
      </p:sp>
      <p:sp>
        <p:nvSpPr>
          <p:cNvPr id="469074" name="Rectangle 82"/>
          <p:cNvSpPr>
            <a:spLocks noChangeArrowheads="1"/>
          </p:cNvSpPr>
          <p:nvPr/>
        </p:nvSpPr>
        <p:spPr bwMode="auto">
          <a:xfrm>
            <a:off x="361950" y="1855788"/>
            <a:ext cx="1919288" cy="396875"/>
          </a:xfrm>
          <a:prstGeom prst="rect">
            <a:avLst/>
          </a:prstGeom>
          <a:noFill/>
          <a:ln w="9525" algn="ctr">
            <a:noFill/>
            <a:miter lim="800000"/>
            <a:headEnd/>
            <a:tailEnd/>
          </a:ln>
          <a:effectLst/>
        </p:spPr>
        <p:txBody>
          <a:bodyPr wrap="none">
            <a:spAutoFit/>
          </a:bodyPr>
          <a:lstStyle/>
          <a:p>
            <a:pPr>
              <a:lnSpc>
                <a:spcPct val="100000"/>
              </a:lnSpc>
              <a:spcBef>
                <a:spcPct val="20000"/>
              </a:spcBef>
              <a:buClr>
                <a:schemeClr val="tx2"/>
              </a:buClr>
              <a:buFont typeface="Wingdings" pitchFamily="2" charset="2"/>
              <a:buNone/>
            </a:pPr>
            <a:r>
              <a:rPr lang="en-US" sz="2000" u="none">
                <a:effectLst>
                  <a:outerShdw blurRad="38100" dist="38100" dir="2700000" algn="tl">
                    <a:srgbClr val="C0C0C0"/>
                  </a:outerShdw>
                </a:effectLst>
              </a:rPr>
              <a:t>Clients needs:</a:t>
            </a:r>
          </a:p>
        </p:txBody>
      </p:sp>
      <p:sp>
        <p:nvSpPr>
          <p:cNvPr id="469075" name="Rectangle 83"/>
          <p:cNvSpPr>
            <a:spLocks noChangeArrowheads="1"/>
          </p:cNvSpPr>
          <p:nvPr/>
        </p:nvSpPr>
        <p:spPr bwMode="auto">
          <a:xfrm>
            <a:off x="6550025" y="1779588"/>
            <a:ext cx="1690688" cy="396875"/>
          </a:xfrm>
          <a:prstGeom prst="rect">
            <a:avLst/>
          </a:prstGeom>
          <a:noFill/>
          <a:ln w="9525" algn="ctr">
            <a:noFill/>
            <a:miter lim="800000"/>
            <a:headEnd/>
            <a:tailEnd/>
          </a:ln>
          <a:effectLst/>
        </p:spPr>
        <p:txBody>
          <a:bodyPr wrap="none">
            <a:spAutoFit/>
          </a:bodyPr>
          <a:lstStyle/>
          <a:p>
            <a:pPr>
              <a:lnSpc>
                <a:spcPct val="100000"/>
              </a:lnSpc>
              <a:spcBef>
                <a:spcPct val="20000"/>
              </a:spcBef>
              <a:buClr>
                <a:schemeClr val="tx2"/>
              </a:buClr>
              <a:buFont typeface="Wingdings" pitchFamily="2" charset="2"/>
              <a:buNone/>
            </a:pPr>
            <a:r>
              <a:rPr lang="en-US" sz="2000" u="none">
                <a:effectLst>
                  <a:outerShdw blurRad="38100" dist="38100" dir="2700000" algn="tl">
                    <a:srgbClr val="C0C0C0"/>
                  </a:outerShdw>
                </a:effectLst>
              </a:rPr>
              <a:t>   With AWS:</a:t>
            </a:r>
          </a:p>
        </p:txBody>
      </p:sp>
      <p:sp>
        <p:nvSpPr>
          <p:cNvPr id="469076" name="Rectangle 84"/>
          <p:cNvSpPr>
            <a:spLocks noChangeArrowheads="1"/>
          </p:cNvSpPr>
          <p:nvPr/>
        </p:nvSpPr>
        <p:spPr bwMode="auto">
          <a:xfrm>
            <a:off x="76200" y="609600"/>
            <a:ext cx="8534400" cy="1096963"/>
          </a:xfrm>
          <a:prstGeom prst="rect">
            <a:avLst/>
          </a:prstGeom>
          <a:noFill/>
          <a:ln w="9525">
            <a:noFill/>
            <a:miter lim="800000"/>
            <a:headEnd/>
            <a:tailEnd/>
          </a:ln>
          <a:effectLst/>
        </p:spPr>
        <p:txBody>
          <a:bodyPr/>
          <a:lstStyle/>
          <a:p>
            <a:pPr>
              <a:lnSpc>
                <a:spcPct val="100000"/>
              </a:lnSpc>
            </a:pPr>
            <a:endParaRPr lang="en-US" sz="2600" u="none" dirty="0">
              <a:solidFill>
                <a:schemeClr val="tx2"/>
              </a:solidFill>
            </a:endParaRPr>
          </a:p>
        </p:txBody>
      </p:sp>
      <p:sp>
        <p:nvSpPr>
          <p:cNvPr id="8" name="Title 7"/>
          <p:cNvSpPr>
            <a:spLocks noGrp="1"/>
          </p:cNvSpPr>
          <p:nvPr>
            <p:ph type="title"/>
          </p:nvPr>
        </p:nvSpPr>
        <p:spPr/>
        <p:txBody>
          <a:bodyPr>
            <a:normAutofit fontScale="90000"/>
          </a:bodyPr>
          <a:lstStyle/>
          <a:p>
            <a:r>
              <a:rPr lang="en-US" dirty="0"/>
              <a:t>Amazon Web Services Components</a:t>
            </a:r>
            <a:br>
              <a:rPr lang="en-US" dirty="0"/>
            </a:br>
            <a:r>
              <a:rPr lang="en-US" sz="4000" dirty="0">
                <a:solidFill>
                  <a:schemeClr val="tx1"/>
                </a:solidFill>
                <a:latin typeface="Calibri" pitchFamily="34" charset="0"/>
              </a:rPr>
              <a:t>Step by Step towards </a:t>
            </a:r>
            <a:r>
              <a:rPr lang="en-US" sz="4000" dirty="0" smtClean="0">
                <a:solidFill>
                  <a:schemeClr val="tx1"/>
                </a:solidFill>
                <a:latin typeface="Calibri" pitchFamily="34" charset="0"/>
              </a:rPr>
              <a:t>AWS</a:t>
            </a:r>
            <a:endParaRPr lang="en-GB" dirty="0"/>
          </a:p>
        </p:txBody>
      </p:sp>
    </p:spTree>
    <p:extLst>
      <p:ext uri="{BB962C8B-B14F-4D97-AF65-F5344CB8AC3E}">
        <p14:creationId xmlns:p14="http://schemas.microsoft.com/office/powerpoint/2010/main" val="133889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SimpleDB Concepts - Domains</a:t>
            </a:r>
            <a:endParaRPr lang="en-US" dirty="0"/>
          </a:p>
        </p:txBody>
      </p:sp>
      <p:sp>
        <p:nvSpPr>
          <p:cNvPr id="3" name="Content Placeholder 2"/>
          <p:cNvSpPr>
            <a:spLocks noGrp="1"/>
          </p:cNvSpPr>
          <p:nvPr>
            <p:ph sz="quarter" idx="13"/>
          </p:nvPr>
        </p:nvSpPr>
        <p:spPr/>
        <p:txBody>
          <a:bodyPr/>
          <a:lstStyle/>
          <a:p>
            <a:r>
              <a:rPr lang="en-US" dirty="0" smtClean="0"/>
              <a:t>Use domains to represent conceptual groups of data</a:t>
            </a:r>
          </a:p>
          <a:p>
            <a:pPr lvl="1"/>
            <a:r>
              <a:rPr lang="en-US" dirty="0" smtClean="0"/>
              <a:t>‘Customers’</a:t>
            </a:r>
          </a:p>
          <a:p>
            <a:pPr lvl="1"/>
            <a:r>
              <a:rPr lang="en-US" dirty="0" smtClean="0"/>
              <a:t>‘Sales’</a:t>
            </a:r>
          </a:p>
          <a:p>
            <a:pPr lvl="1"/>
            <a:r>
              <a:rPr lang="en-US" dirty="0" smtClean="0"/>
              <a:t>‘Books’</a:t>
            </a:r>
          </a:p>
          <a:p>
            <a:r>
              <a:rPr lang="en-US" dirty="0" smtClean="0"/>
              <a:t>Unique only within an Amazon account</a:t>
            </a:r>
          </a:p>
          <a:p>
            <a:r>
              <a:rPr lang="en-US" dirty="0" smtClean="0"/>
              <a:t>Currently you are limited to 100 domains</a:t>
            </a:r>
          </a:p>
          <a:p>
            <a:r>
              <a:rPr lang="en-US" dirty="0" smtClean="0"/>
              <a:t>Domains are automatically indexed by Amazon for optimal performance</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SimpleDB Concepts – Items </a:t>
            </a:r>
            <a:endParaRPr lang="en-US" dirty="0"/>
          </a:p>
        </p:txBody>
      </p:sp>
      <p:sp>
        <p:nvSpPr>
          <p:cNvPr id="3" name="Content Placeholder 2"/>
          <p:cNvSpPr>
            <a:spLocks noGrp="1"/>
          </p:cNvSpPr>
          <p:nvPr>
            <p:ph sz="quarter" idx="13"/>
          </p:nvPr>
        </p:nvSpPr>
        <p:spPr/>
        <p:txBody>
          <a:bodyPr/>
          <a:lstStyle/>
          <a:p>
            <a:r>
              <a:rPr lang="en-US" dirty="0" smtClean="0"/>
              <a:t>Items make up your data</a:t>
            </a:r>
          </a:p>
          <a:p>
            <a:r>
              <a:rPr lang="en-US" dirty="0" smtClean="0"/>
              <a:t>Items do not have an implicit id, they just exist</a:t>
            </a:r>
          </a:p>
          <a:p>
            <a:r>
              <a:rPr lang="en-US" dirty="0" smtClean="0"/>
              <a:t>An item must have at least 1 attribute</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SimpleDB Concepts - Attributes</a:t>
            </a:r>
            <a:endParaRPr lang="en-US" dirty="0"/>
          </a:p>
        </p:txBody>
      </p:sp>
      <p:sp>
        <p:nvSpPr>
          <p:cNvPr id="3" name="Content Placeholder 2"/>
          <p:cNvSpPr>
            <a:spLocks noGrp="1"/>
          </p:cNvSpPr>
          <p:nvPr>
            <p:ph sz="quarter" idx="13"/>
          </p:nvPr>
        </p:nvSpPr>
        <p:spPr/>
        <p:txBody>
          <a:bodyPr/>
          <a:lstStyle/>
          <a:p>
            <a:r>
              <a:rPr lang="en-US" dirty="0" smtClean="0"/>
              <a:t>Attributes are name-value pairs that are assigned to items</a:t>
            </a:r>
          </a:p>
          <a:p>
            <a:r>
              <a:rPr lang="en-US" dirty="0" smtClean="0"/>
              <a:t>Attributes can have multiple values</a:t>
            </a:r>
          </a:p>
          <a:p>
            <a:r>
              <a:rPr lang="en-US" dirty="0" smtClean="0"/>
              <a:t>Items in the same domain do not have to have the same attributes</a:t>
            </a:r>
          </a:p>
          <a:p>
            <a:r>
              <a:rPr lang="en-US" dirty="0" smtClean="0"/>
              <a:t>Attributes are just strings</a:t>
            </a:r>
          </a:p>
          <a:p>
            <a:r>
              <a:rPr lang="en-US" dirty="0" smtClean="0"/>
              <a:t>No setup ahead of time, just assign when you need to</a:t>
            </a:r>
            <a:endParaRPr lang="en-US"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p:txBody>
          <a:bodyPr/>
          <a:lstStyle/>
          <a:p>
            <a:r>
              <a:rPr lang="en-US" dirty="0" smtClean="0"/>
              <a:t>Understanding </a:t>
            </a:r>
            <a:r>
              <a:rPr lang="en-US" dirty="0" err="1" smtClean="0"/>
              <a:t>SImpleDB</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nvPr>
        </p:nvSpPr>
        <p:spPr/>
        <p:txBody>
          <a:bodyPr/>
          <a:lstStyle/>
          <a:p>
            <a:r>
              <a:rPr lang="en-US" dirty="0" smtClean="0"/>
              <a:t>Instructor-led exercises</a:t>
            </a:r>
            <a:endParaRPr lang="en-US" dirty="0"/>
          </a:p>
        </p:txBody>
      </p:sp>
    </p:spTree>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dirty="0" smtClean="0"/>
              <a:t>Standalone SDB code</a:t>
            </a:r>
            <a:endParaRPr lang="en-US" dirty="0"/>
          </a:p>
        </p:txBody>
      </p:sp>
      <p:sp>
        <p:nvSpPr>
          <p:cNvPr id="3" name="Rectangle 3"/>
          <p:cNvSpPr>
            <a:spLocks noGrp="1"/>
          </p:cNvSpPr>
          <p:nvPr>
            <p:ph type="body" idx="1"/>
          </p:nvPr>
        </p:nvSpPr>
        <p:spPr/>
        <p:txBody>
          <a:bodyPr/>
          <a:lstStyle/>
          <a:p>
            <a:r>
              <a:rPr lang="en-US" dirty="0" smtClean="0"/>
              <a:t>Create a new project in Eclipse – </a:t>
            </a:r>
            <a:r>
              <a:rPr lang="en-US" dirty="0" err="1" smtClean="0"/>
              <a:t>SDBDemo</a:t>
            </a:r>
            <a:endParaRPr lang="en-US" dirty="0" smtClean="0"/>
          </a:p>
          <a:p>
            <a:r>
              <a:rPr lang="en-US" dirty="0" smtClean="0"/>
              <a:t>Copy ‘com’ into your </a:t>
            </a:r>
            <a:r>
              <a:rPr lang="en-US" dirty="0" err="1" smtClean="0"/>
              <a:t>src</a:t>
            </a:r>
            <a:endParaRPr lang="en-US" dirty="0" smtClean="0"/>
          </a:p>
          <a:p>
            <a:r>
              <a:rPr lang="en-US" dirty="0" smtClean="0"/>
              <a:t>Add jars as you did before</a:t>
            </a:r>
          </a:p>
          <a:p>
            <a:r>
              <a:rPr lang="en-US" dirty="0" smtClean="0"/>
              <a:t>Add a new class with static main called ‘</a:t>
            </a:r>
            <a:r>
              <a:rPr lang="en-US" dirty="0" err="1" smtClean="0"/>
              <a:t>SDBDemo</a:t>
            </a:r>
            <a:r>
              <a:rPr lang="en-US" dirty="0" smtClean="0"/>
              <a:t>’</a:t>
            </a:r>
          </a:p>
        </p:txBody>
      </p:sp>
    </p:spTree>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SDB code</a:t>
            </a:r>
            <a:endParaRPr lang="en-US" dirty="0"/>
          </a:p>
        </p:txBody>
      </p:sp>
      <p:sp>
        <p:nvSpPr>
          <p:cNvPr id="3" name="Text Placeholder 2"/>
          <p:cNvSpPr>
            <a:spLocks noGrp="1"/>
          </p:cNvSpPr>
          <p:nvPr>
            <p:ph type="body" idx="1"/>
          </p:nvPr>
        </p:nvSpPr>
        <p:spPr/>
        <p:txBody>
          <a:bodyPr/>
          <a:lstStyle/>
          <a:p>
            <a:r>
              <a:rPr lang="en-US" dirty="0" smtClean="0"/>
              <a:t>Add the following imports</a:t>
            </a:r>
            <a:endParaRPr lang="en-US" dirty="0"/>
          </a:p>
        </p:txBody>
      </p:sp>
      <p:pic>
        <p:nvPicPr>
          <p:cNvPr id="1026" name="Picture 2"/>
          <p:cNvPicPr>
            <a:picLocks noChangeAspect="1" noChangeArrowheads="1"/>
          </p:cNvPicPr>
          <p:nvPr/>
        </p:nvPicPr>
        <p:blipFill>
          <a:blip r:embed="rId3"/>
          <a:srcRect/>
          <a:stretch>
            <a:fillRect/>
          </a:stretch>
        </p:blipFill>
        <p:spPr bwMode="auto">
          <a:xfrm>
            <a:off x="2743200" y="2209800"/>
            <a:ext cx="3627437" cy="1096963"/>
          </a:xfrm>
          <a:prstGeom prst="rect">
            <a:avLst/>
          </a:prstGeom>
          <a:noFill/>
          <a:ln w="9525">
            <a:noFill/>
            <a:miter lim="800000"/>
            <a:headEnd/>
            <a:tailEnd/>
          </a:ln>
          <a:effectLst/>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your domain</a:t>
            </a:r>
            <a:endParaRPr lang="en-US" dirty="0"/>
          </a:p>
        </p:txBody>
      </p:sp>
      <p:sp>
        <p:nvSpPr>
          <p:cNvPr id="3" name="Text Placeholder 2"/>
          <p:cNvSpPr>
            <a:spLocks noGrp="1"/>
          </p:cNvSpPr>
          <p:nvPr>
            <p:ph type="body" idx="1"/>
          </p:nvPr>
        </p:nvSpPr>
        <p:spPr/>
        <p:txBody>
          <a:bodyPr/>
          <a:lstStyle/>
          <a:p>
            <a:r>
              <a:rPr lang="en-US" dirty="0" smtClean="0"/>
              <a:t>Add the following into your main (code is in sdb_code.txt)</a:t>
            </a:r>
            <a:endParaRPr lang="en-US" dirty="0"/>
          </a:p>
        </p:txBody>
      </p:sp>
      <p:pic>
        <p:nvPicPr>
          <p:cNvPr id="2050" name="Picture 2"/>
          <p:cNvPicPr>
            <a:picLocks noChangeAspect="1" noChangeArrowheads="1"/>
          </p:cNvPicPr>
          <p:nvPr/>
        </p:nvPicPr>
        <p:blipFill>
          <a:blip r:embed="rId3"/>
          <a:srcRect/>
          <a:stretch>
            <a:fillRect/>
          </a:stretch>
        </p:blipFill>
        <p:spPr bwMode="auto">
          <a:xfrm>
            <a:off x="1600200" y="2667000"/>
            <a:ext cx="5967413" cy="2849563"/>
          </a:xfrm>
          <a:prstGeom prst="rect">
            <a:avLst/>
          </a:prstGeom>
          <a:noFill/>
          <a:ln w="9525">
            <a:noFill/>
            <a:miter lim="800000"/>
            <a:headEnd/>
            <a:tailEnd/>
          </a:ln>
          <a:effectLst/>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your domain</a:t>
            </a:r>
            <a:endParaRPr lang="en-US" dirty="0"/>
          </a:p>
        </p:txBody>
      </p:sp>
      <p:sp>
        <p:nvSpPr>
          <p:cNvPr id="3" name="Text Placeholder 2"/>
          <p:cNvSpPr>
            <a:spLocks noGrp="1"/>
          </p:cNvSpPr>
          <p:nvPr>
            <p:ph type="body" idx="1"/>
          </p:nvPr>
        </p:nvSpPr>
        <p:spPr/>
        <p:txBody>
          <a:bodyPr/>
          <a:lstStyle/>
          <a:p>
            <a:r>
              <a:rPr lang="en-US" dirty="0" smtClean="0"/>
              <a:t>Run your application</a:t>
            </a:r>
            <a:endParaRPr lang="en-US" dirty="0"/>
          </a:p>
        </p:txBody>
      </p:sp>
      <p:pic>
        <p:nvPicPr>
          <p:cNvPr id="4098" name="Picture 2"/>
          <p:cNvPicPr>
            <a:picLocks noChangeAspect="1" noChangeArrowheads="1"/>
          </p:cNvPicPr>
          <p:nvPr/>
        </p:nvPicPr>
        <p:blipFill>
          <a:blip r:embed="rId3"/>
          <a:srcRect/>
          <a:stretch>
            <a:fillRect/>
          </a:stretch>
        </p:blipFill>
        <p:spPr bwMode="auto">
          <a:xfrm>
            <a:off x="1462088" y="2655888"/>
            <a:ext cx="6218237" cy="1546225"/>
          </a:xfrm>
          <a:prstGeom prst="rect">
            <a:avLst/>
          </a:prstGeom>
          <a:noFill/>
          <a:ln w="9525">
            <a:noFill/>
            <a:miter lim="800000"/>
            <a:headEnd/>
            <a:tailEnd/>
          </a:ln>
          <a:effectLst/>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SimpleDB Explorer</a:t>
            </a:r>
            <a:endParaRPr lang="en-US" dirty="0"/>
          </a:p>
        </p:txBody>
      </p:sp>
      <p:sp>
        <p:nvSpPr>
          <p:cNvPr id="3" name="Text Placeholder 2"/>
          <p:cNvSpPr>
            <a:spLocks noGrp="1"/>
          </p:cNvSpPr>
          <p:nvPr>
            <p:ph type="body" idx="1"/>
          </p:nvPr>
        </p:nvSpPr>
        <p:spPr/>
        <p:txBody>
          <a:bodyPr/>
          <a:lstStyle/>
          <a:p>
            <a:r>
              <a:rPr lang="en-US" dirty="0" smtClean="0"/>
              <a:t>Start SimpleDB Explorer (</a:t>
            </a:r>
            <a:r>
              <a:rPr lang="en-US" dirty="0" smtClean="0">
                <a:hlinkClick r:id="rId3"/>
              </a:rPr>
              <a:t>http://www.sdbexplorer.com/</a:t>
            </a:r>
            <a:r>
              <a:rPr lang="en-US" dirty="0" smtClean="0"/>
              <a:t>)</a:t>
            </a:r>
          </a:p>
          <a:p>
            <a:endParaRPr lang="en-US" dirty="0" smtClean="0"/>
          </a:p>
          <a:p>
            <a:endParaRPr lang="en-US" dirty="0" smtClean="0"/>
          </a:p>
          <a:p>
            <a:endParaRPr lang="en-US" dirty="0" smtClean="0"/>
          </a:p>
          <a:p>
            <a:r>
              <a:rPr lang="en-US" dirty="0" smtClean="0"/>
              <a:t>Enter in your key and secret and press </a:t>
            </a:r>
            <a:r>
              <a:rPr lang="en-US" b="1" dirty="0" smtClean="0"/>
              <a:t>Go</a:t>
            </a:r>
            <a:endParaRPr lang="en-US" dirty="0" smtClean="0"/>
          </a:p>
          <a:p>
            <a:endParaRPr lang="en-US" dirty="0"/>
          </a:p>
        </p:txBody>
      </p:sp>
      <p:pic>
        <p:nvPicPr>
          <p:cNvPr id="3074" name="Picture 2"/>
          <p:cNvPicPr>
            <a:picLocks noChangeAspect="1" noChangeArrowheads="1"/>
          </p:cNvPicPr>
          <p:nvPr/>
        </p:nvPicPr>
        <p:blipFill>
          <a:blip r:embed="rId4"/>
          <a:srcRect/>
          <a:stretch>
            <a:fillRect/>
          </a:stretch>
        </p:blipFill>
        <p:spPr bwMode="auto">
          <a:xfrm>
            <a:off x="2795588" y="2960688"/>
            <a:ext cx="3551237" cy="936625"/>
          </a:xfrm>
          <a:prstGeom prst="rect">
            <a:avLst/>
          </a:prstGeom>
          <a:noFill/>
          <a:ln w="9525">
            <a:noFill/>
            <a:miter lim="800000"/>
            <a:headEnd/>
            <a:tailEnd/>
          </a:ln>
          <a:effectLst/>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SimpleDB Explorer</a:t>
            </a:r>
            <a:endParaRPr lang="en-US" dirty="0"/>
          </a:p>
        </p:txBody>
      </p:sp>
      <p:sp>
        <p:nvSpPr>
          <p:cNvPr id="3" name="Text Placeholder 2"/>
          <p:cNvSpPr>
            <a:spLocks noGrp="1"/>
          </p:cNvSpPr>
          <p:nvPr>
            <p:ph type="body" idx="1"/>
          </p:nvPr>
        </p:nvSpPr>
        <p:spPr/>
        <p:txBody>
          <a:bodyPr/>
          <a:lstStyle/>
          <a:p>
            <a:r>
              <a:rPr lang="en-US" dirty="0" smtClean="0"/>
              <a:t>You should see your ‘People’ domain</a:t>
            </a:r>
            <a:endParaRPr lang="en-US" dirty="0"/>
          </a:p>
        </p:txBody>
      </p:sp>
      <p:pic>
        <p:nvPicPr>
          <p:cNvPr id="5122" name="Picture 2"/>
          <p:cNvPicPr>
            <a:picLocks noChangeAspect="1" noChangeArrowheads="1"/>
          </p:cNvPicPr>
          <p:nvPr/>
        </p:nvPicPr>
        <p:blipFill>
          <a:blip r:embed="rId3"/>
          <a:srcRect/>
          <a:stretch>
            <a:fillRect/>
          </a:stretch>
        </p:blipFill>
        <p:spPr bwMode="auto">
          <a:xfrm>
            <a:off x="2765425" y="2522538"/>
            <a:ext cx="3611563" cy="181292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5"/>
          <p:cNvGrpSpPr>
            <a:grpSpLocks/>
          </p:cNvGrpSpPr>
          <p:nvPr/>
        </p:nvGrpSpPr>
        <p:grpSpPr bwMode="auto">
          <a:xfrm>
            <a:off x="381000" y="2276708"/>
            <a:ext cx="925512" cy="942975"/>
            <a:chOff x="658812" y="817563"/>
            <a:chExt cx="520700" cy="530225"/>
          </a:xfrm>
        </p:grpSpPr>
        <p:sp>
          <p:nvSpPr>
            <p:cNvPr id="11" name="Freeform 12"/>
            <p:cNvSpPr>
              <a:spLocks/>
            </p:cNvSpPr>
            <p:nvPr/>
          </p:nvSpPr>
          <p:spPr bwMode="auto">
            <a:xfrm>
              <a:off x="658812" y="817563"/>
              <a:ext cx="520700" cy="530225"/>
            </a:xfrm>
            <a:custGeom>
              <a:avLst/>
              <a:gdLst>
                <a:gd name="T0" fmla="*/ 0 w 223"/>
                <a:gd name="T1" fmla="*/ 446136 h 227"/>
                <a:gd name="T2" fmla="*/ 84059 w 223"/>
                <a:gd name="T3" fmla="*/ 530225 h 227"/>
                <a:gd name="T4" fmla="*/ 436641 w 223"/>
                <a:gd name="T5" fmla="*/ 530225 h 227"/>
                <a:gd name="T6" fmla="*/ 520700 w 223"/>
                <a:gd name="T7" fmla="*/ 446136 h 227"/>
                <a:gd name="T8" fmla="*/ 520700 w 223"/>
                <a:gd name="T9" fmla="*/ 84089 h 227"/>
                <a:gd name="T10" fmla="*/ 436641 w 223"/>
                <a:gd name="T11" fmla="*/ 0 h 227"/>
                <a:gd name="T12" fmla="*/ 84059 w 223"/>
                <a:gd name="T13" fmla="*/ 0 h 227"/>
                <a:gd name="T14" fmla="*/ 0 w 223"/>
                <a:gd name="T15" fmla="*/ 84089 h 227"/>
                <a:gd name="T16" fmla="*/ 0 w 223"/>
                <a:gd name="T17" fmla="*/ 446136 h 2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3"/>
                <a:gd name="T28" fmla="*/ 0 h 227"/>
                <a:gd name="T29" fmla="*/ 223 w 223"/>
                <a:gd name="T30" fmla="*/ 227 h 2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3" h="227">
                  <a:moveTo>
                    <a:pt x="0" y="191"/>
                  </a:moveTo>
                  <a:cubicBezTo>
                    <a:pt x="0" y="211"/>
                    <a:pt x="16" y="227"/>
                    <a:pt x="36" y="227"/>
                  </a:cubicBezTo>
                  <a:cubicBezTo>
                    <a:pt x="187" y="227"/>
                    <a:pt x="187" y="227"/>
                    <a:pt x="187" y="227"/>
                  </a:cubicBezTo>
                  <a:cubicBezTo>
                    <a:pt x="207" y="227"/>
                    <a:pt x="223" y="211"/>
                    <a:pt x="223" y="191"/>
                  </a:cubicBezTo>
                  <a:cubicBezTo>
                    <a:pt x="223" y="36"/>
                    <a:pt x="223" y="36"/>
                    <a:pt x="223" y="36"/>
                  </a:cubicBezTo>
                  <a:cubicBezTo>
                    <a:pt x="223" y="16"/>
                    <a:pt x="207" y="0"/>
                    <a:pt x="187" y="0"/>
                  </a:cubicBezTo>
                  <a:cubicBezTo>
                    <a:pt x="36" y="0"/>
                    <a:pt x="36" y="0"/>
                    <a:pt x="36" y="0"/>
                  </a:cubicBezTo>
                  <a:cubicBezTo>
                    <a:pt x="16" y="0"/>
                    <a:pt x="0" y="16"/>
                    <a:pt x="0" y="36"/>
                  </a:cubicBezTo>
                  <a:lnTo>
                    <a:pt x="0" y="191"/>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 name="Freeform 13"/>
            <p:cNvSpPr>
              <a:spLocks/>
            </p:cNvSpPr>
            <p:nvPr/>
          </p:nvSpPr>
          <p:spPr bwMode="auto">
            <a:xfrm>
              <a:off x="741362" y="998538"/>
              <a:ext cx="101600" cy="185738"/>
            </a:xfrm>
            <a:custGeom>
              <a:avLst/>
              <a:gdLst>
                <a:gd name="T0" fmla="*/ 0 w 64"/>
                <a:gd name="T1" fmla="*/ 0 h 117"/>
                <a:gd name="T2" fmla="*/ 100013 w 64"/>
                <a:gd name="T3" fmla="*/ 0 h 117"/>
                <a:gd name="T4" fmla="*/ 100013 w 64"/>
                <a:gd name="T5" fmla="*/ 25400 h 117"/>
                <a:gd name="T6" fmla="*/ 30163 w 64"/>
                <a:gd name="T7" fmla="*/ 25400 h 117"/>
                <a:gd name="T8" fmla="*/ 30163 w 64"/>
                <a:gd name="T9" fmla="*/ 76200 h 117"/>
                <a:gd name="T10" fmla="*/ 96838 w 64"/>
                <a:gd name="T11" fmla="*/ 76200 h 117"/>
                <a:gd name="T12" fmla="*/ 96838 w 64"/>
                <a:gd name="T13" fmla="*/ 101600 h 117"/>
                <a:gd name="T14" fmla="*/ 30163 w 64"/>
                <a:gd name="T15" fmla="*/ 101600 h 117"/>
                <a:gd name="T16" fmla="*/ 30163 w 64"/>
                <a:gd name="T17" fmla="*/ 160338 h 117"/>
                <a:gd name="T18" fmla="*/ 101600 w 64"/>
                <a:gd name="T19" fmla="*/ 160338 h 117"/>
                <a:gd name="T20" fmla="*/ 101600 w 64"/>
                <a:gd name="T21" fmla="*/ 185738 h 117"/>
                <a:gd name="T22" fmla="*/ 0 w 64"/>
                <a:gd name="T23" fmla="*/ 185738 h 117"/>
                <a:gd name="T24" fmla="*/ 0 w 64"/>
                <a:gd name="T25" fmla="*/ 0 h 1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117"/>
                <a:gd name="T41" fmla="*/ 64 w 64"/>
                <a:gd name="T42" fmla="*/ 117 h 1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117">
                  <a:moveTo>
                    <a:pt x="0" y="0"/>
                  </a:moveTo>
                  <a:lnTo>
                    <a:pt x="63" y="0"/>
                  </a:lnTo>
                  <a:lnTo>
                    <a:pt x="63" y="16"/>
                  </a:lnTo>
                  <a:lnTo>
                    <a:pt x="19" y="16"/>
                  </a:lnTo>
                  <a:lnTo>
                    <a:pt x="19" y="48"/>
                  </a:lnTo>
                  <a:lnTo>
                    <a:pt x="61" y="48"/>
                  </a:lnTo>
                  <a:lnTo>
                    <a:pt x="61" y="64"/>
                  </a:lnTo>
                  <a:lnTo>
                    <a:pt x="19" y="64"/>
                  </a:lnTo>
                  <a:lnTo>
                    <a:pt x="19" y="101"/>
                  </a:lnTo>
                  <a:lnTo>
                    <a:pt x="64" y="101"/>
                  </a:lnTo>
                  <a:lnTo>
                    <a:pt x="64" y="117"/>
                  </a:lnTo>
                  <a:lnTo>
                    <a:pt x="0" y="117"/>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0" name="Freeform 14"/>
            <p:cNvSpPr>
              <a:spLocks/>
            </p:cNvSpPr>
            <p:nvPr/>
          </p:nvSpPr>
          <p:spPr bwMode="auto">
            <a:xfrm>
              <a:off x="862012" y="993775"/>
              <a:ext cx="119063" cy="193675"/>
            </a:xfrm>
            <a:custGeom>
              <a:avLst/>
              <a:gdLst>
                <a:gd name="T0" fmla="*/ 119063 w 51"/>
                <a:gd name="T1" fmla="*/ 123672 h 83"/>
                <a:gd name="T2" fmla="*/ 119063 w 51"/>
                <a:gd name="T3" fmla="*/ 128339 h 83"/>
                <a:gd name="T4" fmla="*/ 63033 w 51"/>
                <a:gd name="T5" fmla="*/ 193675 h 83"/>
                <a:gd name="T6" fmla="*/ 0 w 51"/>
                <a:gd name="T7" fmla="*/ 98004 h 83"/>
                <a:gd name="T8" fmla="*/ 63033 w 51"/>
                <a:gd name="T9" fmla="*/ 0 h 83"/>
                <a:gd name="T10" fmla="*/ 119063 w 51"/>
                <a:gd name="T11" fmla="*/ 58336 h 83"/>
                <a:gd name="T12" fmla="*/ 119063 w 51"/>
                <a:gd name="T13" fmla="*/ 63003 h 83"/>
                <a:gd name="T14" fmla="*/ 88714 w 51"/>
                <a:gd name="T15" fmla="*/ 63003 h 83"/>
                <a:gd name="T16" fmla="*/ 88714 w 51"/>
                <a:gd name="T17" fmla="*/ 60669 h 83"/>
                <a:gd name="T18" fmla="*/ 63033 w 51"/>
                <a:gd name="T19" fmla="*/ 23334 h 83"/>
                <a:gd name="T20" fmla="*/ 30349 w 51"/>
                <a:gd name="T21" fmla="*/ 98004 h 83"/>
                <a:gd name="T22" fmla="*/ 63033 w 51"/>
                <a:gd name="T23" fmla="*/ 172674 h 83"/>
                <a:gd name="T24" fmla="*/ 91048 w 51"/>
                <a:gd name="T25" fmla="*/ 128339 h 83"/>
                <a:gd name="T26" fmla="*/ 91048 w 51"/>
                <a:gd name="T27" fmla="*/ 123672 h 83"/>
                <a:gd name="T28" fmla="*/ 119063 w 51"/>
                <a:gd name="T29" fmla="*/ 123672 h 8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
                <a:gd name="T46" fmla="*/ 0 h 83"/>
                <a:gd name="T47" fmla="*/ 51 w 51"/>
                <a:gd name="T48" fmla="*/ 83 h 8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 h="83">
                  <a:moveTo>
                    <a:pt x="51" y="53"/>
                  </a:moveTo>
                  <a:cubicBezTo>
                    <a:pt x="51" y="55"/>
                    <a:pt x="51" y="55"/>
                    <a:pt x="51" y="55"/>
                  </a:cubicBezTo>
                  <a:cubicBezTo>
                    <a:pt x="51" y="69"/>
                    <a:pt x="45" y="83"/>
                    <a:pt x="27" y="83"/>
                  </a:cubicBezTo>
                  <a:cubicBezTo>
                    <a:pt x="6" y="83"/>
                    <a:pt x="0" y="70"/>
                    <a:pt x="0" y="42"/>
                  </a:cubicBezTo>
                  <a:cubicBezTo>
                    <a:pt x="0" y="13"/>
                    <a:pt x="6" y="0"/>
                    <a:pt x="27" y="0"/>
                  </a:cubicBezTo>
                  <a:cubicBezTo>
                    <a:pt x="49" y="0"/>
                    <a:pt x="51" y="17"/>
                    <a:pt x="51" y="25"/>
                  </a:cubicBezTo>
                  <a:cubicBezTo>
                    <a:pt x="51" y="27"/>
                    <a:pt x="51" y="27"/>
                    <a:pt x="51" y="27"/>
                  </a:cubicBezTo>
                  <a:cubicBezTo>
                    <a:pt x="38" y="27"/>
                    <a:pt x="38" y="27"/>
                    <a:pt x="38" y="27"/>
                  </a:cubicBezTo>
                  <a:cubicBezTo>
                    <a:pt x="38" y="26"/>
                    <a:pt x="38" y="26"/>
                    <a:pt x="38" y="26"/>
                  </a:cubicBezTo>
                  <a:cubicBezTo>
                    <a:pt x="38" y="18"/>
                    <a:pt x="36" y="10"/>
                    <a:pt x="27" y="10"/>
                  </a:cubicBezTo>
                  <a:cubicBezTo>
                    <a:pt x="17" y="10"/>
                    <a:pt x="13" y="16"/>
                    <a:pt x="13" y="42"/>
                  </a:cubicBezTo>
                  <a:cubicBezTo>
                    <a:pt x="13" y="67"/>
                    <a:pt x="17" y="74"/>
                    <a:pt x="27" y="74"/>
                  </a:cubicBezTo>
                  <a:cubicBezTo>
                    <a:pt x="37" y="74"/>
                    <a:pt x="39" y="62"/>
                    <a:pt x="39" y="55"/>
                  </a:cubicBezTo>
                  <a:cubicBezTo>
                    <a:pt x="39" y="53"/>
                    <a:pt x="39" y="53"/>
                    <a:pt x="39" y="53"/>
                  </a:cubicBezTo>
                  <a:lnTo>
                    <a:pt x="51" y="5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 name="Freeform 15"/>
            <p:cNvSpPr>
              <a:spLocks/>
            </p:cNvSpPr>
            <p:nvPr/>
          </p:nvSpPr>
          <p:spPr bwMode="auto">
            <a:xfrm>
              <a:off x="995362" y="1000125"/>
              <a:ext cx="109538" cy="184150"/>
            </a:xfrm>
            <a:custGeom>
              <a:avLst/>
              <a:gdLst>
                <a:gd name="T0" fmla="*/ 109538 w 47"/>
                <a:gd name="T1" fmla="*/ 184150 h 79"/>
                <a:gd name="T2" fmla="*/ 0 w 47"/>
                <a:gd name="T3" fmla="*/ 184150 h 79"/>
                <a:gd name="T4" fmla="*/ 79240 w 47"/>
                <a:gd name="T5" fmla="*/ 48951 h 79"/>
                <a:gd name="T6" fmla="*/ 55934 w 47"/>
                <a:gd name="T7" fmla="*/ 20979 h 79"/>
                <a:gd name="T8" fmla="*/ 30298 w 47"/>
                <a:gd name="T9" fmla="*/ 58275 h 79"/>
                <a:gd name="T10" fmla="*/ 2331 w 47"/>
                <a:gd name="T11" fmla="*/ 58275 h 79"/>
                <a:gd name="T12" fmla="*/ 55934 w 47"/>
                <a:gd name="T13" fmla="*/ 0 h 79"/>
                <a:gd name="T14" fmla="*/ 107207 w 47"/>
                <a:gd name="T15" fmla="*/ 48951 h 79"/>
                <a:gd name="T16" fmla="*/ 34959 w 47"/>
                <a:gd name="T17" fmla="*/ 158509 h 79"/>
                <a:gd name="T18" fmla="*/ 109538 w 47"/>
                <a:gd name="T19" fmla="*/ 158509 h 79"/>
                <a:gd name="T20" fmla="*/ 109538 w 47"/>
                <a:gd name="T21" fmla="*/ 184150 h 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79"/>
                <a:gd name="T35" fmla="*/ 47 w 47"/>
                <a:gd name="T36" fmla="*/ 79 h 7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79">
                  <a:moveTo>
                    <a:pt x="47" y="79"/>
                  </a:moveTo>
                  <a:cubicBezTo>
                    <a:pt x="0" y="79"/>
                    <a:pt x="0" y="79"/>
                    <a:pt x="0" y="79"/>
                  </a:cubicBezTo>
                  <a:cubicBezTo>
                    <a:pt x="0" y="44"/>
                    <a:pt x="34" y="45"/>
                    <a:pt x="34" y="21"/>
                  </a:cubicBezTo>
                  <a:cubicBezTo>
                    <a:pt x="34" y="14"/>
                    <a:pt x="31" y="9"/>
                    <a:pt x="24" y="9"/>
                  </a:cubicBezTo>
                  <a:cubicBezTo>
                    <a:pt x="14" y="9"/>
                    <a:pt x="13" y="17"/>
                    <a:pt x="13" y="25"/>
                  </a:cubicBezTo>
                  <a:cubicBezTo>
                    <a:pt x="1" y="25"/>
                    <a:pt x="1" y="25"/>
                    <a:pt x="1" y="25"/>
                  </a:cubicBezTo>
                  <a:cubicBezTo>
                    <a:pt x="1" y="9"/>
                    <a:pt x="7" y="0"/>
                    <a:pt x="24" y="0"/>
                  </a:cubicBezTo>
                  <a:cubicBezTo>
                    <a:pt x="40" y="0"/>
                    <a:pt x="46" y="9"/>
                    <a:pt x="46" y="21"/>
                  </a:cubicBezTo>
                  <a:cubicBezTo>
                    <a:pt x="46" y="47"/>
                    <a:pt x="21" y="49"/>
                    <a:pt x="15" y="68"/>
                  </a:cubicBezTo>
                  <a:cubicBezTo>
                    <a:pt x="47" y="68"/>
                    <a:pt x="47" y="68"/>
                    <a:pt x="47" y="68"/>
                  </a:cubicBezTo>
                  <a:lnTo>
                    <a:pt x="47"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35" name="TextBox 34"/>
          <p:cNvSpPr txBox="1">
            <a:spLocks noChangeArrowheads="1"/>
          </p:cNvSpPr>
          <p:nvPr/>
        </p:nvSpPr>
        <p:spPr bwMode="auto">
          <a:xfrm>
            <a:off x="1974267" y="1905000"/>
            <a:ext cx="6492638" cy="37676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600" b="1" dirty="0">
                <a:solidFill>
                  <a:schemeClr val="tx1">
                    <a:lumMod val="75000"/>
                    <a:lumOff val="25000"/>
                  </a:schemeClr>
                </a:solidFill>
                <a:latin typeface="Helvetica Neue"/>
              </a:rPr>
              <a:t>EC2 Instances = Virtual Servers</a:t>
            </a:r>
          </a:p>
          <a:p>
            <a:pPr marL="285750" indent="-285750" eaLnBrk="1" hangingPunct="1">
              <a:buFont typeface="Arial"/>
              <a:buChar char="•"/>
            </a:pPr>
            <a:endParaRPr lang="en-US" sz="1600" dirty="0">
              <a:solidFill>
                <a:schemeClr val="tx1">
                  <a:lumMod val="75000"/>
                  <a:lumOff val="25000"/>
                </a:schemeClr>
              </a:solidFill>
              <a:latin typeface="Helvetica Neue"/>
            </a:endParaRP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Resizable compute capacity in 29 instance types</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Reduces the time required to obtain and boot new server instances to minutes or seconds</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Scale capacity as your computing requirements change</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Pay only for capacity that you actually use</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Choose Linux or Windows</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Deploy across Regions and Availability Zones for reliability</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Flexible networking (NAT/classic, VPC, Elastic IPs)</a:t>
            </a:r>
          </a:p>
          <a:p>
            <a:pPr marL="177800" indent="-177800" eaLnBrk="1" hangingPunct="1">
              <a:lnSpc>
                <a:spcPct val="105000"/>
              </a:lnSpc>
              <a:spcBef>
                <a:spcPts val="600"/>
              </a:spcBef>
              <a:buFont typeface="Arial" charset="0"/>
              <a:buChar char="•"/>
            </a:pPr>
            <a:r>
              <a:rPr lang="en-US" sz="1600" dirty="0">
                <a:solidFill>
                  <a:schemeClr val="tx1">
                    <a:lumMod val="75000"/>
                    <a:lumOff val="25000"/>
                  </a:schemeClr>
                </a:solidFill>
                <a:latin typeface="Helvetica Neue"/>
              </a:rPr>
              <a:t>Support for virtual network interfaces that can be attached to EC2 instances in your VPC</a:t>
            </a:r>
          </a:p>
        </p:txBody>
      </p:sp>
      <p:sp>
        <p:nvSpPr>
          <p:cNvPr id="36" name="TextBox 35"/>
          <p:cNvSpPr txBox="1">
            <a:spLocks noChangeArrowheads="1"/>
          </p:cNvSpPr>
          <p:nvPr/>
        </p:nvSpPr>
        <p:spPr bwMode="auto">
          <a:xfrm>
            <a:off x="1004218" y="6184138"/>
            <a:ext cx="53657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F29826"/>
                </a:solidFill>
                <a:latin typeface="Helvetica Neue"/>
              </a:rPr>
              <a:t>Amazon Elastic Compute Cloud (Amazon EC2) </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386" y="3429000"/>
            <a:ext cx="1153614" cy="1118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pPr marL="12700">
              <a:lnSpc>
                <a:spcPts val="3779"/>
              </a:lnSpc>
              <a:spcBef>
                <a:spcPts val="189"/>
              </a:spcBef>
            </a:pPr>
            <a:r>
              <a:rPr lang="en-US" dirty="0"/>
              <a:t>EC2 : Elastic Compute Cloud</a:t>
            </a:r>
            <a:endParaRPr lang="en-GB" dirty="0"/>
          </a:p>
        </p:txBody>
      </p:sp>
    </p:spTree>
    <p:extLst>
      <p:ext uri="{BB962C8B-B14F-4D97-AF65-F5344CB8AC3E}">
        <p14:creationId xmlns:p14="http://schemas.microsoft.com/office/powerpoint/2010/main" val="1267298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items</a:t>
            </a:r>
            <a:endParaRPr lang="en-US" dirty="0"/>
          </a:p>
        </p:txBody>
      </p:sp>
      <p:sp>
        <p:nvSpPr>
          <p:cNvPr id="3" name="Text Placeholder 2"/>
          <p:cNvSpPr>
            <a:spLocks noGrp="1"/>
          </p:cNvSpPr>
          <p:nvPr>
            <p:ph type="body" idx="1"/>
          </p:nvPr>
        </p:nvSpPr>
        <p:spPr/>
        <p:txBody>
          <a:bodyPr/>
          <a:lstStyle/>
          <a:p>
            <a:r>
              <a:rPr lang="en-US" dirty="0" smtClean="0"/>
              <a:t>Insert the following method into your code (sdb_code.txt)</a:t>
            </a:r>
            <a:endParaRPr lang="en-US" dirty="0"/>
          </a:p>
        </p:txBody>
      </p:sp>
      <p:pic>
        <p:nvPicPr>
          <p:cNvPr id="6146" name="Picture 2"/>
          <p:cNvPicPr>
            <a:picLocks noChangeAspect="1" noChangeArrowheads="1"/>
          </p:cNvPicPr>
          <p:nvPr/>
        </p:nvPicPr>
        <p:blipFill>
          <a:blip r:embed="rId3"/>
          <a:srcRect/>
          <a:stretch>
            <a:fillRect/>
          </a:stretch>
        </p:blipFill>
        <p:spPr bwMode="auto">
          <a:xfrm>
            <a:off x="1066800" y="2751137"/>
            <a:ext cx="6781800" cy="1973263"/>
          </a:xfrm>
          <a:prstGeom prst="rect">
            <a:avLst/>
          </a:prstGeom>
          <a:noFill/>
          <a:ln w="9525">
            <a:noFill/>
            <a:miter lim="800000"/>
            <a:headEnd/>
            <a:tailEnd/>
          </a:ln>
          <a:effectLst/>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items</a:t>
            </a:r>
            <a:endParaRPr lang="en-US" dirty="0"/>
          </a:p>
        </p:txBody>
      </p:sp>
      <p:sp>
        <p:nvSpPr>
          <p:cNvPr id="3" name="Text Placeholder 2"/>
          <p:cNvSpPr>
            <a:spLocks noGrp="1"/>
          </p:cNvSpPr>
          <p:nvPr>
            <p:ph type="body" idx="1"/>
          </p:nvPr>
        </p:nvSpPr>
        <p:spPr/>
        <p:txBody>
          <a:bodyPr/>
          <a:lstStyle/>
          <a:p>
            <a:r>
              <a:rPr lang="en-US" dirty="0" smtClean="0"/>
              <a:t>Insert the following code (sdb_code.txt)</a:t>
            </a:r>
            <a:endParaRPr lang="en-US" dirty="0"/>
          </a:p>
        </p:txBody>
      </p:sp>
      <p:pic>
        <p:nvPicPr>
          <p:cNvPr id="7170" name="Picture 2"/>
          <p:cNvPicPr>
            <a:picLocks noChangeAspect="1" noChangeArrowheads="1"/>
          </p:cNvPicPr>
          <p:nvPr/>
        </p:nvPicPr>
        <p:blipFill>
          <a:blip r:embed="rId3"/>
          <a:srcRect/>
          <a:stretch>
            <a:fillRect/>
          </a:stretch>
        </p:blipFill>
        <p:spPr bwMode="auto">
          <a:xfrm>
            <a:off x="1771650" y="2209800"/>
            <a:ext cx="5600700" cy="1806575"/>
          </a:xfrm>
          <a:prstGeom prst="rect">
            <a:avLst/>
          </a:prstGeom>
          <a:noFill/>
          <a:ln w="9525">
            <a:noFill/>
            <a:miter lim="800000"/>
            <a:headEnd/>
            <a:tailEnd/>
          </a:ln>
          <a:effectLst/>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Items</a:t>
            </a:r>
            <a:endParaRPr lang="en-US" dirty="0"/>
          </a:p>
        </p:txBody>
      </p:sp>
      <p:sp>
        <p:nvSpPr>
          <p:cNvPr id="3" name="Text Placeholder 2"/>
          <p:cNvSpPr>
            <a:spLocks noGrp="1"/>
          </p:cNvSpPr>
          <p:nvPr>
            <p:ph type="body" idx="1"/>
          </p:nvPr>
        </p:nvSpPr>
        <p:spPr/>
        <p:txBody>
          <a:bodyPr/>
          <a:lstStyle/>
          <a:p>
            <a:r>
              <a:rPr lang="en-US" dirty="0" smtClean="0"/>
              <a:t>Run your application</a:t>
            </a:r>
            <a:endParaRPr lang="en-US" dirty="0"/>
          </a:p>
        </p:txBody>
      </p:sp>
      <p:pic>
        <p:nvPicPr>
          <p:cNvPr id="4098" name="Picture 2"/>
          <p:cNvPicPr>
            <a:picLocks noChangeAspect="1" noChangeArrowheads="1"/>
          </p:cNvPicPr>
          <p:nvPr/>
        </p:nvPicPr>
        <p:blipFill>
          <a:blip r:embed="rId3"/>
          <a:srcRect/>
          <a:stretch>
            <a:fillRect/>
          </a:stretch>
        </p:blipFill>
        <p:spPr bwMode="auto">
          <a:xfrm>
            <a:off x="1462088" y="2655888"/>
            <a:ext cx="6218237" cy="1546225"/>
          </a:xfrm>
          <a:prstGeom prst="rect">
            <a:avLst/>
          </a:prstGeom>
          <a:noFill/>
          <a:ln w="9525">
            <a:noFill/>
            <a:miter lim="800000"/>
            <a:headEnd/>
            <a:tailEnd/>
          </a:ln>
          <a:effectLst/>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Items</a:t>
            </a:r>
            <a:endParaRPr lang="en-US" dirty="0"/>
          </a:p>
        </p:txBody>
      </p:sp>
      <p:sp>
        <p:nvSpPr>
          <p:cNvPr id="3" name="Text Placeholder 2"/>
          <p:cNvSpPr>
            <a:spLocks noGrp="1"/>
          </p:cNvSpPr>
          <p:nvPr>
            <p:ph type="body" idx="1"/>
          </p:nvPr>
        </p:nvSpPr>
        <p:spPr/>
        <p:txBody>
          <a:bodyPr/>
          <a:lstStyle/>
          <a:p>
            <a:r>
              <a:rPr lang="en-US" dirty="0" smtClean="0"/>
              <a:t>Refresh your SDB Explorer and you should see a list of items</a:t>
            </a:r>
            <a:endParaRPr lang="en-US" dirty="0"/>
          </a:p>
        </p:txBody>
      </p:sp>
      <p:pic>
        <p:nvPicPr>
          <p:cNvPr id="8194" name="Picture 2"/>
          <p:cNvPicPr>
            <a:picLocks noChangeAspect="1" noChangeArrowheads="1"/>
          </p:cNvPicPr>
          <p:nvPr/>
        </p:nvPicPr>
        <p:blipFill>
          <a:blip r:embed="rId3"/>
          <a:srcRect/>
          <a:stretch>
            <a:fillRect/>
          </a:stretch>
        </p:blipFill>
        <p:spPr bwMode="auto">
          <a:xfrm>
            <a:off x="2559050" y="2270125"/>
            <a:ext cx="4024313" cy="2911475"/>
          </a:xfrm>
          <a:prstGeom prst="rect">
            <a:avLst/>
          </a:prstGeom>
          <a:noFill/>
          <a:ln w="9525">
            <a:noFill/>
            <a:miter lim="800000"/>
            <a:headEnd/>
            <a:tailEnd/>
          </a:ln>
          <a:effectLst/>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Replaceable Attributes</a:t>
            </a:r>
            <a:endParaRPr lang="en-US" dirty="0"/>
          </a:p>
        </p:txBody>
      </p:sp>
      <p:sp>
        <p:nvSpPr>
          <p:cNvPr id="3" name="Text Placeholder 2"/>
          <p:cNvSpPr>
            <a:spLocks noGrp="1"/>
          </p:cNvSpPr>
          <p:nvPr>
            <p:ph type="body" idx="1"/>
          </p:nvPr>
        </p:nvSpPr>
        <p:spPr/>
        <p:txBody>
          <a:bodyPr/>
          <a:lstStyle/>
          <a:p>
            <a:r>
              <a:rPr lang="en-US" dirty="0" smtClean="0"/>
              <a:t>Insert the following code (sdb_code.txt)</a:t>
            </a:r>
          </a:p>
          <a:p>
            <a:endParaRPr lang="en-US" dirty="0" smtClean="0"/>
          </a:p>
          <a:p>
            <a:endParaRPr lang="en-US" dirty="0" smtClean="0"/>
          </a:p>
          <a:p>
            <a:endParaRPr lang="en-US" dirty="0" smtClean="0"/>
          </a:p>
          <a:p>
            <a:endParaRPr lang="en-US" dirty="0" smtClean="0"/>
          </a:p>
          <a:p>
            <a:r>
              <a:rPr lang="en-US" dirty="0" smtClean="0"/>
              <a:t>Run your application again</a:t>
            </a:r>
          </a:p>
        </p:txBody>
      </p:sp>
      <p:pic>
        <p:nvPicPr>
          <p:cNvPr id="9218" name="Picture 2"/>
          <p:cNvPicPr>
            <a:picLocks noChangeAspect="1" noChangeArrowheads="1"/>
          </p:cNvPicPr>
          <p:nvPr/>
        </p:nvPicPr>
        <p:blipFill>
          <a:blip r:embed="rId3"/>
          <a:srcRect/>
          <a:stretch>
            <a:fillRect/>
          </a:stretch>
        </p:blipFill>
        <p:spPr bwMode="auto">
          <a:xfrm>
            <a:off x="1862138" y="2471738"/>
            <a:ext cx="5418137" cy="1912937"/>
          </a:xfrm>
          <a:prstGeom prst="rect">
            <a:avLst/>
          </a:prstGeom>
          <a:noFill/>
          <a:ln w="9525">
            <a:noFill/>
            <a:miter lim="800000"/>
            <a:headEnd/>
            <a:tailEnd/>
          </a:ln>
          <a:effectLst/>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Replaceable Attributes</a:t>
            </a:r>
            <a:endParaRPr lang="en-US" dirty="0"/>
          </a:p>
        </p:txBody>
      </p:sp>
      <p:sp>
        <p:nvSpPr>
          <p:cNvPr id="3" name="Text Placeholder 2"/>
          <p:cNvSpPr>
            <a:spLocks noGrp="1"/>
          </p:cNvSpPr>
          <p:nvPr>
            <p:ph type="body" idx="1"/>
          </p:nvPr>
        </p:nvSpPr>
        <p:spPr/>
        <p:txBody>
          <a:bodyPr/>
          <a:lstStyle/>
          <a:p>
            <a:r>
              <a:rPr lang="en-US" dirty="0" smtClean="0"/>
              <a:t>Refresh your SDB Explorer</a:t>
            </a:r>
            <a:endParaRPr lang="en-US" dirty="0"/>
          </a:p>
        </p:txBody>
      </p:sp>
      <p:pic>
        <p:nvPicPr>
          <p:cNvPr id="10242" name="Picture 2"/>
          <p:cNvPicPr>
            <a:picLocks noChangeAspect="1" noChangeArrowheads="1"/>
          </p:cNvPicPr>
          <p:nvPr/>
        </p:nvPicPr>
        <p:blipFill>
          <a:blip r:embed="rId3"/>
          <a:srcRect/>
          <a:stretch>
            <a:fillRect/>
          </a:stretch>
        </p:blipFill>
        <p:spPr bwMode="auto">
          <a:xfrm>
            <a:off x="2514600" y="2133600"/>
            <a:ext cx="3963717" cy="1828800"/>
          </a:xfrm>
          <a:prstGeom prst="rect">
            <a:avLst/>
          </a:prstGeom>
          <a:noFill/>
          <a:ln w="9525">
            <a:noFill/>
            <a:miter lim="800000"/>
            <a:headEnd/>
            <a:tailEnd/>
          </a:ln>
          <a:effectLst/>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Domains, Items and Attributes</a:t>
            </a:r>
            <a:endParaRPr lang="en-US" dirty="0"/>
          </a:p>
        </p:txBody>
      </p:sp>
      <p:sp>
        <p:nvSpPr>
          <p:cNvPr id="3" name="Text Placeholder 2"/>
          <p:cNvSpPr>
            <a:spLocks noGrp="1"/>
          </p:cNvSpPr>
          <p:nvPr>
            <p:ph type="body" idx="1"/>
          </p:nvPr>
        </p:nvSpPr>
        <p:spPr/>
        <p:txBody>
          <a:bodyPr/>
          <a:lstStyle/>
          <a:p>
            <a:r>
              <a:rPr lang="en-US" dirty="0" smtClean="0"/>
              <a:t>Domains organize data</a:t>
            </a:r>
          </a:p>
          <a:p>
            <a:r>
              <a:rPr lang="en-US" dirty="0" smtClean="0"/>
              <a:t>Items and attributes just exist, no need for a schema</a:t>
            </a:r>
          </a:p>
          <a:p>
            <a:r>
              <a:rPr lang="en-US" dirty="0" smtClean="0"/>
              <a:t>Attributes are ‘replaceable’</a:t>
            </a:r>
          </a:p>
          <a:p>
            <a:pPr lvl="1"/>
            <a:r>
              <a:rPr lang="en-US" dirty="0" smtClean="0"/>
              <a:t>They can be used to add or replace a value</a:t>
            </a:r>
          </a:p>
          <a:p>
            <a:r>
              <a:rPr lang="en-US" dirty="0" smtClean="0"/>
              <a:t>Attributes can have multiple values (i.e. more than 1 phone number)</a:t>
            </a:r>
          </a:p>
        </p:txBody>
      </p:sp>
      <p:graphicFrame>
        <p:nvGraphicFramePr>
          <p:cNvPr id="4" name="Table 3"/>
          <p:cNvGraphicFramePr>
            <a:graphicFrameLocks noGrp="1"/>
          </p:cNvGraphicFramePr>
          <p:nvPr/>
        </p:nvGraphicFramePr>
        <p:xfrm>
          <a:off x="3276600" y="4419600"/>
          <a:ext cx="5715000" cy="2286000"/>
        </p:xfrm>
        <a:graphic>
          <a:graphicData uri="http://schemas.openxmlformats.org/drawingml/2006/table">
            <a:tbl>
              <a:tblPr firstRow="1" bandRow="1">
                <a:tableStyleId>{073A0DAA-6AF3-43AB-8588-CEC1D06C72B9}</a:tableStyleId>
              </a:tblPr>
              <a:tblGrid>
                <a:gridCol w="1428750"/>
                <a:gridCol w="1428750"/>
                <a:gridCol w="1206499"/>
                <a:gridCol w="1651001"/>
              </a:tblGrid>
              <a:tr h="343950">
                <a:tc>
                  <a:txBody>
                    <a:bodyPr/>
                    <a:lstStyle/>
                    <a:p>
                      <a:r>
                        <a:rPr lang="en-US" dirty="0" smtClean="0"/>
                        <a:t>ItemName</a:t>
                      </a:r>
                      <a:endParaRPr lang="en-US" dirty="0"/>
                    </a:p>
                  </a:txBody>
                  <a:tcPr/>
                </a:tc>
                <a:tc>
                  <a:txBody>
                    <a:bodyPr/>
                    <a:lstStyle/>
                    <a:p>
                      <a:r>
                        <a:rPr lang="en-US" dirty="0" smtClean="0"/>
                        <a:t>FirstName</a:t>
                      </a:r>
                      <a:endParaRPr lang="en-US" dirty="0"/>
                    </a:p>
                  </a:txBody>
                  <a:tcPr/>
                </a:tc>
                <a:tc>
                  <a:txBody>
                    <a:bodyPr/>
                    <a:lstStyle/>
                    <a:p>
                      <a:r>
                        <a:rPr lang="en-US" dirty="0" smtClean="0"/>
                        <a:t>LastName</a:t>
                      </a:r>
                      <a:endParaRPr lang="en-US" dirty="0"/>
                    </a:p>
                  </a:txBody>
                  <a:tcPr/>
                </a:tc>
                <a:tc>
                  <a:txBody>
                    <a:bodyPr/>
                    <a:lstStyle/>
                    <a:p>
                      <a:r>
                        <a:rPr lang="en-US" dirty="0" smtClean="0"/>
                        <a:t>Phone</a:t>
                      </a:r>
                      <a:endParaRPr lang="en-US" dirty="0"/>
                    </a:p>
                  </a:txBody>
                  <a:tcPr/>
                </a:tc>
              </a:tr>
              <a:tr h="446690">
                <a:tc>
                  <a:txBody>
                    <a:bodyPr/>
                    <a:lstStyle/>
                    <a:p>
                      <a:r>
                        <a:rPr lang="en-US" dirty="0" smtClean="0"/>
                        <a:t>123</a:t>
                      </a:r>
                      <a:endParaRPr lang="en-US" dirty="0"/>
                    </a:p>
                  </a:txBody>
                  <a:tcPr/>
                </a:tc>
                <a:tc>
                  <a:txBody>
                    <a:bodyPr/>
                    <a:lstStyle/>
                    <a:p>
                      <a:r>
                        <a:rPr lang="en-US" dirty="0" smtClean="0"/>
                        <a:t>Joe</a:t>
                      </a:r>
                      <a:endParaRPr lang="en-US" dirty="0"/>
                    </a:p>
                  </a:txBody>
                  <a:tcPr/>
                </a:tc>
                <a:tc>
                  <a:txBody>
                    <a:bodyPr/>
                    <a:lstStyle/>
                    <a:p>
                      <a:r>
                        <a:rPr lang="en-US" dirty="0" smtClean="0"/>
                        <a:t>Smith</a:t>
                      </a:r>
                      <a:endParaRPr lang="en-US" dirty="0"/>
                    </a:p>
                  </a:txBody>
                  <a:tcPr/>
                </a:tc>
                <a:tc>
                  <a:txBody>
                    <a:bodyPr/>
                    <a:lstStyle/>
                    <a:p>
                      <a:r>
                        <a:rPr lang="en-US" dirty="0" smtClean="0"/>
                        <a:t>555-1212</a:t>
                      </a:r>
                    </a:p>
                    <a:p>
                      <a:r>
                        <a:rPr lang="en-US" dirty="0" smtClean="0"/>
                        <a:t>555-5000</a:t>
                      </a:r>
                      <a:endParaRPr lang="en-US" dirty="0"/>
                    </a:p>
                  </a:txBody>
                  <a:tcPr/>
                </a:tc>
              </a:tr>
              <a:tr h="255251">
                <a:tc>
                  <a:txBody>
                    <a:bodyPr/>
                    <a:lstStyle/>
                    <a:p>
                      <a:r>
                        <a:rPr lang="en-US" dirty="0" smtClean="0"/>
                        <a:t>345</a:t>
                      </a:r>
                      <a:endParaRPr lang="en-US" dirty="0"/>
                    </a:p>
                  </a:txBody>
                  <a:tcPr/>
                </a:tc>
                <a:tc>
                  <a:txBody>
                    <a:bodyPr/>
                    <a:lstStyle/>
                    <a:p>
                      <a:r>
                        <a:rPr lang="en-US" dirty="0" smtClean="0"/>
                        <a:t>Mary</a:t>
                      </a:r>
                      <a:endParaRPr lang="en-US" dirty="0"/>
                    </a:p>
                  </a:txBody>
                  <a:tcPr/>
                </a:tc>
                <a:tc>
                  <a:txBody>
                    <a:bodyPr/>
                    <a:lstStyle/>
                    <a:p>
                      <a:r>
                        <a:rPr lang="en-US" dirty="0" smtClean="0"/>
                        <a:t>Jones</a:t>
                      </a:r>
                      <a:endParaRPr lang="en-US" dirty="0"/>
                    </a:p>
                  </a:txBody>
                  <a:tcPr/>
                </a:tc>
                <a:tc>
                  <a:txBody>
                    <a:bodyPr/>
                    <a:lstStyle/>
                    <a:p>
                      <a:r>
                        <a:rPr lang="en-US" dirty="0" smtClean="0"/>
                        <a:t>555-3456</a:t>
                      </a:r>
                      <a:endParaRPr lang="en-US" dirty="0"/>
                    </a:p>
                  </a:txBody>
                  <a:tcPr/>
                </a:tc>
              </a:tr>
              <a:tr h="638129">
                <a:tc>
                  <a:txBody>
                    <a:bodyPr/>
                    <a:lstStyle/>
                    <a:p>
                      <a:r>
                        <a:rPr lang="en-US" dirty="0" smtClean="0"/>
                        <a:t>678</a:t>
                      </a:r>
                      <a:endParaRPr lang="en-US" dirty="0"/>
                    </a:p>
                  </a:txBody>
                  <a:tcPr/>
                </a:tc>
                <a:tc>
                  <a:txBody>
                    <a:bodyPr/>
                    <a:lstStyle/>
                    <a:p>
                      <a:r>
                        <a:rPr lang="en-US" dirty="0" smtClean="0"/>
                        <a:t>Martin</a:t>
                      </a:r>
                      <a:endParaRPr lang="en-US" dirty="0"/>
                    </a:p>
                  </a:txBody>
                  <a:tcPr/>
                </a:tc>
                <a:tc>
                  <a:txBody>
                    <a:bodyPr/>
                    <a:lstStyle/>
                    <a:p>
                      <a:r>
                        <a:rPr lang="en-US" dirty="0" smtClean="0"/>
                        <a:t>McGuire</a:t>
                      </a:r>
                      <a:endParaRPr lang="en-US" dirty="0"/>
                    </a:p>
                  </a:txBody>
                  <a:tcPr/>
                </a:tc>
                <a:tc>
                  <a:txBody>
                    <a:bodyPr/>
                    <a:lstStyle/>
                    <a:p>
                      <a:r>
                        <a:rPr lang="en-US" dirty="0" smtClean="0"/>
                        <a:t>555-0909</a:t>
                      </a:r>
                    </a:p>
                    <a:p>
                      <a:r>
                        <a:rPr lang="en-US" dirty="0" smtClean="0"/>
                        <a:t>555-0987</a:t>
                      </a:r>
                    </a:p>
                    <a:p>
                      <a:r>
                        <a:rPr lang="en-US" dirty="0" smtClean="0"/>
                        <a:t>555-8979</a:t>
                      </a:r>
                      <a:endParaRPr lang="en-US" dirty="0"/>
                    </a:p>
                  </a:txBody>
                  <a:tcPr/>
                </a:tc>
              </a:tr>
            </a:tbl>
          </a:graphicData>
        </a:graphic>
      </p:graphicFrame>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SDB Concepts - Queries</a:t>
            </a:r>
            <a:endParaRPr lang="en-US" dirty="0"/>
          </a:p>
        </p:txBody>
      </p:sp>
      <p:sp>
        <p:nvSpPr>
          <p:cNvPr id="3" name="Content Placeholder 2"/>
          <p:cNvSpPr>
            <a:spLocks noGrp="1"/>
          </p:cNvSpPr>
          <p:nvPr>
            <p:ph sz="half" idx="1"/>
          </p:nvPr>
        </p:nvSpPr>
        <p:spPr>
          <a:prstGeom prst="rect">
            <a:avLst/>
          </a:prstGeom>
        </p:spPr>
        <p:txBody>
          <a:bodyPr>
            <a:normAutofit fontScale="92500" lnSpcReduction="10000"/>
          </a:bodyPr>
          <a:lstStyle/>
          <a:p>
            <a:r>
              <a:rPr lang="en-US" dirty="0" smtClean="0"/>
              <a:t>Query on attribute values</a:t>
            </a:r>
          </a:p>
          <a:p>
            <a:pPr lvl="1"/>
            <a:r>
              <a:rPr lang="en-US" dirty="0" smtClean="0"/>
              <a:t>Remember: String based!</a:t>
            </a:r>
          </a:p>
          <a:p>
            <a:r>
              <a:rPr lang="en-US" dirty="0" smtClean="0"/>
              <a:t>Operators:</a:t>
            </a:r>
          </a:p>
          <a:p>
            <a:pPr lvl="2">
              <a:buNone/>
            </a:pPr>
            <a:r>
              <a:rPr lang="en-US" sz="2400" dirty="0" smtClean="0"/>
              <a:t>=</a:t>
            </a:r>
          </a:p>
          <a:p>
            <a:pPr lvl="2">
              <a:buNone/>
            </a:pPr>
            <a:r>
              <a:rPr lang="en-US" sz="2400" dirty="0" smtClean="0"/>
              <a:t>!=</a:t>
            </a:r>
          </a:p>
          <a:p>
            <a:pPr lvl="2">
              <a:buNone/>
            </a:pPr>
            <a:r>
              <a:rPr lang="en-US" sz="2400" dirty="0" smtClean="0"/>
              <a:t>&gt;</a:t>
            </a:r>
          </a:p>
          <a:p>
            <a:pPr lvl="2">
              <a:buNone/>
            </a:pPr>
            <a:r>
              <a:rPr lang="en-US" sz="2400" dirty="0" smtClean="0"/>
              <a:t>&gt;=</a:t>
            </a:r>
          </a:p>
          <a:p>
            <a:pPr lvl="2">
              <a:buNone/>
            </a:pPr>
            <a:r>
              <a:rPr lang="en-US" sz="2400" dirty="0" smtClean="0"/>
              <a:t>&lt;</a:t>
            </a:r>
          </a:p>
          <a:p>
            <a:pPr lvl="2">
              <a:buNone/>
            </a:pPr>
            <a:r>
              <a:rPr lang="en-US" sz="2400" dirty="0" smtClean="0"/>
              <a:t>&lt;=</a:t>
            </a:r>
          </a:p>
          <a:p>
            <a:pPr lvl="2">
              <a:buNone/>
            </a:pPr>
            <a:r>
              <a:rPr lang="en-US" sz="2400" dirty="0" smtClean="0"/>
              <a:t>starts-with</a:t>
            </a:r>
          </a:p>
          <a:p>
            <a:pPr lvl="2">
              <a:buNone/>
            </a:pPr>
            <a:r>
              <a:rPr lang="en-US" sz="2400" dirty="0" smtClean="0"/>
              <a:t>does-not-start-with</a:t>
            </a:r>
          </a:p>
        </p:txBody>
      </p:sp>
      <p:sp>
        <p:nvSpPr>
          <p:cNvPr id="4" name="Content Placeholder 3"/>
          <p:cNvSpPr>
            <a:spLocks noGrp="1"/>
          </p:cNvSpPr>
          <p:nvPr>
            <p:ph sz="half" idx="2"/>
          </p:nvPr>
        </p:nvSpPr>
        <p:spPr/>
        <p:txBody>
          <a:bodyPr/>
          <a:lstStyle/>
          <a:p>
            <a:r>
              <a:rPr lang="en-US" dirty="0" smtClean="0"/>
              <a:t>Queries can be combined into sets</a:t>
            </a:r>
          </a:p>
          <a:p>
            <a:r>
              <a:rPr lang="en-US" dirty="0" smtClean="0"/>
              <a:t>Set operations:</a:t>
            </a:r>
          </a:p>
          <a:p>
            <a:pPr lvl="1">
              <a:buNone/>
            </a:pPr>
            <a:r>
              <a:rPr lang="en-US" sz="2400" dirty="0" smtClean="0"/>
              <a:t>	intersection</a:t>
            </a:r>
          </a:p>
          <a:p>
            <a:pPr lvl="1">
              <a:buNone/>
            </a:pPr>
            <a:r>
              <a:rPr lang="en-US" sz="2400" dirty="0" smtClean="0"/>
              <a:t>	union</a:t>
            </a:r>
          </a:p>
          <a:p>
            <a:pPr lvl="1">
              <a:buNone/>
            </a:pPr>
            <a:r>
              <a:rPr lang="en-US" sz="2400" dirty="0" smtClean="0"/>
              <a:t>	not</a:t>
            </a:r>
            <a:endParaRPr lang="en-US" sz="2400"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p:txBody>
          <a:bodyPr/>
          <a:lstStyle/>
          <a:p>
            <a:r>
              <a:rPr lang="en-US" dirty="0" smtClean="0"/>
              <a:t>SimpleDB Queries</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nvPr>
        </p:nvSpPr>
        <p:spPr/>
        <p:txBody>
          <a:bodyPr/>
          <a:lstStyle/>
          <a:p>
            <a:r>
              <a:rPr lang="en-US" dirty="0" smtClean="0"/>
              <a:t>Instructor-led exercises</a:t>
            </a:r>
            <a:endParaRPr lang="en-US" dirty="0"/>
          </a:p>
        </p:txBody>
      </p:sp>
    </p:spTree>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for data</a:t>
            </a:r>
            <a:endParaRPr lang="en-US" dirty="0"/>
          </a:p>
        </p:txBody>
      </p:sp>
      <p:sp>
        <p:nvSpPr>
          <p:cNvPr id="3" name="Text Placeholder 2"/>
          <p:cNvSpPr>
            <a:spLocks noGrp="1"/>
          </p:cNvSpPr>
          <p:nvPr>
            <p:ph type="body" idx="1"/>
          </p:nvPr>
        </p:nvSpPr>
        <p:spPr/>
        <p:txBody>
          <a:bodyPr/>
          <a:lstStyle/>
          <a:p>
            <a:r>
              <a:rPr lang="en-US" dirty="0" smtClean="0"/>
              <a:t>Comment out your insertion code</a:t>
            </a:r>
            <a:endParaRPr lang="en-US" dirty="0"/>
          </a:p>
        </p:txBody>
      </p:sp>
      <p:pic>
        <p:nvPicPr>
          <p:cNvPr id="11266" name="Picture 2"/>
          <p:cNvPicPr>
            <a:picLocks noChangeAspect="1" noChangeArrowheads="1"/>
          </p:cNvPicPr>
          <p:nvPr/>
        </p:nvPicPr>
        <p:blipFill>
          <a:blip r:embed="rId3"/>
          <a:srcRect/>
          <a:stretch>
            <a:fillRect/>
          </a:stretch>
        </p:blipFill>
        <p:spPr bwMode="auto">
          <a:xfrm>
            <a:off x="1679575" y="2362200"/>
            <a:ext cx="5784850" cy="21336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626598" y="463362"/>
            <a:ext cx="8078256" cy="482904"/>
          </a:xfrm>
          <a:prstGeom prst="rect">
            <a:avLst/>
          </a:prstGeom>
        </p:spPr>
        <p:txBody>
          <a:bodyPr wrap="square" lIns="0" tIns="0" rIns="0" bIns="0" rtlCol="0">
            <a:noAutofit/>
          </a:bodyPr>
          <a:lstStyle/>
          <a:p>
            <a:pPr marL="12700">
              <a:lnSpc>
                <a:spcPts val="3779"/>
              </a:lnSpc>
              <a:spcBef>
                <a:spcPts val="189"/>
              </a:spcBef>
            </a:pPr>
            <a:r>
              <a:rPr sz="4400" dirty="0">
                <a:solidFill>
                  <a:schemeClr val="tx2"/>
                </a:solidFill>
                <a:effectLst>
                  <a:outerShdw blurRad="50800" dist="38100" dir="2700000" algn="tl" rotWithShape="0">
                    <a:prstClr val="black">
                      <a:alpha val="40000"/>
                    </a:prstClr>
                  </a:outerShdw>
                </a:effectLst>
                <a:latin typeface="+mj-lt"/>
                <a:ea typeface="+mj-ea"/>
                <a:cs typeface="+mj-cs"/>
              </a:rPr>
              <a:t>Features of Amazon EC2</a:t>
            </a:r>
          </a:p>
        </p:txBody>
      </p:sp>
      <p:sp>
        <p:nvSpPr>
          <p:cNvPr id="10" name="object 10"/>
          <p:cNvSpPr txBox="1"/>
          <p:nvPr/>
        </p:nvSpPr>
        <p:spPr>
          <a:xfrm>
            <a:off x="383540" y="1778636"/>
            <a:ext cx="241198" cy="583564"/>
          </a:xfrm>
          <a:prstGeom prst="rect">
            <a:avLst/>
          </a:prstGeom>
        </p:spPr>
        <p:txBody>
          <a:bodyPr wrap="square" lIns="0" tIns="0" rIns="0" bIns="0" rtlCol="0">
            <a:noAutofit/>
          </a:bodyPr>
          <a:lstStyle/>
          <a:p>
            <a:pPr marL="12700">
              <a:lnSpc>
                <a:spcPts val="1939"/>
              </a:lnSpc>
              <a:spcBef>
                <a:spcPts val="97"/>
              </a:spcBef>
            </a:pPr>
            <a:r>
              <a:rPr sz="1800" spc="0" dirty="0" smtClean="0">
                <a:solidFill>
                  <a:srgbClr val="0F1141"/>
                </a:solidFill>
                <a:latin typeface="Wingdings"/>
                <a:cs typeface="Wingdings"/>
              </a:rPr>
              <a:t></a:t>
            </a:r>
            <a:endParaRPr sz="1800" dirty="0">
              <a:latin typeface="Wingdings"/>
              <a:cs typeface="Wingdings"/>
            </a:endParaRPr>
          </a:p>
          <a:p>
            <a:pPr marL="12700">
              <a:lnSpc>
                <a:spcPct val="92488"/>
              </a:lnSpc>
              <a:spcBef>
                <a:spcPts val="500"/>
              </a:spcBef>
            </a:pPr>
            <a:r>
              <a:rPr sz="1800" spc="0" dirty="0" smtClean="0">
                <a:solidFill>
                  <a:srgbClr val="0F1141"/>
                </a:solidFill>
                <a:latin typeface="Wingdings"/>
                <a:cs typeface="Wingdings"/>
              </a:rPr>
              <a:t></a:t>
            </a:r>
            <a:endParaRPr sz="1800" dirty="0">
              <a:latin typeface="Wingdings"/>
              <a:cs typeface="Wingdings"/>
            </a:endParaRPr>
          </a:p>
        </p:txBody>
      </p:sp>
      <p:sp>
        <p:nvSpPr>
          <p:cNvPr id="9" name="object 9"/>
          <p:cNvSpPr txBox="1"/>
          <p:nvPr/>
        </p:nvSpPr>
        <p:spPr>
          <a:xfrm>
            <a:off x="726440" y="1753362"/>
            <a:ext cx="7735356" cy="5028438"/>
          </a:xfrm>
          <a:prstGeom prst="rect">
            <a:avLst/>
          </a:prstGeom>
        </p:spPr>
        <p:txBody>
          <a:bodyPr wrap="square" lIns="0" tIns="0" rIns="0" bIns="0" rtlCol="0">
            <a:noAutofit/>
          </a:bodyPr>
          <a:lstStyle/>
          <a:p>
            <a:pPr marL="12700" marR="26730">
              <a:lnSpc>
                <a:spcPts val="1939"/>
              </a:lnSpc>
              <a:spcBef>
                <a:spcPts val="97"/>
              </a:spcBef>
            </a:pPr>
            <a:r>
              <a:rPr sz="1800" spc="-34" dirty="0" smtClean="0">
                <a:latin typeface="Arial"/>
                <a:cs typeface="Arial"/>
              </a:rPr>
              <a:t>V</a:t>
            </a:r>
            <a:r>
              <a:rPr sz="1800" spc="0" dirty="0" smtClean="0">
                <a:latin typeface="Arial"/>
                <a:cs typeface="Arial"/>
              </a:rPr>
              <a:t>irtu</a:t>
            </a:r>
            <a:r>
              <a:rPr sz="1800" spc="-9" dirty="0" smtClean="0">
                <a:latin typeface="Arial"/>
                <a:cs typeface="Arial"/>
              </a:rPr>
              <a:t>a</a:t>
            </a:r>
            <a:r>
              <a:rPr sz="1800" spc="0" dirty="0" smtClean="0">
                <a:latin typeface="Arial"/>
                <a:cs typeface="Arial"/>
              </a:rPr>
              <a:t>l</a:t>
            </a:r>
            <a:r>
              <a:rPr sz="1800" spc="9" dirty="0" smtClean="0">
                <a:latin typeface="Arial"/>
                <a:cs typeface="Arial"/>
              </a:rPr>
              <a:t> </a:t>
            </a:r>
            <a:r>
              <a:rPr sz="1800" spc="0" dirty="0" smtClean="0">
                <a:latin typeface="Arial"/>
                <a:cs typeface="Arial"/>
              </a:rPr>
              <a:t>com</a:t>
            </a:r>
            <a:r>
              <a:rPr sz="1800" spc="-9" dirty="0" smtClean="0">
                <a:latin typeface="Arial"/>
                <a:cs typeface="Arial"/>
              </a:rPr>
              <a:t>p</a:t>
            </a:r>
            <a:r>
              <a:rPr sz="1800" spc="0" dirty="0" smtClean="0">
                <a:latin typeface="Arial"/>
                <a:cs typeface="Arial"/>
              </a:rPr>
              <a:t>uti</a:t>
            </a:r>
            <a:r>
              <a:rPr sz="1800" spc="-9" dirty="0" smtClean="0">
                <a:latin typeface="Arial"/>
                <a:cs typeface="Arial"/>
              </a:rPr>
              <a:t>n</a:t>
            </a:r>
            <a:r>
              <a:rPr sz="1800" spc="0" dirty="0" smtClean="0">
                <a:latin typeface="Arial"/>
                <a:cs typeface="Arial"/>
              </a:rPr>
              <a:t>g</a:t>
            </a:r>
            <a:r>
              <a:rPr sz="1800" spc="9" dirty="0" smtClean="0">
                <a:latin typeface="Arial"/>
                <a:cs typeface="Arial"/>
              </a:rPr>
              <a:t> </a:t>
            </a:r>
            <a:r>
              <a:rPr sz="1800" spc="0" dirty="0" smtClean="0">
                <a:latin typeface="Arial"/>
                <a:cs typeface="Arial"/>
              </a:rPr>
              <a:t>e</a:t>
            </a:r>
            <a:r>
              <a:rPr sz="1800" spc="-9" dirty="0" smtClean="0">
                <a:latin typeface="Arial"/>
                <a:cs typeface="Arial"/>
              </a:rPr>
              <a:t>n</a:t>
            </a:r>
            <a:r>
              <a:rPr sz="1800" spc="0" dirty="0" smtClean="0">
                <a:latin typeface="Arial"/>
                <a:cs typeface="Arial"/>
              </a:rPr>
              <a:t>vir</a:t>
            </a:r>
            <a:r>
              <a:rPr sz="1800" spc="-9" dirty="0" smtClean="0">
                <a:latin typeface="Arial"/>
                <a:cs typeface="Arial"/>
              </a:rPr>
              <a:t>o</a:t>
            </a:r>
            <a:r>
              <a:rPr sz="1800" spc="0" dirty="0" smtClean="0">
                <a:latin typeface="Arial"/>
                <a:cs typeface="Arial"/>
              </a:rPr>
              <a:t>nm</a:t>
            </a:r>
            <a:r>
              <a:rPr sz="1800" spc="-9" dirty="0" smtClean="0">
                <a:latin typeface="Arial"/>
                <a:cs typeface="Arial"/>
              </a:rPr>
              <a:t>e</a:t>
            </a:r>
            <a:r>
              <a:rPr sz="1800" spc="0" dirty="0" smtClean="0">
                <a:latin typeface="Arial"/>
                <a:cs typeface="Arial"/>
              </a:rPr>
              <a:t>nts,</a:t>
            </a:r>
            <a:r>
              <a:rPr sz="1800" spc="29" dirty="0" smtClean="0">
                <a:latin typeface="Arial"/>
                <a:cs typeface="Arial"/>
              </a:rPr>
              <a:t> </a:t>
            </a:r>
            <a:r>
              <a:rPr sz="1800" spc="0" dirty="0" smtClean="0">
                <a:latin typeface="Arial"/>
                <a:cs typeface="Arial"/>
              </a:rPr>
              <a:t>kn</a:t>
            </a:r>
            <a:r>
              <a:rPr sz="1800" spc="-9" dirty="0" smtClean="0">
                <a:latin typeface="Arial"/>
                <a:cs typeface="Arial"/>
              </a:rPr>
              <a:t>o</a:t>
            </a:r>
            <a:r>
              <a:rPr sz="1800" spc="-39" dirty="0" smtClean="0">
                <a:latin typeface="Arial"/>
                <a:cs typeface="Arial"/>
              </a:rPr>
              <a:t>w</a:t>
            </a:r>
            <a:r>
              <a:rPr sz="1800" spc="0" dirty="0" smtClean="0">
                <a:latin typeface="Arial"/>
                <a:cs typeface="Arial"/>
              </a:rPr>
              <a:t>n</a:t>
            </a:r>
            <a:r>
              <a:rPr sz="1800" spc="44" dirty="0" smtClean="0">
                <a:latin typeface="Arial"/>
                <a:cs typeface="Arial"/>
              </a:rPr>
              <a:t> </a:t>
            </a:r>
            <a:r>
              <a:rPr sz="1800" spc="0" dirty="0" smtClean="0">
                <a:latin typeface="Arial"/>
                <a:cs typeface="Arial"/>
              </a:rPr>
              <a:t>as</a:t>
            </a:r>
            <a:r>
              <a:rPr sz="1800" spc="9" dirty="0" smtClean="0">
                <a:latin typeface="Arial"/>
                <a:cs typeface="Arial"/>
              </a:rPr>
              <a:t> </a:t>
            </a:r>
            <a:r>
              <a:rPr sz="1800" i="1" spc="0" dirty="0" smtClean="0">
                <a:latin typeface="Arial"/>
                <a:cs typeface="Arial"/>
              </a:rPr>
              <a:t>i</a:t>
            </a:r>
            <a:r>
              <a:rPr sz="1800" i="1" spc="-9" dirty="0" smtClean="0">
                <a:latin typeface="Arial"/>
                <a:cs typeface="Arial"/>
              </a:rPr>
              <a:t>n</a:t>
            </a:r>
            <a:r>
              <a:rPr sz="1800" i="1" spc="0" dirty="0" smtClean="0">
                <a:latin typeface="Arial"/>
                <a:cs typeface="Arial"/>
              </a:rPr>
              <a:t>sta</a:t>
            </a:r>
            <a:r>
              <a:rPr sz="1800" i="1" spc="-4" dirty="0" smtClean="0">
                <a:latin typeface="Arial"/>
                <a:cs typeface="Arial"/>
              </a:rPr>
              <a:t>n</a:t>
            </a:r>
            <a:r>
              <a:rPr sz="1800" i="1" spc="0" dirty="0" smtClean="0">
                <a:latin typeface="Arial"/>
                <a:cs typeface="Arial"/>
              </a:rPr>
              <a:t>ces</a:t>
            </a:r>
            <a:endParaRPr sz="1800" dirty="0">
              <a:latin typeface="Arial"/>
              <a:cs typeface="Arial"/>
            </a:endParaRPr>
          </a:p>
          <a:p>
            <a:pPr marL="12700">
              <a:lnSpc>
                <a:spcPct val="100041"/>
              </a:lnSpc>
              <a:spcBef>
                <a:spcPts val="428"/>
              </a:spcBef>
            </a:pPr>
            <a:r>
              <a:rPr sz="1800" spc="0" dirty="0" smtClean="0">
                <a:latin typeface="Arial"/>
                <a:cs typeface="Arial"/>
              </a:rPr>
              <a:t>Pr</a:t>
            </a:r>
            <a:r>
              <a:rPr sz="1800" spc="-4" dirty="0" smtClean="0">
                <a:latin typeface="Arial"/>
                <a:cs typeface="Arial"/>
              </a:rPr>
              <a:t>e</a:t>
            </a:r>
            <a:r>
              <a:rPr sz="1800" spc="0" dirty="0" smtClean="0">
                <a:latin typeface="Arial"/>
                <a:cs typeface="Arial"/>
              </a:rPr>
              <a:t>-co</a:t>
            </a:r>
            <a:r>
              <a:rPr sz="1800" spc="-9" dirty="0" smtClean="0">
                <a:latin typeface="Arial"/>
                <a:cs typeface="Arial"/>
              </a:rPr>
              <a:t>n</a:t>
            </a:r>
            <a:r>
              <a:rPr sz="1800" spc="0" dirty="0" smtClean="0">
                <a:latin typeface="Arial"/>
                <a:cs typeface="Arial"/>
              </a:rPr>
              <a:t>fig</a:t>
            </a:r>
            <a:r>
              <a:rPr sz="1800" spc="-9" dirty="0" smtClean="0">
                <a:latin typeface="Arial"/>
                <a:cs typeface="Arial"/>
              </a:rPr>
              <a:t>u</a:t>
            </a:r>
            <a:r>
              <a:rPr sz="1800" spc="0" dirty="0" smtClean="0">
                <a:latin typeface="Arial"/>
                <a:cs typeface="Arial"/>
              </a:rPr>
              <a:t>red</a:t>
            </a:r>
            <a:r>
              <a:rPr sz="1800" spc="19" dirty="0" smtClean="0">
                <a:latin typeface="Arial"/>
                <a:cs typeface="Arial"/>
              </a:rPr>
              <a:t> </a:t>
            </a:r>
            <a:r>
              <a:rPr sz="1800" spc="0" dirty="0" smtClean="0">
                <a:latin typeface="Arial"/>
                <a:cs typeface="Arial"/>
              </a:rPr>
              <a:t>tem</a:t>
            </a:r>
            <a:r>
              <a:rPr sz="1800" spc="-4" dirty="0" smtClean="0">
                <a:latin typeface="Arial"/>
                <a:cs typeface="Arial"/>
              </a:rPr>
              <a:t>p</a:t>
            </a:r>
            <a:r>
              <a:rPr sz="1800" spc="0" dirty="0" smtClean="0">
                <a:latin typeface="Arial"/>
                <a:cs typeface="Arial"/>
              </a:rPr>
              <a:t>l</a:t>
            </a:r>
            <a:r>
              <a:rPr sz="1800" spc="-9" dirty="0" smtClean="0">
                <a:latin typeface="Arial"/>
                <a:cs typeface="Arial"/>
              </a:rPr>
              <a:t>a</a:t>
            </a:r>
            <a:r>
              <a:rPr sz="1800" spc="0" dirty="0" smtClean="0">
                <a:latin typeface="Arial"/>
                <a:cs typeface="Arial"/>
              </a:rPr>
              <a:t>tes</a:t>
            </a:r>
            <a:r>
              <a:rPr sz="1800" spc="14" dirty="0" smtClean="0">
                <a:latin typeface="Arial"/>
                <a:cs typeface="Arial"/>
              </a:rPr>
              <a:t> </a:t>
            </a:r>
            <a:r>
              <a:rPr sz="1800" spc="0" dirty="0" smtClean="0">
                <a:latin typeface="Arial"/>
                <a:cs typeface="Arial"/>
              </a:rPr>
              <a:t>for</a:t>
            </a:r>
            <a:r>
              <a:rPr sz="1800" spc="-4" dirty="0" smtClean="0">
                <a:latin typeface="Arial"/>
                <a:cs typeface="Arial"/>
              </a:rPr>
              <a:t> </a:t>
            </a:r>
            <a:r>
              <a:rPr sz="1800" spc="-25"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39" dirty="0" smtClean="0">
                <a:latin typeface="Arial"/>
                <a:cs typeface="Arial"/>
              </a:rPr>
              <a:t> </a:t>
            </a:r>
            <a:r>
              <a:rPr sz="1800" spc="0" dirty="0" smtClean="0">
                <a:latin typeface="Arial"/>
                <a:cs typeface="Arial"/>
              </a:rPr>
              <a:t>i</a:t>
            </a:r>
            <a:r>
              <a:rPr sz="1800" spc="-9"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ces, kn</a:t>
            </a:r>
            <a:r>
              <a:rPr sz="1800" spc="-9" dirty="0" smtClean="0">
                <a:latin typeface="Arial"/>
                <a:cs typeface="Arial"/>
              </a:rPr>
              <a:t>o</a:t>
            </a:r>
            <a:r>
              <a:rPr sz="1800" spc="-39" dirty="0" smtClean="0">
                <a:latin typeface="Arial"/>
                <a:cs typeface="Arial"/>
              </a:rPr>
              <a:t>w</a:t>
            </a:r>
            <a:r>
              <a:rPr sz="1800" spc="0" dirty="0" smtClean="0">
                <a:latin typeface="Arial"/>
                <a:cs typeface="Arial"/>
              </a:rPr>
              <a:t>n</a:t>
            </a:r>
            <a:r>
              <a:rPr sz="1800" spc="44" dirty="0" smtClean="0">
                <a:latin typeface="Arial"/>
                <a:cs typeface="Arial"/>
              </a:rPr>
              <a:t> </a:t>
            </a:r>
            <a:r>
              <a:rPr sz="1800" spc="0" dirty="0" smtClean="0">
                <a:latin typeface="Arial"/>
                <a:cs typeface="Arial"/>
              </a:rPr>
              <a:t>as</a:t>
            </a:r>
            <a:r>
              <a:rPr sz="1800" spc="9" dirty="0" smtClean="0">
                <a:latin typeface="Arial"/>
                <a:cs typeface="Arial"/>
              </a:rPr>
              <a:t> </a:t>
            </a:r>
            <a:r>
              <a:rPr sz="1800" i="1" spc="0" dirty="0" smtClean="0">
                <a:latin typeface="Arial"/>
                <a:cs typeface="Arial"/>
              </a:rPr>
              <a:t>A</a:t>
            </a:r>
            <a:r>
              <a:rPr sz="1800" i="1" spc="-14" dirty="0" smtClean="0">
                <a:latin typeface="Arial"/>
                <a:cs typeface="Arial"/>
              </a:rPr>
              <a:t>m</a:t>
            </a:r>
            <a:r>
              <a:rPr sz="1800" i="1" spc="4" dirty="0" smtClean="0">
                <a:latin typeface="Arial"/>
                <a:cs typeface="Arial"/>
              </a:rPr>
              <a:t>a</a:t>
            </a:r>
            <a:r>
              <a:rPr sz="1800" i="1" spc="-50" dirty="0" smtClean="0">
                <a:latin typeface="Arial"/>
                <a:cs typeface="Arial"/>
              </a:rPr>
              <a:t>z</a:t>
            </a:r>
            <a:r>
              <a:rPr sz="1800" i="1" spc="0" dirty="0" smtClean="0">
                <a:latin typeface="Arial"/>
                <a:cs typeface="Arial"/>
              </a:rPr>
              <a:t>on</a:t>
            </a:r>
            <a:r>
              <a:rPr sz="1800" i="1" spc="54" dirty="0" smtClean="0">
                <a:latin typeface="Arial"/>
                <a:cs typeface="Arial"/>
              </a:rPr>
              <a:t> </a:t>
            </a:r>
            <a:r>
              <a:rPr sz="1800" i="1" spc="0" dirty="0" smtClean="0">
                <a:latin typeface="Arial"/>
                <a:cs typeface="Arial"/>
              </a:rPr>
              <a:t>Mac</a:t>
            </a:r>
            <a:r>
              <a:rPr sz="1800" i="1" spc="-9" dirty="0" smtClean="0">
                <a:latin typeface="Arial"/>
                <a:cs typeface="Arial"/>
              </a:rPr>
              <a:t>h</a:t>
            </a:r>
            <a:r>
              <a:rPr sz="1800" i="1" spc="0" dirty="0" smtClean="0">
                <a:latin typeface="Arial"/>
                <a:cs typeface="Arial"/>
              </a:rPr>
              <a:t>i</a:t>
            </a:r>
            <a:r>
              <a:rPr sz="1800" i="1" spc="-9" dirty="0" smtClean="0">
                <a:latin typeface="Arial"/>
                <a:cs typeface="Arial"/>
              </a:rPr>
              <a:t>n</a:t>
            </a:r>
            <a:r>
              <a:rPr sz="1800" i="1" spc="0" dirty="0" smtClean="0">
                <a:latin typeface="Arial"/>
                <a:cs typeface="Arial"/>
              </a:rPr>
              <a:t>e I</a:t>
            </a:r>
            <a:r>
              <a:rPr sz="1800" i="1" spc="-4" dirty="0" smtClean="0">
                <a:latin typeface="Arial"/>
                <a:cs typeface="Arial"/>
              </a:rPr>
              <a:t>m</a:t>
            </a:r>
            <a:r>
              <a:rPr sz="1800" i="1" spc="0" dirty="0" smtClean="0">
                <a:latin typeface="Arial"/>
                <a:cs typeface="Arial"/>
              </a:rPr>
              <a:t>a</a:t>
            </a:r>
            <a:r>
              <a:rPr sz="1800" i="1" spc="-9" dirty="0" smtClean="0">
                <a:latin typeface="Arial"/>
                <a:cs typeface="Arial"/>
              </a:rPr>
              <a:t>g</a:t>
            </a:r>
            <a:r>
              <a:rPr sz="1800" i="1" spc="0" dirty="0" smtClean="0">
                <a:latin typeface="Arial"/>
                <a:cs typeface="Arial"/>
              </a:rPr>
              <a:t>es</a:t>
            </a:r>
            <a:r>
              <a:rPr sz="1800" i="1" spc="9" dirty="0" smtClean="0">
                <a:latin typeface="Arial"/>
                <a:cs typeface="Arial"/>
              </a:rPr>
              <a:t> </a:t>
            </a:r>
            <a:r>
              <a:rPr sz="1800" i="1" spc="0" dirty="0" smtClean="0">
                <a:latin typeface="Arial"/>
                <a:cs typeface="Arial"/>
              </a:rPr>
              <a:t>(AMIs</a:t>
            </a:r>
            <a:r>
              <a:rPr sz="1800" i="1" spc="9" dirty="0" smtClean="0">
                <a:latin typeface="Arial"/>
                <a:cs typeface="Arial"/>
              </a:rPr>
              <a:t>)</a:t>
            </a:r>
            <a:r>
              <a:rPr sz="1800" spc="0" dirty="0" smtClean="0">
                <a:latin typeface="Arial"/>
                <a:cs typeface="Arial"/>
              </a:rPr>
              <a:t>, t</a:t>
            </a:r>
            <a:r>
              <a:rPr sz="1800" spc="-4" dirty="0" smtClean="0">
                <a:latin typeface="Arial"/>
                <a:cs typeface="Arial"/>
              </a:rPr>
              <a:t>h</a:t>
            </a:r>
            <a:r>
              <a:rPr sz="1800" spc="0" dirty="0" smtClean="0">
                <a:latin typeface="Arial"/>
                <a:cs typeface="Arial"/>
              </a:rPr>
              <a:t>at p</a:t>
            </a:r>
            <a:r>
              <a:rPr sz="1800" spc="-9" dirty="0" smtClean="0">
                <a:latin typeface="Arial"/>
                <a:cs typeface="Arial"/>
              </a:rPr>
              <a:t>a</a:t>
            </a:r>
            <a:r>
              <a:rPr sz="1800" spc="0" dirty="0" smtClean="0">
                <a:latin typeface="Arial"/>
                <a:cs typeface="Arial"/>
              </a:rPr>
              <a:t>cka</a:t>
            </a:r>
            <a:r>
              <a:rPr sz="1800" spc="-9" dirty="0" smtClean="0">
                <a:latin typeface="Arial"/>
                <a:cs typeface="Arial"/>
              </a:rPr>
              <a:t>g</a:t>
            </a:r>
            <a:r>
              <a:rPr sz="1800" spc="0" dirty="0" smtClean="0">
                <a:latin typeface="Arial"/>
                <a:cs typeface="Arial"/>
              </a:rPr>
              <a:t>e</a:t>
            </a:r>
            <a:r>
              <a:rPr sz="1800" spc="9" dirty="0" smtClean="0">
                <a:latin typeface="Arial"/>
                <a:cs typeface="Arial"/>
              </a:rPr>
              <a:t> </a:t>
            </a:r>
            <a:r>
              <a:rPr sz="1800" spc="0" dirty="0" smtClean="0">
                <a:latin typeface="Arial"/>
                <a:cs typeface="Arial"/>
              </a:rPr>
              <a:t>the b</a:t>
            </a:r>
            <a:r>
              <a:rPr sz="1800" spc="-9" dirty="0" smtClean="0">
                <a:latin typeface="Arial"/>
                <a:cs typeface="Arial"/>
              </a:rPr>
              <a:t>i</a:t>
            </a:r>
            <a:r>
              <a:rPr sz="1800" spc="0" dirty="0" smtClean="0">
                <a:latin typeface="Arial"/>
                <a:cs typeface="Arial"/>
              </a:rPr>
              <a:t>ts</a:t>
            </a:r>
            <a:r>
              <a:rPr sz="1800" spc="9" dirty="0" smtClean="0">
                <a:latin typeface="Arial"/>
                <a:cs typeface="Arial"/>
              </a:rPr>
              <a:t> </a:t>
            </a:r>
            <a:r>
              <a:rPr sz="1800" spc="-25" dirty="0" smtClean="0">
                <a:latin typeface="Arial"/>
                <a:cs typeface="Arial"/>
              </a:rPr>
              <a:t>y</a:t>
            </a:r>
            <a:r>
              <a:rPr sz="1800" spc="0" dirty="0" smtClean="0">
                <a:latin typeface="Arial"/>
                <a:cs typeface="Arial"/>
              </a:rPr>
              <a:t>ou</a:t>
            </a:r>
            <a:r>
              <a:rPr sz="1800" spc="29" dirty="0" smtClean="0">
                <a:latin typeface="Arial"/>
                <a:cs typeface="Arial"/>
              </a:rPr>
              <a:t> </a:t>
            </a:r>
            <a:r>
              <a:rPr sz="1800" spc="0" dirty="0" smtClean="0">
                <a:latin typeface="Arial"/>
                <a:cs typeface="Arial"/>
              </a:rPr>
              <a:t>n</a:t>
            </a:r>
            <a:r>
              <a:rPr sz="1800" spc="-9" dirty="0" smtClean="0">
                <a:latin typeface="Arial"/>
                <a:cs typeface="Arial"/>
              </a:rPr>
              <a:t>e</a:t>
            </a:r>
            <a:r>
              <a:rPr sz="1800" spc="0" dirty="0" smtClean="0">
                <a:latin typeface="Arial"/>
                <a:cs typeface="Arial"/>
              </a:rPr>
              <a:t>ed</a:t>
            </a:r>
            <a:r>
              <a:rPr sz="1800" spc="4" dirty="0" smtClean="0">
                <a:latin typeface="Arial"/>
                <a:cs typeface="Arial"/>
              </a:rPr>
              <a:t> </a:t>
            </a:r>
            <a:r>
              <a:rPr sz="1800" spc="0" dirty="0" smtClean="0">
                <a:latin typeface="Arial"/>
                <a:cs typeface="Arial"/>
              </a:rPr>
              <a:t>for</a:t>
            </a:r>
            <a:r>
              <a:rPr sz="1800" spc="-4" dirty="0" smtClean="0">
                <a:latin typeface="Arial"/>
                <a:cs typeface="Arial"/>
              </a:rPr>
              <a:t> </a:t>
            </a:r>
            <a:r>
              <a:rPr sz="1800" spc="-25"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39" dirty="0" smtClean="0">
                <a:latin typeface="Arial"/>
                <a:cs typeface="Arial"/>
              </a:rPr>
              <a:t> </a:t>
            </a:r>
            <a:r>
              <a:rPr sz="1800" spc="0" dirty="0" smtClean="0">
                <a:latin typeface="Arial"/>
                <a:cs typeface="Arial"/>
              </a:rPr>
              <a:t>serv</a:t>
            </a:r>
            <a:r>
              <a:rPr sz="1800" spc="-9" dirty="0" smtClean="0">
                <a:latin typeface="Arial"/>
                <a:cs typeface="Arial"/>
              </a:rPr>
              <a:t>e</a:t>
            </a:r>
            <a:r>
              <a:rPr sz="1800" spc="0" dirty="0" smtClean="0">
                <a:latin typeface="Arial"/>
                <a:cs typeface="Arial"/>
              </a:rPr>
              <a:t>r (inc</a:t>
            </a:r>
            <a:r>
              <a:rPr sz="1800" spc="-9" dirty="0" smtClean="0">
                <a:latin typeface="Arial"/>
                <a:cs typeface="Arial"/>
              </a:rPr>
              <a:t>l</a:t>
            </a:r>
            <a:r>
              <a:rPr sz="1800" spc="0" dirty="0" smtClean="0">
                <a:latin typeface="Arial"/>
                <a:cs typeface="Arial"/>
              </a:rPr>
              <a:t>u</a:t>
            </a:r>
            <a:r>
              <a:rPr sz="1800" spc="-9" dirty="0" smtClean="0">
                <a:latin typeface="Arial"/>
                <a:cs typeface="Arial"/>
              </a:rPr>
              <a:t>d</a:t>
            </a:r>
            <a:r>
              <a:rPr sz="1800" spc="0" dirty="0" smtClean="0">
                <a:latin typeface="Arial"/>
                <a:cs typeface="Arial"/>
              </a:rPr>
              <a:t>i</a:t>
            </a:r>
            <a:r>
              <a:rPr sz="1800" spc="-9" dirty="0" smtClean="0">
                <a:latin typeface="Arial"/>
                <a:cs typeface="Arial"/>
              </a:rPr>
              <a:t>n</a:t>
            </a:r>
            <a:r>
              <a:rPr sz="1800" spc="0" dirty="0" smtClean="0">
                <a:latin typeface="Arial"/>
                <a:cs typeface="Arial"/>
              </a:rPr>
              <a:t>g</a:t>
            </a:r>
            <a:r>
              <a:rPr sz="1800" spc="24" dirty="0" smtClean="0">
                <a:latin typeface="Arial"/>
                <a:cs typeface="Arial"/>
              </a:rPr>
              <a:t> </a:t>
            </a:r>
            <a:r>
              <a:rPr sz="1800" spc="0" dirty="0" smtClean="0">
                <a:latin typeface="Arial"/>
                <a:cs typeface="Arial"/>
              </a:rPr>
              <a:t>the o</a:t>
            </a:r>
            <a:r>
              <a:rPr sz="1800" spc="-9" dirty="0" smtClean="0">
                <a:latin typeface="Arial"/>
                <a:cs typeface="Arial"/>
              </a:rPr>
              <a:t>p</a:t>
            </a:r>
            <a:r>
              <a:rPr sz="1800" spc="0" dirty="0" smtClean="0">
                <a:latin typeface="Arial"/>
                <a:cs typeface="Arial"/>
              </a:rPr>
              <a:t>er</a:t>
            </a:r>
            <a:r>
              <a:rPr sz="1800" spc="-9" dirty="0" smtClean="0">
                <a:latin typeface="Arial"/>
                <a:cs typeface="Arial"/>
              </a:rPr>
              <a:t>a</a:t>
            </a:r>
            <a:r>
              <a:rPr sz="1800" spc="0" dirty="0" smtClean="0">
                <a:latin typeface="Arial"/>
                <a:cs typeface="Arial"/>
              </a:rPr>
              <a:t>ting</a:t>
            </a:r>
            <a:r>
              <a:rPr sz="1800" spc="14" dirty="0" smtClean="0">
                <a:latin typeface="Arial"/>
                <a:cs typeface="Arial"/>
              </a:rPr>
              <a:t> </a:t>
            </a:r>
            <a:r>
              <a:rPr sz="1800" spc="0" dirty="0" smtClean="0">
                <a:latin typeface="Arial"/>
                <a:cs typeface="Arial"/>
              </a:rPr>
              <a:t>s</a:t>
            </a:r>
            <a:r>
              <a:rPr sz="1800" spc="-25" dirty="0" smtClean="0">
                <a:latin typeface="Arial"/>
                <a:cs typeface="Arial"/>
              </a:rPr>
              <a:t>y</a:t>
            </a:r>
            <a:r>
              <a:rPr sz="1800" spc="0" dirty="0" smtClean="0">
                <a:latin typeface="Arial"/>
                <a:cs typeface="Arial"/>
              </a:rPr>
              <a:t>stem</a:t>
            </a:r>
            <a:r>
              <a:rPr sz="1800" spc="14" dirty="0" smtClean="0">
                <a:latin typeface="Arial"/>
                <a:cs typeface="Arial"/>
              </a:rPr>
              <a:t> </a:t>
            </a:r>
            <a:r>
              <a:rPr sz="1800" spc="0" dirty="0" smtClean="0">
                <a:latin typeface="Arial"/>
                <a:cs typeface="Arial"/>
              </a:rPr>
              <a:t>a</a:t>
            </a:r>
            <a:r>
              <a:rPr sz="1800" spc="-9" dirty="0" smtClean="0">
                <a:latin typeface="Arial"/>
                <a:cs typeface="Arial"/>
              </a:rPr>
              <a:t>n</a:t>
            </a:r>
            <a:r>
              <a:rPr sz="1800" spc="0" dirty="0" smtClean="0">
                <a:latin typeface="Arial"/>
                <a:cs typeface="Arial"/>
              </a:rPr>
              <a:t>d</a:t>
            </a:r>
            <a:r>
              <a:rPr sz="1800" spc="9" dirty="0" smtClean="0">
                <a:latin typeface="Arial"/>
                <a:cs typeface="Arial"/>
              </a:rPr>
              <a:t> </a:t>
            </a:r>
            <a:r>
              <a:rPr sz="1800" spc="0" dirty="0" smtClean="0">
                <a:latin typeface="Arial"/>
                <a:cs typeface="Arial"/>
              </a:rPr>
              <a:t>a</a:t>
            </a:r>
            <a:r>
              <a:rPr sz="1800" spc="-9" dirty="0" smtClean="0">
                <a:latin typeface="Arial"/>
                <a:cs typeface="Arial"/>
              </a:rPr>
              <a:t>d</a:t>
            </a:r>
            <a:r>
              <a:rPr sz="1800" spc="0" dirty="0" smtClean="0">
                <a:latin typeface="Arial"/>
                <a:cs typeface="Arial"/>
              </a:rPr>
              <a:t>d</a:t>
            </a:r>
            <a:r>
              <a:rPr sz="1800" spc="-9" dirty="0" smtClean="0">
                <a:latin typeface="Arial"/>
                <a:cs typeface="Arial"/>
              </a:rPr>
              <a:t>i</a:t>
            </a:r>
            <a:r>
              <a:rPr sz="1800" spc="0" dirty="0" smtClean="0">
                <a:latin typeface="Arial"/>
                <a:cs typeface="Arial"/>
              </a:rPr>
              <a:t>tio</a:t>
            </a:r>
            <a:r>
              <a:rPr sz="1800" spc="-9" dirty="0" smtClean="0">
                <a:latin typeface="Arial"/>
                <a:cs typeface="Arial"/>
              </a:rPr>
              <a:t>n</a:t>
            </a:r>
            <a:r>
              <a:rPr sz="1800" spc="0" dirty="0" smtClean="0">
                <a:latin typeface="Arial"/>
                <a:cs typeface="Arial"/>
              </a:rPr>
              <a:t>al</a:t>
            </a:r>
            <a:r>
              <a:rPr sz="1800" spc="14" dirty="0" smtClean="0">
                <a:latin typeface="Arial"/>
                <a:cs typeface="Arial"/>
              </a:rPr>
              <a:t> </a:t>
            </a:r>
            <a:r>
              <a:rPr sz="1800" spc="0" dirty="0" smtClean="0">
                <a:latin typeface="Arial"/>
                <a:cs typeface="Arial"/>
              </a:rPr>
              <a:t>soft</a:t>
            </a:r>
            <a:r>
              <a:rPr sz="1800" spc="-39" dirty="0" smtClean="0">
                <a:latin typeface="Arial"/>
                <a:cs typeface="Arial"/>
              </a:rPr>
              <a:t>w</a:t>
            </a:r>
            <a:r>
              <a:rPr sz="1800" spc="0" dirty="0" smtClean="0">
                <a:latin typeface="Arial"/>
                <a:cs typeface="Arial"/>
              </a:rPr>
              <a:t>ar</a:t>
            </a:r>
            <a:r>
              <a:rPr sz="1800" spc="4" dirty="0" smtClean="0">
                <a:latin typeface="Arial"/>
                <a:cs typeface="Arial"/>
              </a:rPr>
              <a:t>e</a:t>
            </a:r>
            <a:r>
              <a:rPr sz="1800" spc="0" dirty="0" smtClean="0">
                <a:latin typeface="Arial"/>
                <a:cs typeface="Arial"/>
              </a:rPr>
              <a:t>)</a:t>
            </a:r>
            <a:endParaRPr sz="1800" dirty="0">
              <a:latin typeface="Arial"/>
              <a:cs typeface="Arial"/>
            </a:endParaRPr>
          </a:p>
          <a:p>
            <a:pPr marL="12700" marR="239261">
              <a:lnSpc>
                <a:spcPct val="100041"/>
              </a:lnSpc>
              <a:spcBef>
                <a:spcPts val="430"/>
              </a:spcBef>
            </a:pPr>
            <a:r>
              <a:rPr sz="1800" spc="-134" dirty="0" smtClean="0">
                <a:latin typeface="Arial"/>
                <a:cs typeface="Arial"/>
              </a:rPr>
              <a:t>V</a:t>
            </a:r>
            <a:r>
              <a:rPr sz="1800" spc="0" dirty="0" smtClean="0">
                <a:latin typeface="Arial"/>
                <a:cs typeface="Arial"/>
              </a:rPr>
              <a:t>ar</a:t>
            </a:r>
            <a:r>
              <a:rPr sz="1800" spc="-9" dirty="0" smtClean="0">
                <a:latin typeface="Arial"/>
                <a:cs typeface="Arial"/>
              </a:rPr>
              <a:t>i</a:t>
            </a:r>
            <a:r>
              <a:rPr sz="1800" spc="0" dirty="0" smtClean="0">
                <a:latin typeface="Arial"/>
                <a:cs typeface="Arial"/>
              </a:rPr>
              <a:t>o</a:t>
            </a:r>
            <a:r>
              <a:rPr sz="1800" spc="-9" dirty="0" smtClean="0">
                <a:latin typeface="Arial"/>
                <a:cs typeface="Arial"/>
              </a:rPr>
              <a:t>u</a:t>
            </a:r>
            <a:r>
              <a:rPr sz="1800" spc="0" dirty="0" smtClean="0">
                <a:latin typeface="Arial"/>
                <a:cs typeface="Arial"/>
              </a:rPr>
              <a:t>s</a:t>
            </a:r>
            <a:r>
              <a:rPr sz="1800" spc="19" dirty="0" smtClean="0">
                <a:latin typeface="Arial"/>
                <a:cs typeface="Arial"/>
              </a:rPr>
              <a:t> </a:t>
            </a:r>
            <a:r>
              <a:rPr sz="1800" spc="0" dirty="0" smtClean="0">
                <a:latin typeface="Arial"/>
                <a:cs typeface="Arial"/>
              </a:rPr>
              <a:t>co</a:t>
            </a:r>
            <a:r>
              <a:rPr sz="1800" spc="-9" dirty="0" smtClean="0">
                <a:latin typeface="Arial"/>
                <a:cs typeface="Arial"/>
              </a:rPr>
              <a:t>n</a:t>
            </a:r>
            <a:r>
              <a:rPr sz="1800" spc="0" dirty="0" smtClean="0">
                <a:latin typeface="Arial"/>
                <a:cs typeface="Arial"/>
              </a:rPr>
              <a:t>fig</a:t>
            </a:r>
            <a:r>
              <a:rPr sz="1800" spc="-9" dirty="0" smtClean="0">
                <a:latin typeface="Arial"/>
                <a:cs typeface="Arial"/>
              </a:rPr>
              <a:t>u</a:t>
            </a:r>
            <a:r>
              <a:rPr sz="1800" spc="0" dirty="0" smtClean="0">
                <a:latin typeface="Arial"/>
                <a:cs typeface="Arial"/>
              </a:rPr>
              <a:t>rati</a:t>
            </a:r>
            <a:r>
              <a:rPr sz="1800" spc="-9" dirty="0" smtClean="0">
                <a:latin typeface="Arial"/>
                <a:cs typeface="Arial"/>
              </a:rPr>
              <a:t>o</a:t>
            </a:r>
            <a:r>
              <a:rPr sz="1800" spc="0" dirty="0" smtClean="0">
                <a:latin typeface="Arial"/>
                <a:cs typeface="Arial"/>
              </a:rPr>
              <a:t>ns</a:t>
            </a:r>
            <a:r>
              <a:rPr sz="1800" spc="24" dirty="0" smtClean="0">
                <a:latin typeface="Arial"/>
                <a:cs typeface="Arial"/>
              </a:rPr>
              <a:t> </a:t>
            </a:r>
            <a:r>
              <a:rPr sz="1800" spc="0" dirty="0" smtClean="0">
                <a:latin typeface="Arial"/>
                <a:cs typeface="Arial"/>
              </a:rPr>
              <a:t>of CP</a:t>
            </a:r>
            <a:r>
              <a:rPr sz="1800" spc="-4" dirty="0" smtClean="0">
                <a:latin typeface="Arial"/>
                <a:cs typeface="Arial"/>
              </a:rPr>
              <a:t>U</a:t>
            </a:r>
            <a:r>
              <a:rPr sz="1800" spc="0" dirty="0" smtClean="0">
                <a:latin typeface="Arial"/>
                <a:cs typeface="Arial"/>
              </a:rPr>
              <a:t>,</a:t>
            </a:r>
            <a:r>
              <a:rPr sz="1800" spc="9" dirty="0" smtClean="0">
                <a:latin typeface="Arial"/>
                <a:cs typeface="Arial"/>
              </a:rPr>
              <a:t> </a:t>
            </a:r>
            <a:r>
              <a:rPr sz="1800" spc="0" dirty="0" smtClean="0">
                <a:latin typeface="Arial"/>
                <a:cs typeface="Arial"/>
              </a:rPr>
              <a:t>mem</a:t>
            </a:r>
            <a:r>
              <a:rPr sz="1800" spc="-9" dirty="0" smtClean="0">
                <a:latin typeface="Arial"/>
                <a:cs typeface="Arial"/>
              </a:rPr>
              <a:t>o</a:t>
            </a:r>
            <a:r>
              <a:rPr sz="1800" spc="0" dirty="0" smtClean="0">
                <a:latin typeface="Arial"/>
                <a:cs typeface="Arial"/>
              </a:rPr>
              <a:t>r</a:t>
            </a:r>
            <a:r>
              <a:rPr sz="1800" spc="-154" dirty="0" smtClean="0">
                <a:latin typeface="Arial"/>
                <a:cs typeface="Arial"/>
              </a:rPr>
              <a:t>y</a:t>
            </a:r>
            <a:r>
              <a:rPr sz="1800" spc="0" dirty="0" smtClean="0">
                <a:latin typeface="Arial"/>
                <a:cs typeface="Arial"/>
              </a:rPr>
              <a:t>,</a:t>
            </a:r>
            <a:r>
              <a:rPr sz="1800" spc="19" dirty="0" smtClean="0">
                <a:latin typeface="Arial"/>
                <a:cs typeface="Arial"/>
              </a:rPr>
              <a:t> </a:t>
            </a:r>
            <a:r>
              <a:rPr sz="1800" spc="0" dirty="0" smtClean="0">
                <a:latin typeface="Arial"/>
                <a:cs typeface="Arial"/>
              </a:rPr>
              <a:t>stor</a:t>
            </a:r>
            <a:r>
              <a:rPr sz="1800" spc="-4" dirty="0" smtClean="0">
                <a:latin typeface="Arial"/>
                <a:cs typeface="Arial"/>
              </a:rPr>
              <a:t>a</a:t>
            </a:r>
            <a:r>
              <a:rPr sz="1800" spc="0" dirty="0" smtClean="0">
                <a:latin typeface="Arial"/>
                <a:cs typeface="Arial"/>
              </a:rPr>
              <a:t>g</a:t>
            </a:r>
            <a:r>
              <a:rPr sz="1800" spc="-9" dirty="0" smtClean="0">
                <a:latin typeface="Arial"/>
                <a:cs typeface="Arial"/>
              </a:rPr>
              <a:t>e</a:t>
            </a:r>
            <a:r>
              <a:rPr sz="1800" spc="0" dirty="0" smtClean="0">
                <a:latin typeface="Arial"/>
                <a:cs typeface="Arial"/>
              </a:rPr>
              <a:t>,</a:t>
            </a:r>
            <a:r>
              <a:rPr sz="1800" spc="19" dirty="0" smtClean="0">
                <a:latin typeface="Arial"/>
                <a:cs typeface="Arial"/>
              </a:rPr>
              <a:t> </a:t>
            </a:r>
            <a:r>
              <a:rPr sz="1800" spc="0" dirty="0" smtClean="0">
                <a:latin typeface="Arial"/>
                <a:cs typeface="Arial"/>
              </a:rPr>
              <a:t>a</a:t>
            </a:r>
            <a:r>
              <a:rPr sz="1800" spc="-9" dirty="0" smtClean="0">
                <a:latin typeface="Arial"/>
                <a:cs typeface="Arial"/>
              </a:rPr>
              <a:t>n</a:t>
            </a:r>
            <a:r>
              <a:rPr sz="1800" spc="0" dirty="0" smtClean="0">
                <a:latin typeface="Arial"/>
                <a:cs typeface="Arial"/>
              </a:rPr>
              <a:t>d </a:t>
            </a:r>
            <a:r>
              <a:rPr sz="1800" spc="-4" dirty="0" smtClean="0">
                <a:latin typeface="Arial"/>
                <a:cs typeface="Arial"/>
              </a:rPr>
              <a:t>n</a:t>
            </a:r>
            <a:r>
              <a:rPr sz="1800" spc="0" dirty="0" smtClean="0">
                <a:latin typeface="Arial"/>
                <a:cs typeface="Arial"/>
              </a:rPr>
              <a:t>et</a:t>
            </a:r>
            <a:r>
              <a:rPr sz="1800" spc="-39" dirty="0" smtClean="0">
                <a:latin typeface="Arial"/>
                <a:cs typeface="Arial"/>
              </a:rPr>
              <a:t>w</a:t>
            </a:r>
            <a:r>
              <a:rPr sz="1800" spc="0" dirty="0" smtClean="0">
                <a:latin typeface="Arial"/>
                <a:cs typeface="Arial"/>
              </a:rPr>
              <a:t>ork</a:t>
            </a:r>
            <a:r>
              <a:rPr sz="1800" spc="-9" dirty="0" smtClean="0">
                <a:latin typeface="Arial"/>
                <a:cs typeface="Arial"/>
              </a:rPr>
              <a:t>i</a:t>
            </a:r>
            <a:r>
              <a:rPr sz="1800" spc="0" dirty="0" smtClean="0">
                <a:latin typeface="Arial"/>
                <a:cs typeface="Arial"/>
              </a:rPr>
              <a:t>ng</a:t>
            </a:r>
            <a:r>
              <a:rPr sz="1800" spc="54" dirty="0" smtClean="0">
                <a:latin typeface="Arial"/>
                <a:cs typeface="Arial"/>
              </a:rPr>
              <a:t> </a:t>
            </a:r>
            <a:r>
              <a:rPr sz="1800" spc="0" dirty="0" smtClean="0">
                <a:latin typeface="Arial"/>
                <a:cs typeface="Arial"/>
              </a:rPr>
              <a:t>ca</a:t>
            </a:r>
            <a:r>
              <a:rPr sz="1800" spc="-9" dirty="0" smtClean="0">
                <a:latin typeface="Arial"/>
                <a:cs typeface="Arial"/>
              </a:rPr>
              <a:t>p</a:t>
            </a:r>
            <a:r>
              <a:rPr sz="1800" spc="0" dirty="0" smtClean="0">
                <a:latin typeface="Arial"/>
                <a:cs typeface="Arial"/>
              </a:rPr>
              <a:t>ac</a:t>
            </a:r>
            <a:r>
              <a:rPr sz="1800" spc="-9" dirty="0" smtClean="0">
                <a:latin typeface="Arial"/>
                <a:cs typeface="Arial"/>
              </a:rPr>
              <a:t>i</a:t>
            </a:r>
            <a:r>
              <a:rPr sz="1800" spc="0" dirty="0" smtClean="0">
                <a:latin typeface="Arial"/>
                <a:cs typeface="Arial"/>
              </a:rPr>
              <a:t>ty for </a:t>
            </a:r>
            <a:r>
              <a:rPr sz="1800" spc="-19"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29" dirty="0" smtClean="0">
                <a:latin typeface="Arial"/>
                <a:cs typeface="Arial"/>
              </a:rPr>
              <a:t> </a:t>
            </a:r>
            <a:r>
              <a:rPr sz="1800" spc="0" dirty="0" smtClean="0">
                <a:latin typeface="Arial"/>
                <a:cs typeface="Arial"/>
              </a:rPr>
              <a:t>i</a:t>
            </a:r>
            <a:r>
              <a:rPr sz="1800" spc="-9"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ces,</a:t>
            </a:r>
            <a:r>
              <a:rPr sz="1800" spc="19" dirty="0" smtClean="0">
                <a:latin typeface="Arial"/>
                <a:cs typeface="Arial"/>
              </a:rPr>
              <a:t> </a:t>
            </a:r>
            <a:r>
              <a:rPr sz="1800" spc="0" dirty="0" smtClean="0">
                <a:latin typeface="Arial"/>
                <a:cs typeface="Arial"/>
              </a:rPr>
              <a:t>kn</a:t>
            </a:r>
            <a:r>
              <a:rPr sz="1800" spc="-9" dirty="0" smtClean="0">
                <a:latin typeface="Arial"/>
                <a:cs typeface="Arial"/>
              </a:rPr>
              <a:t>o</a:t>
            </a:r>
            <a:r>
              <a:rPr sz="1800" spc="-39" dirty="0" smtClean="0">
                <a:latin typeface="Arial"/>
                <a:cs typeface="Arial"/>
              </a:rPr>
              <a:t>w</a:t>
            </a:r>
            <a:r>
              <a:rPr sz="1800" spc="0" dirty="0" smtClean="0">
                <a:latin typeface="Arial"/>
                <a:cs typeface="Arial"/>
              </a:rPr>
              <a:t>n</a:t>
            </a:r>
            <a:r>
              <a:rPr sz="1800" spc="44" dirty="0" smtClean="0">
                <a:latin typeface="Arial"/>
                <a:cs typeface="Arial"/>
              </a:rPr>
              <a:t> </a:t>
            </a:r>
            <a:r>
              <a:rPr sz="1800" spc="0" dirty="0" smtClean="0">
                <a:latin typeface="Arial"/>
                <a:cs typeface="Arial"/>
              </a:rPr>
              <a:t>as </a:t>
            </a:r>
            <a:r>
              <a:rPr sz="1800" i="1" spc="0" dirty="0" smtClean="0">
                <a:solidFill>
                  <a:srgbClr val="00AF50"/>
                </a:solidFill>
                <a:latin typeface="Arial"/>
                <a:cs typeface="Arial"/>
              </a:rPr>
              <a:t>i</a:t>
            </a:r>
            <a:r>
              <a:rPr sz="1800" i="1" spc="-9" dirty="0" smtClean="0">
                <a:solidFill>
                  <a:srgbClr val="00AF50"/>
                </a:solidFill>
                <a:latin typeface="Arial"/>
                <a:cs typeface="Arial"/>
              </a:rPr>
              <a:t>n</a:t>
            </a:r>
            <a:r>
              <a:rPr sz="1800" i="1" spc="0" dirty="0" smtClean="0">
                <a:solidFill>
                  <a:srgbClr val="00AF50"/>
                </a:solidFill>
                <a:latin typeface="Arial"/>
                <a:cs typeface="Arial"/>
              </a:rPr>
              <a:t>sta</a:t>
            </a:r>
            <a:r>
              <a:rPr sz="1800" i="1" spc="-4" dirty="0" smtClean="0">
                <a:solidFill>
                  <a:srgbClr val="00AF50"/>
                </a:solidFill>
                <a:latin typeface="Arial"/>
                <a:cs typeface="Arial"/>
              </a:rPr>
              <a:t>n</a:t>
            </a:r>
            <a:r>
              <a:rPr sz="1800" i="1" spc="0" dirty="0" smtClean="0">
                <a:solidFill>
                  <a:srgbClr val="00AF50"/>
                </a:solidFill>
                <a:latin typeface="Arial"/>
                <a:cs typeface="Arial"/>
              </a:rPr>
              <a:t>ce</a:t>
            </a:r>
            <a:r>
              <a:rPr sz="1800" i="1" spc="9" dirty="0" smtClean="0">
                <a:solidFill>
                  <a:srgbClr val="00AF50"/>
                </a:solidFill>
                <a:latin typeface="Arial"/>
                <a:cs typeface="Arial"/>
              </a:rPr>
              <a:t> </a:t>
            </a:r>
            <a:r>
              <a:rPr sz="1800" i="1" spc="0" dirty="0" smtClean="0">
                <a:solidFill>
                  <a:srgbClr val="00AF50"/>
                </a:solidFill>
                <a:latin typeface="Arial"/>
                <a:cs typeface="Arial"/>
              </a:rPr>
              <a:t>typ</a:t>
            </a:r>
            <a:r>
              <a:rPr sz="1800" i="1" spc="-4" dirty="0" smtClean="0">
                <a:solidFill>
                  <a:srgbClr val="00AF50"/>
                </a:solidFill>
                <a:latin typeface="Arial"/>
                <a:cs typeface="Arial"/>
              </a:rPr>
              <a:t>e</a:t>
            </a:r>
            <a:r>
              <a:rPr sz="1800" i="1" spc="0" dirty="0" smtClean="0">
                <a:solidFill>
                  <a:srgbClr val="00AF50"/>
                </a:solidFill>
                <a:latin typeface="Arial"/>
                <a:cs typeface="Arial"/>
              </a:rPr>
              <a:t>s</a:t>
            </a:r>
            <a:endParaRPr sz="1800" dirty="0">
              <a:latin typeface="Arial"/>
              <a:cs typeface="Arial"/>
            </a:endParaRPr>
          </a:p>
          <a:p>
            <a:pPr marL="12700" marR="26730">
              <a:lnSpc>
                <a:spcPct val="95825"/>
              </a:lnSpc>
              <a:spcBef>
                <a:spcPts val="434"/>
              </a:spcBef>
            </a:pPr>
            <a:r>
              <a:rPr sz="1800" spc="0" dirty="0" smtClean="0">
                <a:latin typeface="Arial"/>
                <a:cs typeface="Arial"/>
              </a:rPr>
              <a:t>Sto</a:t>
            </a:r>
            <a:r>
              <a:rPr sz="1800" spc="-4" dirty="0" smtClean="0">
                <a:latin typeface="Arial"/>
                <a:cs typeface="Arial"/>
              </a:rPr>
              <a:t>rag</a:t>
            </a:r>
            <a:r>
              <a:rPr sz="1800" spc="0" dirty="0" smtClean="0">
                <a:latin typeface="Arial"/>
                <a:cs typeface="Arial"/>
              </a:rPr>
              <a:t>e</a:t>
            </a:r>
            <a:r>
              <a:rPr sz="1800" spc="9" dirty="0" smtClean="0">
                <a:latin typeface="Arial"/>
                <a:cs typeface="Arial"/>
              </a:rPr>
              <a:t> </a:t>
            </a:r>
            <a:r>
              <a:rPr sz="1800" spc="0" dirty="0" smtClean="0">
                <a:latin typeface="Arial"/>
                <a:cs typeface="Arial"/>
              </a:rPr>
              <a:t>v</a:t>
            </a:r>
            <a:r>
              <a:rPr sz="1800" spc="-4" dirty="0" smtClean="0">
                <a:latin typeface="Arial"/>
                <a:cs typeface="Arial"/>
              </a:rPr>
              <a:t>o</a:t>
            </a:r>
            <a:r>
              <a:rPr sz="1800" spc="0" dirty="0" smtClean="0">
                <a:latin typeface="Arial"/>
                <a:cs typeface="Arial"/>
              </a:rPr>
              <a:t>l</a:t>
            </a:r>
            <a:r>
              <a:rPr sz="1800" spc="-9" dirty="0" smtClean="0">
                <a:latin typeface="Arial"/>
                <a:cs typeface="Arial"/>
              </a:rPr>
              <a:t>u</a:t>
            </a:r>
            <a:r>
              <a:rPr sz="1800" spc="0" dirty="0" smtClean="0">
                <a:latin typeface="Arial"/>
                <a:cs typeface="Arial"/>
              </a:rPr>
              <a:t>m</a:t>
            </a:r>
            <a:r>
              <a:rPr sz="1800" spc="-4" dirty="0" smtClean="0">
                <a:latin typeface="Arial"/>
                <a:cs typeface="Arial"/>
              </a:rPr>
              <a:t>e</a:t>
            </a:r>
            <a:r>
              <a:rPr sz="1800" spc="0" dirty="0" smtClean="0">
                <a:latin typeface="Arial"/>
                <a:cs typeface="Arial"/>
              </a:rPr>
              <a:t>s</a:t>
            </a:r>
            <a:r>
              <a:rPr sz="1800" spc="14" dirty="0" smtClean="0">
                <a:latin typeface="Arial"/>
                <a:cs typeface="Arial"/>
              </a:rPr>
              <a:t> </a:t>
            </a:r>
            <a:r>
              <a:rPr sz="1800" spc="0" dirty="0" smtClean="0">
                <a:latin typeface="Arial"/>
                <a:cs typeface="Arial"/>
              </a:rPr>
              <a:t>for</a:t>
            </a:r>
            <a:r>
              <a:rPr sz="1800" spc="-9" dirty="0" smtClean="0">
                <a:latin typeface="Arial"/>
                <a:cs typeface="Arial"/>
              </a:rPr>
              <a:t> </a:t>
            </a:r>
            <a:r>
              <a:rPr sz="1800" spc="0" dirty="0" smtClean="0">
                <a:latin typeface="Arial"/>
                <a:cs typeface="Arial"/>
              </a:rPr>
              <a:t>tem</a:t>
            </a:r>
            <a:r>
              <a:rPr sz="1800" spc="-9" dirty="0" smtClean="0">
                <a:latin typeface="Arial"/>
                <a:cs typeface="Arial"/>
              </a:rPr>
              <a:t>p</a:t>
            </a:r>
            <a:r>
              <a:rPr sz="1800" spc="-4" dirty="0" smtClean="0">
                <a:latin typeface="Arial"/>
                <a:cs typeface="Arial"/>
              </a:rPr>
              <a:t>o</a:t>
            </a:r>
            <a:r>
              <a:rPr sz="1800" spc="0" dirty="0" smtClean="0">
                <a:latin typeface="Arial"/>
                <a:cs typeface="Arial"/>
              </a:rPr>
              <a:t>r</a:t>
            </a:r>
            <a:r>
              <a:rPr sz="1800" spc="-4" dirty="0" smtClean="0">
                <a:latin typeface="Arial"/>
                <a:cs typeface="Arial"/>
              </a:rPr>
              <a:t>a</a:t>
            </a:r>
            <a:r>
              <a:rPr sz="1800" spc="0" dirty="0" smtClean="0">
                <a:latin typeface="Arial"/>
                <a:cs typeface="Arial"/>
              </a:rPr>
              <a:t>ry</a:t>
            </a:r>
            <a:r>
              <a:rPr sz="1800" spc="14" dirty="0" smtClean="0">
                <a:latin typeface="Arial"/>
                <a:cs typeface="Arial"/>
              </a:rPr>
              <a:t> </a:t>
            </a:r>
            <a:r>
              <a:rPr sz="1800" spc="-4" dirty="0" smtClean="0">
                <a:latin typeface="Arial"/>
                <a:cs typeface="Arial"/>
              </a:rPr>
              <a:t>da</a:t>
            </a:r>
            <a:r>
              <a:rPr sz="1800" spc="0" dirty="0" smtClean="0">
                <a:latin typeface="Arial"/>
                <a:cs typeface="Arial"/>
              </a:rPr>
              <a:t>ta th</a:t>
            </a:r>
            <a:r>
              <a:rPr sz="1800" spc="-9" dirty="0" smtClean="0">
                <a:latin typeface="Arial"/>
                <a:cs typeface="Arial"/>
              </a:rPr>
              <a:t>a</a:t>
            </a:r>
            <a:r>
              <a:rPr sz="1800" spc="0" dirty="0" smtClean="0">
                <a:latin typeface="Arial"/>
                <a:cs typeface="Arial"/>
              </a:rPr>
              <a:t>t</a:t>
            </a:r>
            <a:r>
              <a:rPr sz="1800" spc="4" dirty="0" smtClean="0">
                <a:latin typeface="Arial"/>
                <a:cs typeface="Arial"/>
              </a:rPr>
              <a:t>'</a:t>
            </a:r>
            <a:r>
              <a:rPr sz="1800" spc="0" dirty="0" smtClean="0">
                <a:latin typeface="Arial"/>
                <a:cs typeface="Arial"/>
              </a:rPr>
              <a:t>s</a:t>
            </a:r>
            <a:r>
              <a:rPr sz="1800" spc="-9" dirty="0" smtClean="0">
                <a:latin typeface="Arial"/>
                <a:cs typeface="Arial"/>
              </a:rPr>
              <a:t> </a:t>
            </a:r>
            <a:r>
              <a:rPr sz="1800" spc="-4" dirty="0" smtClean="0">
                <a:latin typeface="Arial"/>
                <a:cs typeface="Arial"/>
              </a:rPr>
              <a:t>de</a:t>
            </a:r>
            <a:r>
              <a:rPr sz="1800" spc="0" dirty="0" smtClean="0">
                <a:latin typeface="Arial"/>
                <a:cs typeface="Arial"/>
              </a:rPr>
              <a:t>l</a:t>
            </a:r>
            <a:r>
              <a:rPr sz="1800" spc="-9" dirty="0" smtClean="0">
                <a:latin typeface="Arial"/>
                <a:cs typeface="Arial"/>
              </a:rPr>
              <a:t>e</a:t>
            </a:r>
            <a:r>
              <a:rPr sz="1800" spc="0" dirty="0" smtClean="0">
                <a:latin typeface="Arial"/>
                <a:cs typeface="Arial"/>
              </a:rPr>
              <a:t>ted</a:t>
            </a:r>
            <a:r>
              <a:rPr sz="1800" spc="4" dirty="0" smtClean="0">
                <a:latin typeface="Arial"/>
                <a:cs typeface="Arial"/>
              </a:rPr>
              <a:t> </a:t>
            </a:r>
            <a:r>
              <a:rPr sz="1800" spc="-39" dirty="0" smtClean="0">
                <a:latin typeface="Arial"/>
                <a:cs typeface="Arial"/>
              </a:rPr>
              <a:t>w</a:t>
            </a:r>
            <a:r>
              <a:rPr sz="1800" spc="-4" dirty="0" smtClean="0">
                <a:latin typeface="Arial"/>
                <a:cs typeface="Arial"/>
              </a:rPr>
              <a:t>he</a:t>
            </a:r>
            <a:r>
              <a:rPr sz="1800" spc="0" dirty="0" smtClean="0">
                <a:latin typeface="Arial"/>
                <a:cs typeface="Arial"/>
              </a:rPr>
              <a:t>n</a:t>
            </a:r>
            <a:r>
              <a:rPr sz="1800" spc="44" dirty="0" smtClean="0">
                <a:latin typeface="Arial"/>
                <a:cs typeface="Arial"/>
              </a:rPr>
              <a:t> </a:t>
            </a:r>
            <a:r>
              <a:rPr sz="1800" spc="-25" dirty="0" smtClean="0">
                <a:latin typeface="Arial"/>
                <a:cs typeface="Arial"/>
              </a:rPr>
              <a:t>y</a:t>
            </a:r>
            <a:r>
              <a:rPr sz="1800" spc="-4" dirty="0" smtClean="0">
                <a:latin typeface="Arial"/>
                <a:cs typeface="Arial"/>
              </a:rPr>
              <a:t>o</a:t>
            </a:r>
            <a:r>
              <a:rPr sz="1800" spc="0" dirty="0" smtClean="0">
                <a:latin typeface="Arial"/>
                <a:cs typeface="Arial"/>
              </a:rPr>
              <a:t>u</a:t>
            </a:r>
            <a:r>
              <a:rPr sz="1800" spc="34" dirty="0" smtClean="0">
                <a:latin typeface="Arial"/>
                <a:cs typeface="Arial"/>
              </a:rPr>
              <a:t> </a:t>
            </a:r>
            <a:r>
              <a:rPr sz="1800" spc="0" dirty="0" smtClean="0">
                <a:latin typeface="Arial"/>
                <a:cs typeface="Arial"/>
              </a:rPr>
              <a:t>stop</a:t>
            </a:r>
            <a:r>
              <a:rPr sz="1800" spc="-9" dirty="0" smtClean="0">
                <a:latin typeface="Arial"/>
                <a:cs typeface="Arial"/>
              </a:rPr>
              <a:t> </a:t>
            </a:r>
            <a:r>
              <a:rPr sz="1800" spc="0" dirty="0" smtClean="0">
                <a:latin typeface="Arial"/>
                <a:cs typeface="Arial"/>
              </a:rPr>
              <a:t>or</a:t>
            </a:r>
            <a:endParaRPr sz="1800" dirty="0">
              <a:latin typeface="Arial"/>
              <a:cs typeface="Arial"/>
            </a:endParaRPr>
          </a:p>
          <a:p>
            <a:pPr marL="12700" marR="26730">
              <a:lnSpc>
                <a:spcPct val="95825"/>
              </a:lnSpc>
              <a:spcBef>
                <a:spcPts val="90"/>
              </a:spcBef>
            </a:pPr>
            <a:r>
              <a:rPr sz="1800" spc="0" dirty="0" smtClean="0">
                <a:latin typeface="Arial"/>
                <a:cs typeface="Arial"/>
              </a:rPr>
              <a:t>termi</a:t>
            </a:r>
            <a:r>
              <a:rPr sz="1800" spc="-9" dirty="0" smtClean="0">
                <a:latin typeface="Arial"/>
                <a:cs typeface="Arial"/>
              </a:rPr>
              <a:t>n</a:t>
            </a:r>
            <a:r>
              <a:rPr sz="1800" spc="0" dirty="0" smtClean="0">
                <a:latin typeface="Arial"/>
                <a:cs typeface="Arial"/>
              </a:rPr>
              <a:t>ate</a:t>
            </a:r>
            <a:r>
              <a:rPr sz="1800" spc="9" dirty="0" smtClean="0">
                <a:latin typeface="Arial"/>
                <a:cs typeface="Arial"/>
              </a:rPr>
              <a:t> </a:t>
            </a:r>
            <a:r>
              <a:rPr sz="1800" spc="-25"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29" dirty="0" smtClean="0">
                <a:latin typeface="Arial"/>
                <a:cs typeface="Arial"/>
              </a:rPr>
              <a:t> </a:t>
            </a:r>
            <a:r>
              <a:rPr sz="1800" spc="0" dirty="0" smtClean="0">
                <a:latin typeface="Arial"/>
                <a:cs typeface="Arial"/>
              </a:rPr>
              <a:t>i</a:t>
            </a:r>
            <a:r>
              <a:rPr sz="1800" spc="-9"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a:t>
            </a:r>
            <a:r>
              <a:rPr sz="1800" spc="19" dirty="0" smtClean="0">
                <a:latin typeface="Arial"/>
                <a:cs typeface="Arial"/>
              </a:rPr>
              <a:t> </a:t>
            </a:r>
            <a:r>
              <a:rPr sz="1800" spc="0" dirty="0" smtClean="0">
                <a:latin typeface="Arial"/>
                <a:cs typeface="Arial"/>
              </a:rPr>
              <a:t>kn</a:t>
            </a:r>
            <a:r>
              <a:rPr sz="1800" spc="-9" dirty="0" smtClean="0">
                <a:latin typeface="Arial"/>
                <a:cs typeface="Arial"/>
              </a:rPr>
              <a:t>o</a:t>
            </a:r>
            <a:r>
              <a:rPr sz="1800" spc="-39" dirty="0" smtClean="0">
                <a:latin typeface="Arial"/>
                <a:cs typeface="Arial"/>
              </a:rPr>
              <a:t>w</a:t>
            </a:r>
            <a:r>
              <a:rPr sz="1800" spc="0" dirty="0" smtClean="0">
                <a:latin typeface="Arial"/>
                <a:cs typeface="Arial"/>
              </a:rPr>
              <a:t>n</a:t>
            </a:r>
            <a:r>
              <a:rPr sz="1800" spc="44" dirty="0" smtClean="0">
                <a:latin typeface="Arial"/>
                <a:cs typeface="Arial"/>
              </a:rPr>
              <a:t> </a:t>
            </a:r>
            <a:r>
              <a:rPr sz="1800" spc="0" dirty="0" smtClean="0">
                <a:latin typeface="Arial"/>
                <a:cs typeface="Arial"/>
              </a:rPr>
              <a:t>as </a:t>
            </a:r>
            <a:r>
              <a:rPr sz="1800" i="1" spc="0" dirty="0" smtClean="0">
                <a:solidFill>
                  <a:srgbClr val="00AF50"/>
                </a:solidFill>
                <a:latin typeface="Arial"/>
                <a:cs typeface="Arial"/>
              </a:rPr>
              <a:t>i</a:t>
            </a:r>
            <a:r>
              <a:rPr sz="1800" i="1" spc="-9" dirty="0" smtClean="0">
                <a:solidFill>
                  <a:srgbClr val="00AF50"/>
                </a:solidFill>
                <a:latin typeface="Arial"/>
                <a:cs typeface="Arial"/>
              </a:rPr>
              <a:t>n</a:t>
            </a:r>
            <a:r>
              <a:rPr sz="1800" i="1" spc="0" dirty="0" smtClean="0">
                <a:solidFill>
                  <a:srgbClr val="00AF50"/>
                </a:solidFill>
                <a:latin typeface="Arial"/>
                <a:cs typeface="Arial"/>
              </a:rPr>
              <a:t>sta</a:t>
            </a:r>
            <a:r>
              <a:rPr sz="1800" i="1" spc="-4" dirty="0" smtClean="0">
                <a:solidFill>
                  <a:srgbClr val="00AF50"/>
                </a:solidFill>
                <a:latin typeface="Arial"/>
                <a:cs typeface="Arial"/>
              </a:rPr>
              <a:t>n</a:t>
            </a:r>
            <a:r>
              <a:rPr sz="1800" i="1" spc="0" dirty="0" smtClean="0">
                <a:solidFill>
                  <a:srgbClr val="00AF50"/>
                </a:solidFill>
                <a:latin typeface="Arial"/>
                <a:cs typeface="Arial"/>
              </a:rPr>
              <a:t>ce</a:t>
            </a:r>
            <a:r>
              <a:rPr sz="1800" i="1" spc="9" dirty="0" smtClean="0">
                <a:solidFill>
                  <a:srgbClr val="00AF50"/>
                </a:solidFill>
                <a:latin typeface="Arial"/>
                <a:cs typeface="Arial"/>
              </a:rPr>
              <a:t> </a:t>
            </a:r>
            <a:r>
              <a:rPr sz="1800" i="1" spc="0" dirty="0" smtClean="0">
                <a:solidFill>
                  <a:srgbClr val="00AF50"/>
                </a:solidFill>
                <a:latin typeface="Arial"/>
                <a:cs typeface="Arial"/>
              </a:rPr>
              <a:t>store vol</a:t>
            </a:r>
            <a:r>
              <a:rPr sz="1800" i="1" spc="-9" dirty="0" smtClean="0">
                <a:solidFill>
                  <a:srgbClr val="00AF50"/>
                </a:solidFill>
                <a:latin typeface="Arial"/>
                <a:cs typeface="Arial"/>
              </a:rPr>
              <a:t>um</a:t>
            </a:r>
            <a:r>
              <a:rPr sz="1800" i="1" spc="0" dirty="0" smtClean="0">
                <a:solidFill>
                  <a:srgbClr val="00AF50"/>
                </a:solidFill>
                <a:latin typeface="Arial"/>
                <a:cs typeface="Arial"/>
              </a:rPr>
              <a:t>es</a:t>
            </a:r>
            <a:endParaRPr sz="1800" dirty="0">
              <a:latin typeface="Arial"/>
              <a:cs typeface="Arial"/>
            </a:endParaRPr>
          </a:p>
          <a:p>
            <a:pPr marL="12700" marR="26730">
              <a:lnSpc>
                <a:spcPct val="95825"/>
              </a:lnSpc>
              <a:spcBef>
                <a:spcPts val="522"/>
              </a:spcBef>
            </a:pPr>
            <a:r>
              <a:rPr sz="1800" spc="0" dirty="0" smtClean="0">
                <a:latin typeface="Arial"/>
                <a:cs typeface="Arial"/>
              </a:rPr>
              <a:t>P</a:t>
            </a:r>
            <a:r>
              <a:rPr sz="1800" spc="-4" dirty="0" smtClean="0">
                <a:latin typeface="Arial"/>
                <a:cs typeface="Arial"/>
              </a:rPr>
              <a:t>e</a:t>
            </a:r>
            <a:r>
              <a:rPr sz="1800" spc="0" dirty="0" smtClean="0">
                <a:latin typeface="Arial"/>
                <a:cs typeface="Arial"/>
              </a:rPr>
              <a:t>rsiste</a:t>
            </a:r>
            <a:r>
              <a:rPr sz="1800" spc="-9" dirty="0" smtClean="0">
                <a:latin typeface="Arial"/>
                <a:cs typeface="Arial"/>
              </a:rPr>
              <a:t>n</a:t>
            </a:r>
            <a:r>
              <a:rPr sz="1800" spc="0" dirty="0" smtClean="0">
                <a:latin typeface="Arial"/>
                <a:cs typeface="Arial"/>
              </a:rPr>
              <a:t>t</a:t>
            </a:r>
            <a:r>
              <a:rPr sz="1800" spc="9" dirty="0" smtClean="0">
                <a:latin typeface="Arial"/>
                <a:cs typeface="Arial"/>
              </a:rPr>
              <a:t> </a:t>
            </a:r>
            <a:r>
              <a:rPr sz="1800" spc="0" dirty="0" smtClean="0">
                <a:latin typeface="Arial"/>
                <a:cs typeface="Arial"/>
              </a:rPr>
              <a:t>stor</a:t>
            </a:r>
            <a:r>
              <a:rPr sz="1800" spc="-4" dirty="0" smtClean="0">
                <a:latin typeface="Arial"/>
                <a:cs typeface="Arial"/>
              </a:rPr>
              <a:t>a</a:t>
            </a:r>
            <a:r>
              <a:rPr sz="1800" spc="0" dirty="0" smtClean="0">
                <a:latin typeface="Arial"/>
                <a:cs typeface="Arial"/>
              </a:rPr>
              <a:t>ge</a:t>
            </a:r>
            <a:r>
              <a:rPr sz="1800" spc="4" dirty="0" smtClean="0">
                <a:latin typeface="Arial"/>
                <a:cs typeface="Arial"/>
              </a:rPr>
              <a:t> </a:t>
            </a:r>
            <a:r>
              <a:rPr sz="1800" spc="0" dirty="0" smtClean="0">
                <a:latin typeface="Arial"/>
                <a:cs typeface="Arial"/>
              </a:rPr>
              <a:t>vo</a:t>
            </a:r>
            <a:r>
              <a:rPr sz="1800" spc="-9" dirty="0" smtClean="0">
                <a:latin typeface="Arial"/>
                <a:cs typeface="Arial"/>
              </a:rPr>
              <a:t>l</a:t>
            </a:r>
            <a:r>
              <a:rPr sz="1800" spc="0" dirty="0" smtClean="0">
                <a:latin typeface="Arial"/>
                <a:cs typeface="Arial"/>
              </a:rPr>
              <a:t>um</a:t>
            </a:r>
            <a:r>
              <a:rPr sz="1800" spc="-9" dirty="0" smtClean="0">
                <a:latin typeface="Arial"/>
                <a:cs typeface="Arial"/>
              </a:rPr>
              <a:t>e</a:t>
            </a:r>
            <a:r>
              <a:rPr sz="1800" spc="0" dirty="0" smtClean="0">
                <a:latin typeface="Arial"/>
                <a:cs typeface="Arial"/>
              </a:rPr>
              <a:t>s</a:t>
            </a:r>
            <a:r>
              <a:rPr sz="1800" spc="14" dirty="0" smtClean="0">
                <a:latin typeface="Arial"/>
                <a:cs typeface="Arial"/>
              </a:rPr>
              <a:t> </a:t>
            </a:r>
            <a:r>
              <a:rPr sz="1800" spc="0" dirty="0" smtClean="0">
                <a:latin typeface="Arial"/>
                <a:cs typeface="Arial"/>
              </a:rPr>
              <a:t>for </a:t>
            </a:r>
            <a:r>
              <a:rPr sz="1800" spc="-19"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29" dirty="0" smtClean="0">
                <a:latin typeface="Arial"/>
                <a:cs typeface="Arial"/>
              </a:rPr>
              <a:t> </a:t>
            </a:r>
            <a:r>
              <a:rPr sz="1800" spc="0" dirty="0" smtClean="0">
                <a:latin typeface="Arial"/>
                <a:cs typeface="Arial"/>
              </a:rPr>
              <a:t>d</a:t>
            </a:r>
            <a:r>
              <a:rPr sz="1800" spc="-9" dirty="0" smtClean="0">
                <a:latin typeface="Arial"/>
                <a:cs typeface="Arial"/>
              </a:rPr>
              <a:t>a</a:t>
            </a:r>
            <a:r>
              <a:rPr sz="1800" spc="0" dirty="0" smtClean="0">
                <a:latin typeface="Arial"/>
                <a:cs typeface="Arial"/>
              </a:rPr>
              <a:t>ta us</a:t>
            </a:r>
            <a:r>
              <a:rPr sz="1800" spc="-4" dirty="0" smtClean="0">
                <a:latin typeface="Arial"/>
                <a:cs typeface="Arial"/>
              </a:rPr>
              <a:t>i</a:t>
            </a:r>
            <a:r>
              <a:rPr sz="1800" spc="0" dirty="0" smtClean="0">
                <a:latin typeface="Arial"/>
                <a:cs typeface="Arial"/>
              </a:rPr>
              <a:t>ng</a:t>
            </a:r>
            <a:r>
              <a:rPr sz="1800" spc="-89" dirty="0" smtClean="0">
                <a:latin typeface="Arial"/>
                <a:cs typeface="Arial"/>
              </a:rPr>
              <a:t> </a:t>
            </a:r>
            <a:r>
              <a:rPr sz="1800" spc="0" dirty="0" smtClean="0">
                <a:latin typeface="Arial"/>
                <a:cs typeface="Arial"/>
              </a:rPr>
              <a:t>Amaz</a:t>
            </a:r>
            <a:r>
              <a:rPr sz="1800" spc="-9" dirty="0" smtClean="0">
                <a:latin typeface="Arial"/>
                <a:cs typeface="Arial"/>
              </a:rPr>
              <a:t>o</a:t>
            </a:r>
            <a:r>
              <a:rPr sz="1800" spc="0" dirty="0" smtClean="0">
                <a:latin typeface="Arial"/>
                <a:cs typeface="Arial"/>
              </a:rPr>
              <a:t>n</a:t>
            </a:r>
            <a:r>
              <a:rPr sz="1800" spc="9" dirty="0" smtClean="0">
                <a:latin typeface="Arial"/>
                <a:cs typeface="Arial"/>
              </a:rPr>
              <a:t> </a:t>
            </a:r>
            <a:r>
              <a:rPr sz="1800" spc="0" dirty="0" smtClean="0">
                <a:latin typeface="Arial"/>
                <a:cs typeface="Arial"/>
              </a:rPr>
              <a:t>El</a:t>
            </a:r>
            <a:r>
              <a:rPr sz="1800" spc="-9" dirty="0" smtClean="0">
                <a:latin typeface="Arial"/>
                <a:cs typeface="Arial"/>
              </a:rPr>
              <a:t>a</a:t>
            </a:r>
            <a:r>
              <a:rPr sz="1800" spc="0" dirty="0" smtClean="0">
                <a:latin typeface="Arial"/>
                <a:cs typeface="Arial"/>
              </a:rPr>
              <a:t>stic Block Store</a:t>
            </a:r>
            <a:endParaRPr sz="1800" dirty="0">
              <a:latin typeface="Arial"/>
              <a:cs typeface="Arial"/>
            </a:endParaRPr>
          </a:p>
          <a:p>
            <a:pPr marL="12700" marR="26730">
              <a:lnSpc>
                <a:spcPct val="95825"/>
              </a:lnSpc>
              <a:spcBef>
                <a:spcPts val="90"/>
              </a:spcBef>
            </a:pPr>
            <a:r>
              <a:rPr sz="1800" spc="0" dirty="0" smtClean="0">
                <a:latin typeface="Arial"/>
                <a:cs typeface="Arial"/>
              </a:rPr>
              <a:t>(Amaz</a:t>
            </a:r>
            <a:r>
              <a:rPr sz="1800" spc="-9" dirty="0" smtClean="0">
                <a:latin typeface="Arial"/>
                <a:cs typeface="Arial"/>
              </a:rPr>
              <a:t>o</a:t>
            </a:r>
            <a:r>
              <a:rPr sz="1800" spc="0" dirty="0" smtClean="0">
                <a:latin typeface="Arial"/>
                <a:cs typeface="Arial"/>
              </a:rPr>
              <a:t>n</a:t>
            </a:r>
            <a:r>
              <a:rPr sz="1800" spc="9" dirty="0" smtClean="0">
                <a:latin typeface="Arial"/>
                <a:cs typeface="Arial"/>
              </a:rPr>
              <a:t> </a:t>
            </a:r>
            <a:r>
              <a:rPr sz="1800" spc="0" dirty="0" smtClean="0">
                <a:latin typeface="Arial"/>
                <a:cs typeface="Arial"/>
              </a:rPr>
              <a:t>EBS), kn</a:t>
            </a:r>
            <a:r>
              <a:rPr sz="1800" spc="-9" dirty="0" smtClean="0">
                <a:latin typeface="Arial"/>
                <a:cs typeface="Arial"/>
              </a:rPr>
              <a:t>o</a:t>
            </a:r>
            <a:r>
              <a:rPr sz="1800" spc="-39" dirty="0" smtClean="0">
                <a:latin typeface="Arial"/>
                <a:cs typeface="Arial"/>
              </a:rPr>
              <a:t>w</a:t>
            </a:r>
            <a:r>
              <a:rPr sz="1800" spc="0" dirty="0" smtClean="0">
                <a:latin typeface="Arial"/>
                <a:cs typeface="Arial"/>
              </a:rPr>
              <a:t>n</a:t>
            </a:r>
            <a:r>
              <a:rPr sz="1800" spc="54" dirty="0" smtClean="0">
                <a:latin typeface="Arial"/>
                <a:cs typeface="Arial"/>
              </a:rPr>
              <a:t> </a:t>
            </a:r>
            <a:r>
              <a:rPr sz="1800" spc="0" dirty="0" smtClean="0">
                <a:latin typeface="Arial"/>
                <a:cs typeface="Arial"/>
              </a:rPr>
              <a:t>as </a:t>
            </a:r>
            <a:r>
              <a:rPr sz="1800" i="1" spc="0" dirty="0" smtClean="0">
                <a:solidFill>
                  <a:srgbClr val="00AF50"/>
                </a:solidFill>
                <a:latin typeface="Arial"/>
                <a:cs typeface="Arial"/>
              </a:rPr>
              <a:t>A</a:t>
            </a:r>
            <a:r>
              <a:rPr sz="1800" i="1" spc="-14" dirty="0" smtClean="0">
                <a:solidFill>
                  <a:srgbClr val="00AF50"/>
                </a:solidFill>
                <a:latin typeface="Arial"/>
                <a:cs typeface="Arial"/>
              </a:rPr>
              <a:t>m</a:t>
            </a:r>
            <a:r>
              <a:rPr sz="1800" i="1" spc="0" dirty="0" smtClean="0">
                <a:solidFill>
                  <a:srgbClr val="00AF50"/>
                </a:solidFill>
                <a:latin typeface="Arial"/>
                <a:cs typeface="Arial"/>
              </a:rPr>
              <a:t>a</a:t>
            </a:r>
            <a:r>
              <a:rPr sz="1800" i="1" spc="-39" dirty="0" smtClean="0">
                <a:solidFill>
                  <a:srgbClr val="00AF50"/>
                </a:solidFill>
                <a:latin typeface="Arial"/>
                <a:cs typeface="Arial"/>
              </a:rPr>
              <a:t>z</a:t>
            </a:r>
            <a:r>
              <a:rPr sz="1800" i="1" spc="0" dirty="0" smtClean="0">
                <a:solidFill>
                  <a:srgbClr val="00AF50"/>
                </a:solidFill>
                <a:latin typeface="Arial"/>
                <a:cs typeface="Arial"/>
              </a:rPr>
              <a:t>on</a:t>
            </a:r>
            <a:r>
              <a:rPr sz="1800" i="1" spc="54" dirty="0" smtClean="0">
                <a:solidFill>
                  <a:srgbClr val="00AF50"/>
                </a:solidFill>
                <a:latin typeface="Arial"/>
                <a:cs typeface="Arial"/>
              </a:rPr>
              <a:t> </a:t>
            </a:r>
            <a:r>
              <a:rPr sz="1800" i="1" spc="0" dirty="0" smtClean="0">
                <a:solidFill>
                  <a:srgbClr val="00AF50"/>
                </a:solidFill>
                <a:latin typeface="Arial"/>
                <a:cs typeface="Arial"/>
              </a:rPr>
              <a:t>EBS</a:t>
            </a:r>
            <a:r>
              <a:rPr sz="1800" i="1" spc="-9" dirty="0" smtClean="0">
                <a:solidFill>
                  <a:srgbClr val="00AF50"/>
                </a:solidFill>
                <a:latin typeface="Arial"/>
                <a:cs typeface="Arial"/>
              </a:rPr>
              <a:t> </a:t>
            </a:r>
            <a:r>
              <a:rPr sz="1800" i="1" spc="0" dirty="0" smtClean="0">
                <a:solidFill>
                  <a:srgbClr val="00AF50"/>
                </a:solidFill>
                <a:latin typeface="Arial"/>
                <a:cs typeface="Arial"/>
              </a:rPr>
              <a:t>vo</a:t>
            </a:r>
            <a:r>
              <a:rPr sz="1800" i="1" spc="-9" dirty="0" smtClean="0">
                <a:solidFill>
                  <a:srgbClr val="00AF50"/>
                </a:solidFill>
                <a:latin typeface="Arial"/>
                <a:cs typeface="Arial"/>
              </a:rPr>
              <a:t>l</a:t>
            </a:r>
            <a:r>
              <a:rPr sz="1800" i="1" spc="0" dirty="0" smtClean="0">
                <a:solidFill>
                  <a:srgbClr val="00AF50"/>
                </a:solidFill>
                <a:latin typeface="Arial"/>
                <a:cs typeface="Arial"/>
              </a:rPr>
              <a:t>u</a:t>
            </a:r>
            <a:r>
              <a:rPr sz="1800" i="1" spc="-14" dirty="0" smtClean="0">
                <a:solidFill>
                  <a:srgbClr val="00AF50"/>
                </a:solidFill>
                <a:latin typeface="Arial"/>
                <a:cs typeface="Arial"/>
              </a:rPr>
              <a:t>m</a:t>
            </a:r>
            <a:r>
              <a:rPr sz="1800" i="1" spc="0" dirty="0" smtClean="0">
                <a:solidFill>
                  <a:srgbClr val="00AF50"/>
                </a:solidFill>
                <a:latin typeface="Arial"/>
                <a:cs typeface="Arial"/>
              </a:rPr>
              <a:t>es</a:t>
            </a:r>
            <a:endParaRPr sz="1800" dirty="0">
              <a:latin typeface="Arial"/>
              <a:cs typeface="Arial"/>
            </a:endParaRPr>
          </a:p>
          <a:p>
            <a:pPr marL="12700" marR="26730">
              <a:lnSpc>
                <a:spcPct val="95825"/>
              </a:lnSpc>
              <a:spcBef>
                <a:spcPts val="525"/>
              </a:spcBef>
            </a:pPr>
            <a:r>
              <a:rPr sz="1800" spc="0" dirty="0" smtClean="0">
                <a:latin typeface="Arial"/>
                <a:cs typeface="Arial"/>
              </a:rPr>
              <a:t>Mu</a:t>
            </a:r>
            <a:r>
              <a:rPr sz="1800" spc="-9" dirty="0" smtClean="0">
                <a:latin typeface="Arial"/>
                <a:cs typeface="Arial"/>
              </a:rPr>
              <a:t>l</a:t>
            </a:r>
            <a:r>
              <a:rPr sz="1800" spc="0" dirty="0" smtClean="0">
                <a:latin typeface="Arial"/>
                <a:cs typeface="Arial"/>
              </a:rPr>
              <a:t>tip</a:t>
            </a:r>
            <a:r>
              <a:rPr sz="1800" spc="-9" dirty="0" smtClean="0">
                <a:latin typeface="Arial"/>
                <a:cs typeface="Arial"/>
              </a:rPr>
              <a:t>l</a:t>
            </a:r>
            <a:r>
              <a:rPr sz="1800" spc="0" dirty="0" smtClean="0">
                <a:latin typeface="Arial"/>
                <a:cs typeface="Arial"/>
              </a:rPr>
              <a:t>e</a:t>
            </a:r>
            <a:r>
              <a:rPr sz="1800" spc="14" dirty="0" smtClean="0">
                <a:latin typeface="Arial"/>
                <a:cs typeface="Arial"/>
              </a:rPr>
              <a:t> </a:t>
            </a:r>
            <a:r>
              <a:rPr sz="1800" spc="0" dirty="0" smtClean="0">
                <a:latin typeface="Arial"/>
                <a:cs typeface="Arial"/>
              </a:rPr>
              <a:t>p</a:t>
            </a:r>
            <a:r>
              <a:rPr sz="1800" spc="-9" dirty="0" smtClean="0">
                <a:latin typeface="Arial"/>
                <a:cs typeface="Arial"/>
              </a:rPr>
              <a:t>h</a:t>
            </a:r>
            <a:r>
              <a:rPr sz="1800" spc="-25" dirty="0" smtClean="0">
                <a:latin typeface="Arial"/>
                <a:cs typeface="Arial"/>
              </a:rPr>
              <a:t>y</a:t>
            </a:r>
            <a:r>
              <a:rPr sz="1800" spc="0" dirty="0" smtClean="0">
                <a:latin typeface="Arial"/>
                <a:cs typeface="Arial"/>
              </a:rPr>
              <a:t>sic</a:t>
            </a:r>
            <a:r>
              <a:rPr sz="1800" spc="-9" dirty="0" smtClean="0">
                <a:latin typeface="Arial"/>
                <a:cs typeface="Arial"/>
              </a:rPr>
              <a:t>a</a:t>
            </a:r>
            <a:r>
              <a:rPr sz="1800" spc="0" dirty="0" smtClean="0">
                <a:latin typeface="Arial"/>
                <a:cs typeface="Arial"/>
              </a:rPr>
              <a:t>l</a:t>
            </a:r>
            <a:r>
              <a:rPr sz="1800" spc="49" dirty="0" smtClean="0">
                <a:latin typeface="Arial"/>
                <a:cs typeface="Arial"/>
              </a:rPr>
              <a:t> </a:t>
            </a:r>
            <a:r>
              <a:rPr sz="1800" spc="0" dirty="0" smtClean="0">
                <a:latin typeface="Arial"/>
                <a:cs typeface="Arial"/>
              </a:rPr>
              <a:t>l</a:t>
            </a:r>
            <a:r>
              <a:rPr sz="1800" spc="-9" dirty="0" smtClean="0">
                <a:latin typeface="Arial"/>
                <a:cs typeface="Arial"/>
              </a:rPr>
              <a:t>o</a:t>
            </a:r>
            <a:r>
              <a:rPr sz="1800" spc="0" dirty="0" smtClean="0">
                <a:latin typeface="Arial"/>
                <a:cs typeface="Arial"/>
              </a:rPr>
              <a:t>cati</a:t>
            </a:r>
            <a:r>
              <a:rPr sz="1800" spc="-9" dirty="0" smtClean="0">
                <a:latin typeface="Arial"/>
                <a:cs typeface="Arial"/>
              </a:rPr>
              <a:t>o</a:t>
            </a:r>
            <a:r>
              <a:rPr sz="1800" spc="0" dirty="0" smtClean="0">
                <a:latin typeface="Arial"/>
                <a:cs typeface="Arial"/>
              </a:rPr>
              <a:t>ns</a:t>
            </a:r>
            <a:r>
              <a:rPr sz="1800" spc="9" dirty="0" smtClean="0">
                <a:latin typeface="Arial"/>
                <a:cs typeface="Arial"/>
              </a:rPr>
              <a:t> </a:t>
            </a:r>
            <a:r>
              <a:rPr sz="1800" spc="0" dirty="0" smtClean="0">
                <a:latin typeface="Arial"/>
                <a:cs typeface="Arial"/>
              </a:rPr>
              <a:t>for </a:t>
            </a:r>
            <a:r>
              <a:rPr sz="1800" spc="-19"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29" dirty="0" smtClean="0">
                <a:latin typeface="Arial"/>
                <a:cs typeface="Arial"/>
              </a:rPr>
              <a:t> </a:t>
            </a:r>
            <a:r>
              <a:rPr sz="1800" spc="0" dirty="0" smtClean="0">
                <a:latin typeface="Arial"/>
                <a:cs typeface="Arial"/>
              </a:rPr>
              <a:t>res</a:t>
            </a:r>
            <a:r>
              <a:rPr sz="1800" spc="-9" dirty="0" smtClean="0">
                <a:latin typeface="Arial"/>
                <a:cs typeface="Arial"/>
              </a:rPr>
              <a:t>o</a:t>
            </a:r>
            <a:r>
              <a:rPr sz="1800" spc="0" dirty="0" smtClean="0">
                <a:latin typeface="Arial"/>
                <a:cs typeface="Arial"/>
              </a:rPr>
              <a:t>urc</a:t>
            </a:r>
            <a:r>
              <a:rPr sz="1800" spc="-9" dirty="0" smtClean="0">
                <a:latin typeface="Arial"/>
                <a:cs typeface="Arial"/>
              </a:rPr>
              <a:t>e</a:t>
            </a:r>
            <a:r>
              <a:rPr sz="1800" spc="0" dirty="0" smtClean="0">
                <a:latin typeface="Arial"/>
                <a:cs typeface="Arial"/>
              </a:rPr>
              <a:t>s,</a:t>
            </a:r>
            <a:r>
              <a:rPr sz="1800" spc="19" dirty="0" smtClean="0">
                <a:latin typeface="Arial"/>
                <a:cs typeface="Arial"/>
              </a:rPr>
              <a:t> </a:t>
            </a:r>
            <a:r>
              <a:rPr sz="1800" spc="0" dirty="0" smtClean="0">
                <a:latin typeface="Arial"/>
                <a:cs typeface="Arial"/>
              </a:rPr>
              <a:t>such</a:t>
            </a:r>
            <a:r>
              <a:rPr sz="1800" spc="-9" dirty="0" smtClean="0">
                <a:latin typeface="Arial"/>
                <a:cs typeface="Arial"/>
              </a:rPr>
              <a:t> </a:t>
            </a:r>
            <a:r>
              <a:rPr sz="1800" spc="0" dirty="0" smtClean="0">
                <a:latin typeface="Arial"/>
                <a:cs typeface="Arial"/>
              </a:rPr>
              <a:t>as i</a:t>
            </a:r>
            <a:r>
              <a:rPr sz="1800" spc="-4"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ces</a:t>
            </a:r>
            <a:r>
              <a:rPr sz="1800" spc="9" dirty="0" smtClean="0">
                <a:latin typeface="Arial"/>
                <a:cs typeface="Arial"/>
              </a:rPr>
              <a:t> </a:t>
            </a:r>
            <a:r>
              <a:rPr sz="1800" spc="0" dirty="0" smtClean="0">
                <a:latin typeface="Arial"/>
                <a:cs typeface="Arial"/>
              </a:rPr>
              <a:t>a</a:t>
            </a:r>
            <a:r>
              <a:rPr sz="1800" spc="-9" dirty="0" smtClean="0">
                <a:latin typeface="Arial"/>
                <a:cs typeface="Arial"/>
              </a:rPr>
              <a:t>n</a:t>
            </a:r>
            <a:r>
              <a:rPr sz="1800" spc="0" dirty="0" smtClean="0">
                <a:latin typeface="Arial"/>
                <a:cs typeface="Arial"/>
              </a:rPr>
              <a:t>d</a:t>
            </a:r>
            <a:endParaRPr sz="1800" dirty="0">
              <a:latin typeface="Arial"/>
              <a:cs typeface="Arial"/>
            </a:endParaRPr>
          </a:p>
          <a:p>
            <a:pPr marL="12700" marR="26730">
              <a:lnSpc>
                <a:spcPct val="95825"/>
              </a:lnSpc>
              <a:spcBef>
                <a:spcPts val="90"/>
              </a:spcBef>
            </a:pPr>
            <a:r>
              <a:rPr sz="1800" spc="0" dirty="0" smtClean="0">
                <a:latin typeface="Arial"/>
                <a:cs typeface="Arial"/>
              </a:rPr>
              <a:t>Amaz</a:t>
            </a:r>
            <a:r>
              <a:rPr sz="1800" spc="-9" dirty="0" smtClean="0">
                <a:latin typeface="Arial"/>
                <a:cs typeface="Arial"/>
              </a:rPr>
              <a:t>o</a:t>
            </a:r>
            <a:r>
              <a:rPr sz="1800" spc="0" dirty="0" smtClean="0">
                <a:latin typeface="Arial"/>
                <a:cs typeface="Arial"/>
              </a:rPr>
              <a:t>n</a:t>
            </a:r>
            <a:r>
              <a:rPr sz="1800" spc="9" dirty="0" smtClean="0">
                <a:latin typeface="Arial"/>
                <a:cs typeface="Arial"/>
              </a:rPr>
              <a:t> </a:t>
            </a:r>
            <a:r>
              <a:rPr sz="1800" spc="0" dirty="0" smtClean="0">
                <a:latin typeface="Arial"/>
                <a:cs typeface="Arial"/>
              </a:rPr>
              <a:t>EBS</a:t>
            </a:r>
            <a:r>
              <a:rPr sz="1800" spc="-9" dirty="0" smtClean="0">
                <a:latin typeface="Arial"/>
                <a:cs typeface="Arial"/>
              </a:rPr>
              <a:t> </a:t>
            </a:r>
            <a:r>
              <a:rPr sz="1800" spc="0" dirty="0" smtClean="0">
                <a:latin typeface="Arial"/>
                <a:cs typeface="Arial"/>
              </a:rPr>
              <a:t>vo</a:t>
            </a:r>
            <a:r>
              <a:rPr sz="1800" spc="-9" dirty="0" smtClean="0">
                <a:latin typeface="Arial"/>
                <a:cs typeface="Arial"/>
              </a:rPr>
              <a:t>l</a:t>
            </a:r>
            <a:r>
              <a:rPr sz="1800" spc="0" dirty="0" smtClean="0">
                <a:latin typeface="Arial"/>
                <a:cs typeface="Arial"/>
              </a:rPr>
              <a:t>um</a:t>
            </a:r>
            <a:r>
              <a:rPr sz="1800" spc="-9" dirty="0" smtClean="0">
                <a:latin typeface="Arial"/>
                <a:cs typeface="Arial"/>
              </a:rPr>
              <a:t>e</a:t>
            </a:r>
            <a:r>
              <a:rPr sz="1800" spc="0" dirty="0" smtClean="0">
                <a:latin typeface="Arial"/>
                <a:cs typeface="Arial"/>
              </a:rPr>
              <a:t>s,</a:t>
            </a:r>
            <a:r>
              <a:rPr sz="1800" spc="29" dirty="0" smtClean="0">
                <a:latin typeface="Arial"/>
                <a:cs typeface="Arial"/>
              </a:rPr>
              <a:t> </a:t>
            </a:r>
            <a:r>
              <a:rPr sz="1800" spc="0" dirty="0" smtClean="0">
                <a:latin typeface="Arial"/>
                <a:cs typeface="Arial"/>
              </a:rPr>
              <a:t>kn</a:t>
            </a:r>
            <a:r>
              <a:rPr sz="1800" spc="-9" dirty="0" smtClean="0">
                <a:latin typeface="Arial"/>
                <a:cs typeface="Arial"/>
              </a:rPr>
              <a:t>o</a:t>
            </a:r>
            <a:r>
              <a:rPr sz="1800" spc="-39" dirty="0" smtClean="0">
                <a:latin typeface="Arial"/>
                <a:cs typeface="Arial"/>
              </a:rPr>
              <a:t>w</a:t>
            </a:r>
            <a:r>
              <a:rPr sz="1800" spc="0" dirty="0" smtClean="0">
                <a:latin typeface="Arial"/>
                <a:cs typeface="Arial"/>
              </a:rPr>
              <a:t>n</a:t>
            </a:r>
            <a:r>
              <a:rPr sz="1800" spc="44" dirty="0" smtClean="0">
                <a:latin typeface="Arial"/>
                <a:cs typeface="Arial"/>
              </a:rPr>
              <a:t> </a:t>
            </a:r>
            <a:r>
              <a:rPr sz="1800" spc="0" dirty="0" smtClean="0">
                <a:latin typeface="Arial"/>
                <a:cs typeface="Arial"/>
              </a:rPr>
              <a:t>as </a:t>
            </a:r>
            <a:r>
              <a:rPr sz="1800" i="1" spc="0" dirty="0" smtClean="0">
                <a:solidFill>
                  <a:srgbClr val="00AF50"/>
                </a:solidFill>
                <a:latin typeface="Arial"/>
                <a:cs typeface="Arial"/>
              </a:rPr>
              <a:t>re</a:t>
            </a:r>
            <a:r>
              <a:rPr sz="1800" i="1" spc="-9" dirty="0" smtClean="0">
                <a:solidFill>
                  <a:srgbClr val="00AF50"/>
                </a:solidFill>
                <a:latin typeface="Arial"/>
                <a:cs typeface="Arial"/>
              </a:rPr>
              <a:t>g</a:t>
            </a:r>
            <a:r>
              <a:rPr sz="1800" i="1" spc="0" dirty="0" smtClean="0">
                <a:solidFill>
                  <a:srgbClr val="00AF50"/>
                </a:solidFill>
                <a:latin typeface="Arial"/>
                <a:cs typeface="Arial"/>
              </a:rPr>
              <a:t>i</a:t>
            </a:r>
            <a:r>
              <a:rPr sz="1800" i="1" spc="-9" dirty="0" smtClean="0">
                <a:solidFill>
                  <a:srgbClr val="00AF50"/>
                </a:solidFill>
                <a:latin typeface="Arial"/>
                <a:cs typeface="Arial"/>
              </a:rPr>
              <a:t>o</a:t>
            </a:r>
            <a:r>
              <a:rPr sz="1800" i="1" spc="0" dirty="0" smtClean="0">
                <a:solidFill>
                  <a:srgbClr val="00AF50"/>
                </a:solidFill>
                <a:latin typeface="Arial"/>
                <a:cs typeface="Arial"/>
              </a:rPr>
              <a:t>ns</a:t>
            </a:r>
            <a:r>
              <a:rPr sz="1800" i="1" spc="14" dirty="0" smtClean="0">
                <a:solidFill>
                  <a:srgbClr val="00AF50"/>
                </a:solidFill>
                <a:latin typeface="Arial"/>
                <a:cs typeface="Arial"/>
              </a:rPr>
              <a:t> </a:t>
            </a:r>
            <a:r>
              <a:rPr sz="1800" spc="-4" dirty="0" smtClean="0">
                <a:latin typeface="Arial"/>
                <a:cs typeface="Arial"/>
              </a:rPr>
              <a:t>an</a:t>
            </a:r>
            <a:r>
              <a:rPr sz="1800" spc="0" dirty="0" smtClean="0">
                <a:latin typeface="Arial"/>
                <a:cs typeface="Arial"/>
              </a:rPr>
              <a:t>d</a:t>
            </a:r>
            <a:r>
              <a:rPr sz="1800" spc="9" dirty="0" smtClean="0">
                <a:latin typeface="Arial"/>
                <a:cs typeface="Arial"/>
              </a:rPr>
              <a:t> </a:t>
            </a:r>
            <a:r>
              <a:rPr sz="1800" i="1" spc="-34" dirty="0" smtClean="0">
                <a:solidFill>
                  <a:srgbClr val="00AF50"/>
                </a:solidFill>
                <a:latin typeface="Arial"/>
                <a:cs typeface="Arial"/>
              </a:rPr>
              <a:t>A</a:t>
            </a:r>
            <a:r>
              <a:rPr sz="1800" i="1" spc="0" dirty="0" smtClean="0">
                <a:solidFill>
                  <a:srgbClr val="00AF50"/>
                </a:solidFill>
                <a:latin typeface="Arial"/>
                <a:cs typeface="Arial"/>
              </a:rPr>
              <a:t>va</a:t>
            </a:r>
            <a:r>
              <a:rPr sz="1800" i="1" spc="-9" dirty="0" smtClean="0">
                <a:solidFill>
                  <a:srgbClr val="00AF50"/>
                </a:solidFill>
                <a:latin typeface="Arial"/>
                <a:cs typeface="Arial"/>
              </a:rPr>
              <a:t>i</a:t>
            </a:r>
            <a:r>
              <a:rPr sz="1800" i="1" spc="0" dirty="0" smtClean="0">
                <a:solidFill>
                  <a:srgbClr val="00AF50"/>
                </a:solidFill>
                <a:latin typeface="Arial"/>
                <a:cs typeface="Arial"/>
              </a:rPr>
              <a:t>l</a:t>
            </a:r>
            <a:r>
              <a:rPr sz="1800" i="1" spc="-9" dirty="0" smtClean="0">
                <a:solidFill>
                  <a:srgbClr val="00AF50"/>
                </a:solidFill>
                <a:latin typeface="Arial"/>
                <a:cs typeface="Arial"/>
              </a:rPr>
              <a:t>a</a:t>
            </a:r>
            <a:r>
              <a:rPr sz="1800" i="1" spc="0" dirty="0" smtClean="0">
                <a:solidFill>
                  <a:srgbClr val="00AF50"/>
                </a:solidFill>
                <a:latin typeface="Arial"/>
                <a:cs typeface="Arial"/>
              </a:rPr>
              <a:t>b</a:t>
            </a:r>
            <a:r>
              <a:rPr sz="1800" i="1" spc="-9" dirty="0" smtClean="0">
                <a:solidFill>
                  <a:srgbClr val="00AF50"/>
                </a:solidFill>
                <a:latin typeface="Arial"/>
                <a:cs typeface="Arial"/>
              </a:rPr>
              <a:t>i</a:t>
            </a:r>
            <a:r>
              <a:rPr sz="1800" i="1" spc="0" dirty="0" smtClean="0">
                <a:solidFill>
                  <a:srgbClr val="00AF50"/>
                </a:solidFill>
                <a:latin typeface="Arial"/>
                <a:cs typeface="Arial"/>
              </a:rPr>
              <a:t>l</a:t>
            </a:r>
            <a:r>
              <a:rPr sz="1800" i="1" spc="-9" dirty="0" smtClean="0">
                <a:solidFill>
                  <a:srgbClr val="00AF50"/>
                </a:solidFill>
                <a:latin typeface="Arial"/>
                <a:cs typeface="Arial"/>
              </a:rPr>
              <a:t>i</a:t>
            </a:r>
            <a:r>
              <a:rPr sz="1800" i="1" spc="0" dirty="0" smtClean="0">
                <a:solidFill>
                  <a:srgbClr val="00AF50"/>
                </a:solidFill>
                <a:latin typeface="Arial"/>
                <a:cs typeface="Arial"/>
              </a:rPr>
              <a:t>ty</a:t>
            </a:r>
            <a:r>
              <a:rPr sz="1800" i="1" spc="29" dirty="0" smtClean="0">
                <a:solidFill>
                  <a:srgbClr val="00AF50"/>
                </a:solidFill>
                <a:latin typeface="Arial"/>
                <a:cs typeface="Arial"/>
              </a:rPr>
              <a:t> </a:t>
            </a:r>
            <a:r>
              <a:rPr sz="1800" i="1" spc="0" dirty="0" smtClean="0">
                <a:solidFill>
                  <a:srgbClr val="00AF50"/>
                </a:solidFill>
                <a:latin typeface="Arial"/>
                <a:cs typeface="Arial"/>
              </a:rPr>
              <a:t>Zo</a:t>
            </a:r>
            <a:r>
              <a:rPr sz="1800" i="1" spc="-4" dirty="0" smtClean="0">
                <a:solidFill>
                  <a:srgbClr val="00AF50"/>
                </a:solidFill>
                <a:latin typeface="Arial"/>
                <a:cs typeface="Arial"/>
              </a:rPr>
              <a:t>n</a:t>
            </a:r>
            <a:r>
              <a:rPr sz="1800" i="1" spc="0" dirty="0" smtClean="0">
                <a:solidFill>
                  <a:srgbClr val="00AF50"/>
                </a:solidFill>
                <a:latin typeface="Arial"/>
                <a:cs typeface="Arial"/>
              </a:rPr>
              <a:t>es</a:t>
            </a:r>
            <a:endParaRPr sz="1800" dirty="0">
              <a:latin typeface="Arial"/>
              <a:cs typeface="Arial"/>
            </a:endParaRPr>
          </a:p>
          <a:p>
            <a:pPr marL="12700" marR="26730">
              <a:lnSpc>
                <a:spcPct val="95825"/>
              </a:lnSpc>
              <a:spcBef>
                <a:spcPts val="522"/>
              </a:spcBef>
            </a:pPr>
            <a:r>
              <a:rPr sz="1800" spc="0" dirty="0" smtClean="0">
                <a:latin typeface="Arial"/>
                <a:cs typeface="Arial"/>
              </a:rPr>
              <a:t>Static</a:t>
            </a:r>
            <a:r>
              <a:rPr sz="1800" spc="4" dirty="0" smtClean="0">
                <a:latin typeface="Arial"/>
                <a:cs typeface="Arial"/>
              </a:rPr>
              <a:t> </a:t>
            </a:r>
            <a:r>
              <a:rPr sz="1800" spc="0" dirty="0" smtClean="0">
                <a:latin typeface="Arial"/>
                <a:cs typeface="Arial"/>
              </a:rPr>
              <a:t>IP</a:t>
            </a:r>
            <a:r>
              <a:rPr sz="1800" spc="-39" dirty="0" smtClean="0">
                <a:latin typeface="Arial"/>
                <a:cs typeface="Arial"/>
              </a:rPr>
              <a:t> </a:t>
            </a:r>
            <a:r>
              <a:rPr sz="1800" spc="0" dirty="0" smtClean="0">
                <a:latin typeface="Arial"/>
                <a:cs typeface="Arial"/>
              </a:rPr>
              <a:t>a</a:t>
            </a:r>
            <a:r>
              <a:rPr sz="1800" spc="-9" dirty="0" smtClean="0">
                <a:latin typeface="Arial"/>
                <a:cs typeface="Arial"/>
              </a:rPr>
              <a:t>d</a:t>
            </a:r>
            <a:r>
              <a:rPr sz="1800" spc="0" dirty="0" smtClean="0">
                <a:latin typeface="Arial"/>
                <a:cs typeface="Arial"/>
              </a:rPr>
              <a:t>dr</a:t>
            </a:r>
            <a:r>
              <a:rPr sz="1800" spc="-9" dirty="0" smtClean="0">
                <a:latin typeface="Arial"/>
                <a:cs typeface="Arial"/>
              </a:rPr>
              <a:t>e</a:t>
            </a:r>
            <a:r>
              <a:rPr sz="1800" spc="0" dirty="0" smtClean="0">
                <a:latin typeface="Arial"/>
                <a:cs typeface="Arial"/>
              </a:rPr>
              <a:t>sses</a:t>
            </a:r>
            <a:r>
              <a:rPr sz="1800" spc="24" dirty="0" smtClean="0">
                <a:latin typeface="Arial"/>
                <a:cs typeface="Arial"/>
              </a:rPr>
              <a:t> </a:t>
            </a:r>
            <a:r>
              <a:rPr sz="1800" spc="0" dirty="0" smtClean="0">
                <a:latin typeface="Arial"/>
                <a:cs typeface="Arial"/>
              </a:rPr>
              <a:t>for</a:t>
            </a:r>
            <a:r>
              <a:rPr sz="1800" spc="-4" dirty="0" smtClean="0">
                <a:latin typeface="Arial"/>
                <a:cs typeface="Arial"/>
              </a:rPr>
              <a:t> </a:t>
            </a:r>
            <a:r>
              <a:rPr sz="1800" spc="0" dirty="0" smtClean="0">
                <a:latin typeface="Arial"/>
                <a:cs typeface="Arial"/>
              </a:rPr>
              <a:t>d</a:t>
            </a:r>
            <a:r>
              <a:rPr sz="1800" spc="-29" dirty="0" smtClean="0">
                <a:latin typeface="Arial"/>
                <a:cs typeface="Arial"/>
              </a:rPr>
              <a:t>y</a:t>
            </a:r>
            <a:r>
              <a:rPr sz="1800" spc="0" dirty="0" smtClean="0">
                <a:latin typeface="Arial"/>
                <a:cs typeface="Arial"/>
              </a:rPr>
              <a:t>n</a:t>
            </a:r>
            <a:r>
              <a:rPr sz="1800" spc="-9" dirty="0" smtClean="0">
                <a:latin typeface="Arial"/>
                <a:cs typeface="Arial"/>
              </a:rPr>
              <a:t>a</a:t>
            </a:r>
            <a:r>
              <a:rPr sz="1800" spc="0" dirty="0" smtClean="0">
                <a:latin typeface="Arial"/>
                <a:cs typeface="Arial"/>
              </a:rPr>
              <a:t>mic</a:t>
            </a:r>
            <a:r>
              <a:rPr sz="1800" spc="34" dirty="0" smtClean="0">
                <a:latin typeface="Arial"/>
                <a:cs typeface="Arial"/>
              </a:rPr>
              <a:t> </a:t>
            </a:r>
            <a:r>
              <a:rPr sz="1800" spc="0" dirty="0" smtClean="0">
                <a:latin typeface="Arial"/>
                <a:cs typeface="Arial"/>
              </a:rPr>
              <a:t>cl</a:t>
            </a:r>
            <a:r>
              <a:rPr sz="1800" spc="-9" dirty="0" smtClean="0">
                <a:latin typeface="Arial"/>
                <a:cs typeface="Arial"/>
              </a:rPr>
              <a:t>o</a:t>
            </a:r>
            <a:r>
              <a:rPr sz="1800" spc="0" dirty="0" smtClean="0">
                <a:latin typeface="Arial"/>
                <a:cs typeface="Arial"/>
              </a:rPr>
              <a:t>ud</a:t>
            </a:r>
            <a:r>
              <a:rPr sz="1800" spc="4" dirty="0" smtClean="0">
                <a:latin typeface="Arial"/>
                <a:cs typeface="Arial"/>
              </a:rPr>
              <a:t> </a:t>
            </a:r>
            <a:r>
              <a:rPr sz="1800" spc="0" dirty="0" smtClean="0">
                <a:latin typeface="Arial"/>
                <a:cs typeface="Arial"/>
              </a:rPr>
              <a:t>com</a:t>
            </a:r>
            <a:r>
              <a:rPr sz="1800" spc="-9" dirty="0" smtClean="0">
                <a:latin typeface="Arial"/>
                <a:cs typeface="Arial"/>
              </a:rPr>
              <a:t>p</a:t>
            </a:r>
            <a:r>
              <a:rPr sz="1800" spc="0" dirty="0" smtClean="0">
                <a:latin typeface="Arial"/>
                <a:cs typeface="Arial"/>
              </a:rPr>
              <a:t>uti</a:t>
            </a:r>
            <a:r>
              <a:rPr sz="1800" spc="-9" dirty="0" smtClean="0">
                <a:latin typeface="Arial"/>
                <a:cs typeface="Arial"/>
              </a:rPr>
              <a:t>n</a:t>
            </a:r>
            <a:r>
              <a:rPr sz="1800" spc="0" dirty="0" smtClean="0">
                <a:latin typeface="Arial"/>
                <a:cs typeface="Arial"/>
              </a:rPr>
              <a:t>g,</a:t>
            </a:r>
            <a:r>
              <a:rPr sz="1800" spc="14" dirty="0" smtClean="0">
                <a:latin typeface="Arial"/>
                <a:cs typeface="Arial"/>
              </a:rPr>
              <a:t> </a:t>
            </a:r>
            <a:r>
              <a:rPr sz="1800" spc="0" dirty="0" smtClean="0">
                <a:latin typeface="Arial"/>
                <a:cs typeface="Arial"/>
              </a:rPr>
              <a:t>kn</a:t>
            </a:r>
            <a:r>
              <a:rPr sz="1800" spc="-9" dirty="0" smtClean="0">
                <a:latin typeface="Arial"/>
                <a:cs typeface="Arial"/>
              </a:rPr>
              <a:t>o</a:t>
            </a:r>
            <a:r>
              <a:rPr sz="1800" spc="-39" dirty="0" smtClean="0">
                <a:latin typeface="Arial"/>
                <a:cs typeface="Arial"/>
              </a:rPr>
              <a:t>w</a:t>
            </a:r>
            <a:r>
              <a:rPr sz="1800" spc="0" dirty="0" smtClean="0">
                <a:latin typeface="Arial"/>
                <a:cs typeface="Arial"/>
              </a:rPr>
              <a:t>n</a:t>
            </a:r>
            <a:r>
              <a:rPr sz="1800" spc="44" dirty="0" smtClean="0">
                <a:latin typeface="Arial"/>
                <a:cs typeface="Arial"/>
              </a:rPr>
              <a:t> </a:t>
            </a:r>
            <a:r>
              <a:rPr sz="1800" spc="0" dirty="0" smtClean="0">
                <a:latin typeface="Arial"/>
                <a:cs typeface="Arial"/>
              </a:rPr>
              <a:t>as</a:t>
            </a:r>
            <a:r>
              <a:rPr sz="1800" spc="14" dirty="0" smtClean="0">
                <a:latin typeface="Arial"/>
                <a:cs typeface="Arial"/>
              </a:rPr>
              <a:t> </a:t>
            </a:r>
            <a:r>
              <a:rPr sz="1800" i="1" spc="0" dirty="0" smtClean="0">
                <a:solidFill>
                  <a:srgbClr val="00AF50"/>
                </a:solidFill>
                <a:latin typeface="Arial"/>
                <a:cs typeface="Arial"/>
              </a:rPr>
              <a:t>El</a:t>
            </a:r>
            <a:r>
              <a:rPr sz="1800" i="1" spc="-9" dirty="0" smtClean="0">
                <a:solidFill>
                  <a:srgbClr val="00AF50"/>
                </a:solidFill>
                <a:latin typeface="Arial"/>
                <a:cs typeface="Arial"/>
              </a:rPr>
              <a:t>a</a:t>
            </a:r>
            <a:r>
              <a:rPr sz="1800" i="1" spc="0" dirty="0" smtClean="0">
                <a:solidFill>
                  <a:srgbClr val="00AF50"/>
                </a:solidFill>
                <a:latin typeface="Arial"/>
                <a:cs typeface="Arial"/>
              </a:rPr>
              <a:t>stic</a:t>
            </a:r>
            <a:r>
              <a:rPr sz="1800" i="1" spc="14" dirty="0" smtClean="0">
                <a:solidFill>
                  <a:srgbClr val="00AF50"/>
                </a:solidFill>
                <a:latin typeface="Arial"/>
                <a:cs typeface="Arial"/>
              </a:rPr>
              <a:t> </a:t>
            </a:r>
            <a:r>
              <a:rPr sz="1800" i="1" spc="0" dirty="0" smtClean="0">
                <a:solidFill>
                  <a:srgbClr val="00AF50"/>
                </a:solidFill>
                <a:latin typeface="Arial"/>
                <a:cs typeface="Arial"/>
              </a:rPr>
              <a:t>IP</a:t>
            </a:r>
            <a:endParaRPr sz="1800" dirty="0">
              <a:latin typeface="Arial"/>
              <a:cs typeface="Arial"/>
            </a:endParaRPr>
          </a:p>
          <a:p>
            <a:pPr marL="12700" marR="26730">
              <a:lnSpc>
                <a:spcPct val="95825"/>
              </a:lnSpc>
              <a:spcBef>
                <a:spcPts val="90"/>
              </a:spcBef>
            </a:pPr>
            <a:r>
              <a:rPr sz="1800" i="1" spc="0" dirty="0" smtClean="0">
                <a:solidFill>
                  <a:srgbClr val="00AF50"/>
                </a:solidFill>
                <a:latin typeface="Arial"/>
                <a:cs typeface="Arial"/>
              </a:rPr>
              <a:t>a</a:t>
            </a:r>
            <a:r>
              <a:rPr sz="1800" i="1" spc="-9" dirty="0" smtClean="0">
                <a:solidFill>
                  <a:srgbClr val="00AF50"/>
                </a:solidFill>
                <a:latin typeface="Arial"/>
                <a:cs typeface="Arial"/>
              </a:rPr>
              <a:t>d</a:t>
            </a:r>
            <a:r>
              <a:rPr sz="1800" i="1" spc="0" dirty="0" smtClean="0">
                <a:solidFill>
                  <a:srgbClr val="00AF50"/>
                </a:solidFill>
                <a:latin typeface="Arial"/>
                <a:cs typeface="Arial"/>
              </a:rPr>
              <a:t>dr</a:t>
            </a:r>
            <a:r>
              <a:rPr sz="1800" i="1" spc="-9" dirty="0" smtClean="0">
                <a:solidFill>
                  <a:srgbClr val="00AF50"/>
                </a:solidFill>
                <a:latin typeface="Arial"/>
                <a:cs typeface="Arial"/>
              </a:rPr>
              <a:t>e</a:t>
            </a:r>
            <a:r>
              <a:rPr sz="1800" i="1" spc="0" dirty="0" smtClean="0">
                <a:solidFill>
                  <a:srgbClr val="00AF50"/>
                </a:solidFill>
                <a:latin typeface="Arial"/>
                <a:cs typeface="Arial"/>
              </a:rPr>
              <a:t>sses</a:t>
            </a:r>
            <a:endParaRPr sz="1800" dirty="0">
              <a:latin typeface="Arial"/>
              <a:cs typeface="Arial"/>
            </a:endParaRPr>
          </a:p>
        </p:txBody>
      </p:sp>
      <p:sp>
        <p:nvSpPr>
          <p:cNvPr id="8" name="object 8"/>
          <p:cNvSpPr txBox="1"/>
          <p:nvPr/>
        </p:nvSpPr>
        <p:spPr>
          <a:xfrm>
            <a:off x="383540" y="2649614"/>
            <a:ext cx="241198" cy="254000"/>
          </a:xfrm>
          <a:prstGeom prst="rect">
            <a:avLst/>
          </a:prstGeom>
        </p:spPr>
        <p:txBody>
          <a:bodyPr wrap="square" lIns="0" tIns="0" rIns="0" bIns="0" rtlCol="0">
            <a:noAutofit/>
          </a:bodyPr>
          <a:lstStyle/>
          <a:p>
            <a:pPr marL="12700">
              <a:lnSpc>
                <a:spcPts val="1939"/>
              </a:lnSpc>
              <a:spcBef>
                <a:spcPts val="97"/>
              </a:spcBef>
            </a:pPr>
            <a:r>
              <a:rPr sz="1800" spc="0" dirty="0" smtClean="0">
                <a:solidFill>
                  <a:srgbClr val="0F1141"/>
                </a:solidFill>
                <a:latin typeface="Wingdings"/>
                <a:cs typeface="Wingdings"/>
              </a:rPr>
              <a:t></a:t>
            </a:r>
            <a:endParaRPr sz="1800">
              <a:latin typeface="Wingdings"/>
              <a:cs typeface="Wingdings"/>
            </a:endParaRPr>
          </a:p>
        </p:txBody>
      </p:sp>
      <p:sp>
        <p:nvSpPr>
          <p:cNvPr id="7" name="object 7"/>
          <p:cNvSpPr txBox="1"/>
          <p:nvPr/>
        </p:nvSpPr>
        <p:spPr>
          <a:xfrm>
            <a:off x="383540" y="3253125"/>
            <a:ext cx="241486" cy="254304"/>
          </a:xfrm>
          <a:prstGeom prst="rect">
            <a:avLst/>
          </a:prstGeom>
        </p:spPr>
        <p:txBody>
          <a:bodyPr wrap="square" lIns="0" tIns="0" rIns="0" bIns="0" rtlCol="0">
            <a:noAutofit/>
          </a:bodyPr>
          <a:lstStyle/>
          <a:p>
            <a:pPr marL="12700">
              <a:lnSpc>
                <a:spcPts val="1939"/>
              </a:lnSpc>
              <a:spcBef>
                <a:spcPts val="97"/>
              </a:spcBef>
            </a:pPr>
            <a:r>
              <a:rPr sz="1800" spc="0" dirty="0" smtClean="0">
                <a:solidFill>
                  <a:srgbClr val="0F1141"/>
                </a:solidFill>
                <a:latin typeface="Wingdings"/>
                <a:cs typeface="Wingdings"/>
              </a:rPr>
              <a:t></a:t>
            </a:r>
            <a:endParaRPr sz="1800">
              <a:latin typeface="Wingdings"/>
              <a:cs typeface="Wingdings"/>
            </a:endParaRPr>
          </a:p>
        </p:txBody>
      </p:sp>
      <p:sp>
        <p:nvSpPr>
          <p:cNvPr id="6" name="object 6"/>
          <p:cNvSpPr txBox="1"/>
          <p:nvPr/>
        </p:nvSpPr>
        <p:spPr>
          <a:xfrm>
            <a:off x="383540" y="3856876"/>
            <a:ext cx="241198" cy="254000"/>
          </a:xfrm>
          <a:prstGeom prst="rect">
            <a:avLst/>
          </a:prstGeom>
        </p:spPr>
        <p:txBody>
          <a:bodyPr wrap="square" lIns="0" tIns="0" rIns="0" bIns="0" rtlCol="0">
            <a:noAutofit/>
          </a:bodyPr>
          <a:lstStyle/>
          <a:p>
            <a:pPr marL="12700">
              <a:lnSpc>
                <a:spcPts val="1939"/>
              </a:lnSpc>
              <a:spcBef>
                <a:spcPts val="97"/>
              </a:spcBef>
            </a:pPr>
            <a:r>
              <a:rPr sz="1800" spc="0" dirty="0" smtClean="0">
                <a:solidFill>
                  <a:srgbClr val="0F1141"/>
                </a:solidFill>
                <a:latin typeface="Wingdings"/>
                <a:cs typeface="Wingdings"/>
              </a:rPr>
              <a:t></a:t>
            </a:r>
            <a:endParaRPr sz="1800">
              <a:latin typeface="Wingdings"/>
              <a:cs typeface="Wingdings"/>
            </a:endParaRPr>
          </a:p>
        </p:txBody>
      </p:sp>
      <p:sp>
        <p:nvSpPr>
          <p:cNvPr id="5" name="object 5"/>
          <p:cNvSpPr txBox="1"/>
          <p:nvPr/>
        </p:nvSpPr>
        <p:spPr>
          <a:xfrm>
            <a:off x="383540" y="4460761"/>
            <a:ext cx="241198" cy="254000"/>
          </a:xfrm>
          <a:prstGeom prst="rect">
            <a:avLst/>
          </a:prstGeom>
        </p:spPr>
        <p:txBody>
          <a:bodyPr wrap="square" lIns="0" tIns="0" rIns="0" bIns="0" rtlCol="0">
            <a:noAutofit/>
          </a:bodyPr>
          <a:lstStyle/>
          <a:p>
            <a:pPr marL="12700">
              <a:lnSpc>
                <a:spcPts val="1939"/>
              </a:lnSpc>
              <a:spcBef>
                <a:spcPts val="97"/>
              </a:spcBef>
            </a:pPr>
            <a:r>
              <a:rPr sz="1800" spc="0" dirty="0" smtClean="0">
                <a:solidFill>
                  <a:srgbClr val="0F1141"/>
                </a:solidFill>
                <a:latin typeface="Wingdings"/>
                <a:cs typeface="Wingdings"/>
              </a:rPr>
              <a:t></a:t>
            </a:r>
            <a:endParaRPr sz="1800" dirty="0">
              <a:latin typeface="Wingdings"/>
              <a:cs typeface="Wingdings"/>
            </a:endParaRPr>
          </a:p>
        </p:txBody>
      </p:sp>
      <p:sp>
        <p:nvSpPr>
          <p:cNvPr id="4" name="object 4"/>
          <p:cNvSpPr txBox="1"/>
          <p:nvPr/>
        </p:nvSpPr>
        <p:spPr>
          <a:xfrm>
            <a:off x="383540" y="5064265"/>
            <a:ext cx="241198" cy="254000"/>
          </a:xfrm>
          <a:prstGeom prst="rect">
            <a:avLst/>
          </a:prstGeom>
        </p:spPr>
        <p:txBody>
          <a:bodyPr wrap="square" lIns="0" tIns="0" rIns="0" bIns="0" rtlCol="0">
            <a:noAutofit/>
          </a:bodyPr>
          <a:lstStyle/>
          <a:p>
            <a:pPr marL="12700">
              <a:lnSpc>
                <a:spcPts val="1939"/>
              </a:lnSpc>
              <a:spcBef>
                <a:spcPts val="97"/>
              </a:spcBef>
            </a:pPr>
            <a:r>
              <a:rPr sz="1800" spc="0" dirty="0" smtClean="0">
                <a:solidFill>
                  <a:srgbClr val="0F1141"/>
                </a:solidFill>
                <a:latin typeface="Wingdings"/>
                <a:cs typeface="Wingdings"/>
              </a:rPr>
              <a:t></a:t>
            </a:r>
            <a:endParaRPr sz="1800">
              <a:latin typeface="Wingdings"/>
              <a:cs typeface="Wingdings"/>
            </a:endParaRPr>
          </a:p>
        </p:txBody>
      </p:sp>
      <p:sp>
        <p:nvSpPr>
          <p:cNvPr id="3" name="object 3"/>
          <p:cNvSpPr txBox="1"/>
          <p:nvPr/>
        </p:nvSpPr>
        <p:spPr>
          <a:xfrm>
            <a:off x="383540" y="5667718"/>
            <a:ext cx="241198" cy="254000"/>
          </a:xfrm>
          <a:prstGeom prst="rect">
            <a:avLst/>
          </a:prstGeom>
        </p:spPr>
        <p:txBody>
          <a:bodyPr wrap="square" lIns="0" tIns="0" rIns="0" bIns="0" rtlCol="0">
            <a:noAutofit/>
          </a:bodyPr>
          <a:lstStyle/>
          <a:p>
            <a:pPr marL="12700">
              <a:lnSpc>
                <a:spcPts val="1939"/>
              </a:lnSpc>
              <a:spcBef>
                <a:spcPts val="97"/>
              </a:spcBef>
            </a:pPr>
            <a:endParaRPr sz="1800" dirty="0">
              <a:latin typeface="Wingdings"/>
              <a:cs typeface="Wingdings"/>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spTree>
    <p:extLst>
      <p:ext uri="{BB962C8B-B14F-4D97-AF65-F5344CB8AC3E}">
        <p14:creationId xmlns:p14="http://schemas.microsoft.com/office/powerpoint/2010/main" val="451008536"/>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for data</a:t>
            </a:r>
            <a:endParaRPr lang="en-US" dirty="0"/>
          </a:p>
        </p:txBody>
      </p:sp>
      <p:sp>
        <p:nvSpPr>
          <p:cNvPr id="3" name="Text Placeholder 2"/>
          <p:cNvSpPr>
            <a:spLocks noGrp="1"/>
          </p:cNvSpPr>
          <p:nvPr>
            <p:ph type="body" idx="1"/>
          </p:nvPr>
        </p:nvSpPr>
        <p:spPr/>
        <p:txBody>
          <a:bodyPr/>
          <a:lstStyle/>
          <a:p>
            <a:r>
              <a:rPr lang="en-US" dirty="0" smtClean="0"/>
              <a:t>Insert the following code (sdb_code.txt)</a:t>
            </a:r>
            <a:endParaRPr lang="en-US" dirty="0"/>
          </a:p>
        </p:txBody>
      </p:sp>
      <p:pic>
        <p:nvPicPr>
          <p:cNvPr id="12290" name="Picture 2"/>
          <p:cNvPicPr>
            <a:picLocks noChangeAspect="1" noChangeArrowheads="1"/>
          </p:cNvPicPr>
          <p:nvPr/>
        </p:nvPicPr>
        <p:blipFill>
          <a:blip r:embed="rId3"/>
          <a:srcRect/>
          <a:stretch>
            <a:fillRect/>
          </a:stretch>
        </p:blipFill>
        <p:spPr bwMode="auto">
          <a:xfrm>
            <a:off x="2044700" y="2209800"/>
            <a:ext cx="5053013" cy="1836737"/>
          </a:xfrm>
          <a:prstGeom prst="rect">
            <a:avLst/>
          </a:prstGeom>
          <a:noFill/>
          <a:ln w="9525">
            <a:noFill/>
            <a:miter lim="800000"/>
            <a:headEnd/>
            <a:tailEnd/>
          </a:ln>
          <a:effectLst/>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for data</a:t>
            </a:r>
            <a:endParaRPr lang="en-US" dirty="0"/>
          </a:p>
        </p:txBody>
      </p:sp>
      <p:sp>
        <p:nvSpPr>
          <p:cNvPr id="3" name="Text Placeholder 2"/>
          <p:cNvSpPr>
            <a:spLocks noGrp="1"/>
          </p:cNvSpPr>
          <p:nvPr>
            <p:ph type="body" idx="1"/>
          </p:nvPr>
        </p:nvSpPr>
        <p:spPr/>
        <p:txBody>
          <a:bodyPr/>
          <a:lstStyle/>
          <a:p>
            <a:r>
              <a:rPr lang="en-US" dirty="0" smtClean="0"/>
              <a:t>Insert the following code (sdb_code.txt)</a:t>
            </a:r>
          </a:p>
          <a:p>
            <a:endParaRPr lang="en-US" dirty="0" smtClean="0"/>
          </a:p>
          <a:p>
            <a:endParaRPr lang="en-US" dirty="0" smtClean="0"/>
          </a:p>
          <a:p>
            <a:endParaRPr lang="en-US" dirty="0" smtClean="0"/>
          </a:p>
          <a:p>
            <a:endParaRPr lang="en-US" dirty="0" smtClean="0"/>
          </a:p>
          <a:p>
            <a:endParaRPr lang="en-US" dirty="0" smtClean="0"/>
          </a:p>
          <a:p>
            <a:r>
              <a:rPr lang="en-US" dirty="0" smtClean="0"/>
              <a:t>Run your application, your output should be 2 and 3</a:t>
            </a:r>
            <a:endParaRPr lang="en-US" dirty="0"/>
          </a:p>
        </p:txBody>
      </p:sp>
      <p:pic>
        <p:nvPicPr>
          <p:cNvPr id="13314" name="Picture 2"/>
          <p:cNvPicPr>
            <a:picLocks noChangeAspect="1" noChangeArrowheads="1"/>
          </p:cNvPicPr>
          <p:nvPr/>
        </p:nvPicPr>
        <p:blipFill>
          <a:blip r:embed="rId3"/>
          <a:srcRect/>
          <a:stretch>
            <a:fillRect/>
          </a:stretch>
        </p:blipFill>
        <p:spPr bwMode="auto">
          <a:xfrm>
            <a:off x="2220913" y="2128838"/>
            <a:ext cx="4702175" cy="2598737"/>
          </a:xfrm>
          <a:prstGeom prst="rect">
            <a:avLst/>
          </a:prstGeom>
          <a:noFill/>
          <a:ln w="9525">
            <a:noFill/>
            <a:miter lim="800000"/>
            <a:headEnd/>
            <a:tailEnd/>
          </a:ln>
          <a:effectLst/>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nvPr>
        </p:nvSpPr>
        <p:spPr/>
        <p:txBody>
          <a:bodyPr/>
          <a:lstStyle/>
          <a:p>
            <a:r>
              <a:rPr lang="en-US" dirty="0" smtClean="0"/>
              <a:t>Putting it all together</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nvPr>
        </p:nvSpPr>
        <p:spPr/>
        <p:txBody>
          <a:bodyPr/>
          <a:lstStyle/>
          <a:p>
            <a:r>
              <a:rPr lang="en-US" dirty="0" smtClean="0"/>
              <a:t>Instructor-led exercises</a:t>
            </a:r>
            <a:endParaRPr lang="en-US" dirty="0"/>
          </a:p>
        </p:txBody>
      </p:sp>
    </p:spTree>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videos</a:t>
            </a:r>
            <a:endParaRPr lang="en-US" dirty="0"/>
          </a:p>
        </p:txBody>
      </p:sp>
      <p:sp>
        <p:nvSpPr>
          <p:cNvPr id="3" name="Text Placeholder 2"/>
          <p:cNvSpPr>
            <a:spLocks noGrp="1"/>
          </p:cNvSpPr>
          <p:nvPr>
            <p:ph type="body" idx="1"/>
          </p:nvPr>
        </p:nvSpPr>
        <p:spPr/>
        <p:txBody>
          <a:bodyPr/>
          <a:lstStyle/>
          <a:p>
            <a:r>
              <a:rPr lang="en-US" dirty="0" smtClean="0"/>
              <a:t>Go back to your RDP session</a:t>
            </a:r>
          </a:p>
          <a:p>
            <a:r>
              <a:rPr lang="en-US" dirty="0" smtClean="0"/>
              <a:t>Insert the following code</a:t>
            </a:r>
          </a:p>
          <a:p>
            <a:endParaRPr lang="en-US" dirty="0" smtClean="0"/>
          </a:p>
          <a:p>
            <a:endParaRPr lang="en-US" dirty="0" smtClean="0"/>
          </a:p>
          <a:p>
            <a:endParaRPr lang="en-US" dirty="0" smtClean="0"/>
          </a:p>
          <a:p>
            <a:r>
              <a:rPr lang="en-US" dirty="0" smtClean="0"/>
              <a:t>Run the application again</a:t>
            </a:r>
          </a:p>
        </p:txBody>
      </p:sp>
      <p:pic>
        <p:nvPicPr>
          <p:cNvPr id="14338" name="Picture 2"/>
          <p:cNvPicPr>
            <a:picLocks noChangeAspect="1" noChangeArrowheads="1"/>
          </p:cNvPicPr>
          <p:nvPr/>
        </p:nvPicPr>
        <p:blipFill>
          <a:blip r:embed="rId3"/>
          <a:srcRect/>
          <a:stretch>
            <a:fillRect/>
          </a:stretch>
        </p:blipFill>
        <p:spPr bwMode="auto">
          <a:xfrm>
            <a:off x="2514600" y="2917825"/>
            <a:ext cx="3306763" cy="1044575"/>
          </a:xfrm>
          <a:prstGeom prst="rect">
            <a:avLst/>
          </a:prstGeom>
          <a:noFill/>
          <a:ln w="9525">
            <a:noFill/>
            <a:miter lim="800000"/>
            <a:headEnd/>
            <a:tailEnd/>
          </a:ln>
          <a:effectLst/>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videos</a:t>
            </a:r>
            <a:endParaRPr lang="en-US" dirty="0"/>
          </a:p>
        </p:txBody>
      </p:sp>
      <p:sp>
        <p:nvSpPr>
          <p:cNvPr id="3" name="Text Placeholder 2"/>
          <p:cNvSpPr>
            <a:spLocks noGrp="1"/>
          </p:cNvSpPr>
          <p:nvPr>
            <p:ph type="body" idx="1"/>
          </p:nvPr>
        </p:nvSpPr>
        <p:spPr/>
        <p:txBody>
          <a:bodyPr/>
          <a:lstStyle/>
          <a:p>
            <a:r>
              <a:rPr lang="en-US" dirty="0" smtClean="0"/>
              <a:t>Go to your SimpleDB Explorer and refresh</a:t>
            </a:r>
          </a:p>
          <a:p>
            <a:r>
              <a:rPr lang="en-US" dirty="0" smtClean="0"/>
              <a:t>You should have a ‘videos’ domain</a:t>
            </a:r>
            <a:endParaRPr lang="en-US" dirty="0"/>
          </a:p>
        </p:txBody>
      </p:sp>
      <p:pic>
        <p:nvPicPr>
          <p:cNvPr id="15362" name="Picture 2"/>
          <p:cNvPicPr>
            <a:picLocks noChangeAspect="1" noChangeArrowheads="1"/>
          </p:cNvPicPr>
          <p:nvPr/>
        </p:nvPicPr>
        <p:blipFill>
          <a:blip r:embed="rId3"/>
          <a:srcRect/>
          <a:stretch>
            <a:fillRect/>
          </a:stretch>
        </p:blipFill>
        <p:spPr bwMode="auto">
          <a:xfrm>
            <a:off x="1371600" y="2743200"/>
            <a:ext cx="5768975" cy="1928813"/>
          </a:xfrm>
          <a:prstGeom prst="rect">
            <a:avLst/>
          </a:prstGeom>
          <a:noFill/>
          <a:ln w="9525">
            <a:noFill/>
            <a:miter lim="800000"/>
            <a:headEnd/>
            <a:tailEnd/>
          </a:ln>
          <a:effectLst/>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videos</a:t>
            </a:r>
            <a:endParaRPr lang="en-US" dirty="0"/>
          </a:p>
        </p:txBody>
      </p:sp>
      <p:sp>
        <p:nvSpPr>
          <p:cNvPr id="3" name="Text Placeholder 2"/>
          <p:cNvSpPr>
            <a:spLocks noGrp="1"/>
          </p:cNvSpPr>
          <p:nvPr>
            <p:ph type="body" idx="1"/>
          </p:nvPr>
        </p:nvSpPr>
        <p:spPr/>
        <p:txBody>
          <a:bodyPr/>
          <a:lstStyle/>
          <a:p>
            <a:r>
              <a:rPr lang="en-US" dirty="0" smtClean="0"/>
              <a:t>Copy the value of the </a:t>
            </a:r>
            <a:r>
              <a:rPr lang="en-US" b="1" dirty="0" err="1" smtClean="0"/>
              <a:t>SnapshotUrl</a:t>
            </a:r>
            <a:r>
              <a:rPr lang="en-US" b="1" dirty="0" smtClean="0"/>
              <a:t> </a:t>
            </a:r>
            <a:r>
              <a:rPr lang="en-US" dirty="0" smtClean="0"/>
              <a:t>attribute and view it in a browser</a:t>
            </a:r>
            <a:endParaRPr lang="en-US" dirty="0"/>
          </a:p>
        </p:txBody>
      </p:sp>
      <p:pic>
        <p:nvPicPr>
          <p:cNvPr id="16386" name="Picture 2"/>
          <p:cNvPicPr>
            <a:picLocks noChangeAspect="1" noChangeArrowheads="1"/>
          </p:cNvPicPr>
          <p:nvPr/>
        </p:nvPicPr>
        <p:blipFill>
          <a:blip r:embed="rId3"/>
          <a:srcRect/>
          <a:stretch>
            <a:fillRect/>
          </a:stretch>
        </p:blipFill>
        <p:spPr bwMode="auto">
          <a:xfrm>
            <a:off x="3962400" y="2133600"/>
            <a:ext cx="4465637" cy="3311864"/>
          </a:xfrm>
          <a:prstGeom prst="rect">
            <a:avLst/>
          </a:prstGeom>
          <a:noFill/>
          <a:ln w="9525">
            <a:noFill/>
            <a:miter lim="800000"/>
            <a:headEnd/>
            <a:tailEnd/>
          </a:ln>
          <a:effectLst/>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mtClean="0"/>
              <a:t>AWS Architecture Training -</a:t>
            </a:r>
            <a:r>
              <a:rPr lang="en-US" dirty="0" smtClean="0"/>
              <a:t/>
            </a:r>
            <a:br>
              <a:rPr lang="en-US" dirty="0" smtClean="0"/>
            </a:br>
            <a:r>
              <a:rPr lang="en-US" dirty="0" smtClean="0"/>
              <a:t>Security Processes &amp; Practices</a:t>
            </a:r>
            <a:endParaRPr lang="en-US" dirty="0"/>
          </a:p>
        </p:txBody>
      </p:sp>
      <p:sp>
        <p:nvSpPr>
          <p:cNvPr id="3" name="Subtitle 2"/>
          <p:cNvSpPr>
            <a:spLocks noGrp="1"/>
          </p:cNvSpPr>
          <p:nvPr>
            <p:ph type="subTitle" idx="1"/>
          </p:nvPr>
        </p:nvSpPr>
        <p:spPr/>
        <p:txBody>
          <a:bodyPr/>
          <a:lstStyle/>
          <a:p>
            <a:r>
              <a:rPr lang="en-US" dirty="0" smtClean="0"/>
              <a:t>Security Processes &amp; Practices</a:t>
            </a:r>
          </a:p>
        </p:txBody>
      </p:sp>
    </p:spTree>
    <p:extLst>
      <p:ext uri="{BB962C8B-B14F-4D97-AF65-F5344CB8AC3E}">
        <p14:creationId xmlns:p14="http://schemas.microsoft.com/office/powerpoint/2010/main" val="1103301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Overview</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a:bodyPr>
          <a:lstStyle/>
          <a:p>
            <a:r>
              <a:rPr lang="en-US" dirty="0" smtClean="0"/>
              <a:t>Certifications</a:t>
            </a:r>
          </a:p>
          <a:p>
            <a:r>
              <a:rPr lang="en-US" dirty="0" smtClean="0"/>
              <a:t>Physical Security</a:t>
            </a:r>
          </a:p>
          <a:p>
            <a:r>
              <a:rPr lang="en-US" dirty="0" smtClean="0"/>
              <a:t>Backups</a:t>
            </a:r>
          </a:p>
          <a:p>
            <a:r>
              <a:rPr lang="en-US" dirty="0" smtClean="0"/>
              <a:t>EC2 Security</a:t>
            </a:r>
          </a:p>
          <a:p>
            <a:r>
              <a:rPr lang="en-US" dirty="0" smtClean="0"/>
              <a:t>S3 Security</a:t>
            </a:r>
          </a:p>
          <a:p>
            <a:r>
              <a:rPr lang="en-US" dirty="0" err="1" smtClean="0"/>
              <a:t>SimpleDB</a:t>
            </a:r>
            <a:r>
              <a:rPr lang="en-US" dirty="0" smtClean="0"/>
              <a:t> Security</a:t>
            </a:r>
          </a:p>
          <a:p>
            <a:r>
              <a:rPr lang="en-US" dirty="0" smtClean="0"/>
              <a:t>SQS Security</a:t>
            </a:r>
          </a:p>
          <a:p>
            <a:r>
              <a:rPr lang="en-US" dirty="0" smtClean="0"/>
              <a:t>Best Practices</a:t>
            </a:r>
          </a:p>
          <a:p>
            <a:pPr>
              <a:buNone/>
            </a:pPr>
            <a:endParaRPr lang="en-US" dirty="0" smtClean="0"/>
          </a:p>
          <a:p>
            <a:endParaRPr lang="en-US" dirty="0" smtClean="0"/>
          </a:p>
        </p:txBody>
      </p:sp>
      <p:pic>
        <p:nvPicPr>
          <p:cNvPr id="1028" name="Picture 4" descr="C:\Documents and Settings\jeff\Local Settings\Temporary Internet Files\Content.IE5\GJRA1OBZ\MPj04385770000[1].jpg"/>
          <p:cNvPicPr>
            <a:picLocks noChangeAspect="1" noChangeArrowheads="1"/>
          </p:cNvPicPr>
          <p:nvPr/>
        </p:nvPicPr>
        <p:blipFill>
          <a:blip r:embed="rId2" cstate="print"/>
          <a:srcRect/>
          <a:stretch>
            <a:fillRect/>
          </a:stretch>
        </p:blipFill>
        <p:spPr bwMode="auto">
          <a:xfrm>
            <a:off x="4267200" y="1524000"/>
            <a:ext cx="4326854" cy="4343400"/>
          </a:xfrm>
          <a:prstGeom prst="rect">
            <a:avLst/>
          </a:prstGeom>
          <a:noFill/>
        </p:spPr>
      </p:pic>
    </p:spTree>
    <p:extLst>
      <p:ext uri="{BB962C8B-B14F-4D97-AF65-F5344CB8AC3E}">
        <p14:creationId xmlns:p14="http://schemas.microsoft.com/office/powerpoint/2010/main" val="1775834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Security White Paper</a:t>
            </a:r>
            <a:endParaRPr lang="en-US" dirty="0"/>
          </a:p>
        </p:txBody>
      </p:sp>
      <p:sp>
        <p:nvSpPr>
          <p:cNvPr id="3" name="Content Placeholder 2"/>
          <p:cNvSpPr>
            <a:spLocks noGrp="1"/>
          </p:cNvSpPr>
          <p:nvPr>
            <p:ph idx="4294967295"/>
          </p:nvPr>
        </p:nvSpPr>
        <p:spPr>
          <a:xfrm>
            <a:off x="474663" y="1524000"/>
            <a:ext cx="4097337" cy="4572000"/>
          </a:xfrm>
          <a:prstGeom prst="rect">
            <a:avLst/>
          </a:prstGeom>
        </p:spPr>
        <p:txBody>
          <a:bodyPr/>
          <a:lstStyle/>
          <a:p>
            <a:r>
              <a:rPr lang="en-US" dirty="0" smtClean="0"/>
              <a:t>This module is available to the public in white paper form.</a:t>
            </a:r>
          </a:p>
          <a:p>
            <a:r>
              <a:rPr lang="en-US" dirty="0" smtClean="0"/>
              <a:t>Second version now being drafted.</a:t>
            </a:r>
          </a:p>
          <a:p>
            <a:r>
              <a:rPr lang="en-US" dirty="0" smtClean="0"/>
              <a:t>Feedback appreciated.</a:t>
            </a:r>
            <a:endParaRPr lang="en-US" dirty="0"/>
          </a:p>
        </p:txBody>
      </p:sp>
      <p:pic>
        <p:nvPicPr>
          <p:cNvPr id="1026" name="Picture 2"/>
          <p:cNvPicPr>
            <a:picLocks noChangeAspect="1" noChangeArrowheads="1"/>
          </p:cNvPicPr>
          <p:nvPr/>
        </p:nvPicPr>
        <p:blipFill>
          <a:blip r:embed="rId2"/>
          <a:srcRect/>
          <a:stretch>
            <a:fillRect/>
          </a:stretch>
        </p:blipFill>
        <p:spPr bwMode="auto">
          <a:xfrm>
            <a:off x="5029200" y="1524000"/>
            <a:ext cx="3543300" cy="4486275"/>
          </a:xfrm>
          <a:prstGeom prst="rect">
            <a:avLst/>
          </a:prstGeom>
          <a:noFill/>
          <a:ln w="9525">
            <a:noFill/>
            <a:miter lim="800000"/>
            <a:headEnd/>
            <a:tailEnd/>
          </a:ln>
          <a:effectLst/>
        </p:spPr>
      </p:pic>
    </p:spTree>
    <p:extLst>
      <p:ext uri="{BB962C8B-B14F-4D97-AF65-F5344CB8AC3E}">
        <p14:creationId xmlns:p14="http://schemas.microsoft.com/office/powerpoint/2010/main" val="2717800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Stock_000002993988Small.jpg"/>
          <p:cNvPicPr>
            <a:picLocks noChangeAspect="1"/>
          </p:cNvPicPr>
          <p:nvPr/>
        </p:nvPicPr>
        <p:blipFill>
          <a:blip r:embed="rId2" cstate="print"/>
          <a:stretch>
            <a:fillRect/>
          </a:stretch>
        </p:blipFill>
        <p:spPr>
          <a:xfrm>
            <a:off x="6477000" y="1191006"/>
            <a:ext cx="2466594" cy="2466594"/>
          </a:xfrm>
          <a:prstGeom prst="rect">
            <a:avLst/>
          </a:prstGeom>
          <a:solidFill>
            <a:schemeClr val="accent6">
              <a:alpha val="43000"/>
            </a:schemeClr>
          </a:solidFill>
          <a:ln>
            <a:noFill/>
          </a:ln>
        </p:spPr>
      </p:pic>
      <p:sp>
        <p:nvSpPr>
          <p:cNvPr id="2" name="Title 1"/>
          <p:cNvSpPr>
            <a:spLocks noGrp="1"/>
          </p:cNvSpPr>
          <p:nvPr>
            <p:ph type="title"/>
          </p:nvPr>
        </p:nvSpPr>
        <p:spPr/>
        <p:txBody>
          <a:bodyPr/>
          <a:lstStyle/>
          <a:p>
            <a:r>
              <a:rPr lang="en-US" dirty="0" smtClean="0"/>
              <a:t>AWS Certifications</a:t>
            </a:r>
            <a:endParaRPr lang="en-US" dirty="0"/>
          </a:p>
        </p:txBody>
      </p:sp>
      <p:sp>
        <p:nvSpPr>
          <p:cNvPr id="3" name="Content Placeholder 2"/>
          <p:cNvSpPr>
            <a:spLocks noGrp="1"/>
          </p:cNvSpPr>
          <p:nvPr>
            <p:ph idx="4294967295"/>
          </p:nvPr>
        </p:nvSpPr>
        <p:spPr>
          <a:xfrm>
            <a:off x="474663" y="1524000"/>
            <a:ext cx="8231187" cy="4495800"/>
          </a:xfrm>
          <a:prstGeom prst="rect">
            <a:avLst/>
          </a:prstGeom>
        </p:spPr>
        <p:txBody>
          <a:bodyPr>
            <a:normAutofit fontScale="85000" lnSpcReduction="20000"/>
          </a:bodyPr>
          <a:lstStyle/>
          <a:p>
            <a:r>
              <a:rPr lang="en-US" dirty="0" smtClean="0"/>
              <a:t>Working to ensure continued </a:t>
            </a:r>
            <a:br>
              <a:rPr lang="en-US" dirty="0" smtClean="0"/>
            </a:br>
            <a:r>
              <a:rPr lang="en-US" dirty="0" smtClean="0"/>
              <a:t>Sarbanes-Oxley (SOX) compliance.</a:t>
            </a:r>
          </a:p>
          <a:p>
            <a:endParaRPr lang="en-US" dirty="0" smtClean="0"/>
          </a:p>
          <a:p>
            <a:r>
              <a:rPr lang="en-US" dirty="0" smtClean="0"/>
              <a:t>Working toward SAS70 Type II certification.</a:t>
            </a:r>
          </a:p>
          <a:p>
            <a:endParaRPr lang="en-US" dirty="0" smtClean="0"/>
          </a:p>
          <a:p>
            <a:r>
              <a:rPr lang="en-US" dirty="0" smtClean="0"/>
              <a:t>Goal: validate efficacy and efficiency of internal controls.</a:t>
            </a:r>
          </a:p>
          <a:p>
            <a:endParaRPr lang="en-US" dirty="0" smtClean="0"/>
          </a:p>
          <a:p>
            <a:r>
              <a:rPr lang="en-US" dirty="0" smtClean="0"/>
              <a:t>We’ll be pursuing additional certifications.</a:t>
            </a:r>
          </a:p>
          <a:p>
            <a:endParaRPr lang="en-US" dirty="0" smtClean="0"/>
          </a:p>
          <a:p>
            <a:r>
              <a:rPr lang="en-US" dirty="0" smtClean="0"/>
              <a:t>Developers are building HIPAA-compliant healthcare applications now.</a:t>
            </a:r>
          </a:p>
          <a:p>
            <a:endParaRPr lang="en-US" dirty="0" smtClean="0"/>
          </a:p>
          <a:p>
            <a:endParaRPr lang="en-US" dirty="0"/>
          </a:p>
        </p:txBody>
      </p:sp>
    </p:spTree>
    <p:extLst>
      <p:ext uri="{BB962C8B-B14F-4D97-AF65-F5344CB8AC3E}">
        <p14:creationId xmlns:p14="http://schemas.microsoft.com/office/powerpoint/2010/main" val="560271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object 71"/>
          <p:cNvSpPr txBox="1"/>
          <p:nvPr/>
        </p:nvSpPr>
        <p:spPr>
          <a:xfrm>
            <a:off x="4800600" y="4114800"/>
            <a:ext cx="1066800" cy="533400"/>
          </a:xfrm>
          <a:prstGeom prst="rect">
            <a:avLst/>
          </a:prstGeom>
        </p:spPr>
        <p:txBody>
          <a:bodyPr wrap="square" lIns="0" tIns="0" rIns="0" bIns="0" rtlCol="0">
            <a:noAutofit/>
          </a:bodyPr>
          <a:lstStyle/>
          <a:p>
            <a:pPr>
              <a:lnSpc>
                <a:spcPts val="700"/>
              </a:lnSpc>
              <a:spcBef>
                <a:spcPts val="5"/>
              </a:spcBef>
            </a:pPr>
            <a:endParaRPr sz="700"/>
          </a:p>
          <a:p>
            <a:pPr marL="114364" marR="112256" algn="ctr">
              <a:lnSpc>
                <a:spcPct val="95825"/>
              </a:lnSpc>
            </a:pPr>
            <a:r>
              <a:rPr sz="1200" spc="0" dirty="0" smtClean="0">
                <a:latin typeface="Arial"/>
                <a:cs typeface="Arial"/>
              </a:rPr>
              <a:t>O</a:t>
            </a:r>
            <a:r>
              <a:rPr sz="1200" spc="4" dirty="0" smtClean="0">
                <a:latin typeface="Arial"/>
                <a:cs typeface="Arial"/>
              </a:rPr>
              <a:t>ppo</a:t>
            </a:r>
            <a:r>
              <a:rPr sz="1200" spc="0" dirty="0" smtClean="0">
                <a:latin typeface="Arial"/>
                <a:cs typeface="Arial"/>
              </a:rPr>
              <a:t>rtu</a:t>
            </a:r>
            <a:r>
              <a:rPr sz="1200" spc="4" dirty="0" smtClean="0">
                <a:latin typeface="Arial"/>
                <a:cs typeface="Arial"/>
              </a:rPr>
              <a:t>n</a:t>
            </a:r>
            <a:r>
              <a:rPr sz="1200" spc="-14" dirty="0" smtClean="0">
                <a:latin typeface="Arial"/>
                <a:cs typeface="Arial"/>
              </a:rPr>
              <a:t>i</a:t>
            </a:r>
            <a:r>
              <a:rPr sz="1200" spc="0" dirty="0" smtClean="0">
                <a:latin typeface="Arial"/>
                <a:cs typeface="Arial"/>
              </a:rPr>
              <a:t>ty</a:t>
            </a:r>
            <a:endParaRPr sz="1200">
              <a:latin typeface="Arial"/>
              <a:cs typeface="Arial"/>
            </a:endParaRPr>
          </a:p>
          <a:p>
            <a:pPr marL="352298" marR="352884" algn="ctr">
              <a:lnSpc>
                <a:spcPct val="95825"/>
              </a:lnSpc>
              <a:spcBef>
                <a:spcPts val="60"/>
              </a:spcBef>
            </a:pPr>
            <a:r>
              <a:rPr sz="1200" spc="0" dirty="0" smtClean="0">
                <a:latin typeface="Arial"/>
                <a:cs typeface="Arial"/>
              </a:rPr>
              <a:t>Cost</a:t>
            </a:r>
            <a:endParaRPr sz="1200">
              <a:latin typeface="Arial"/>
              <a:cs typeface="Arial"/>
            </a:endParaRPr>
          </a:p>
        </p:txBody>
      </p:sp>
      <p:sp>
        <p:nvSpPr>
          <p:cNvPr id="65" name="object 65"/>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66" name="object 66"/>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67" name="object 67"/>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68" name="object 68"/>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69" name="object 69"/>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70" name="object 70"/>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61" name="object 61"/>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62" name="object 62"/>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63" name="object 63"/>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16" name="object 16"/>
          <p:cNvSpPr/>
          <p:nvPr/>
        </p:nvSpPr>
        <p:spPr>
          <a:xfrm>
            <a:off x="906106" y="2273173"/>
            <a:ext cx="7059460" cy="3458972"/>
          </a:xfrm>
          <a:custGeom>
            <a:avLst/>
            <a:gdLst/>
            <a:ahLst/>
            <a:cxnLst/>
            <a:rect l="l" t="t" r="r" b="b"/>
            <a:pathLst>
              <a:path w="7059460" h="3458972">
                <a:moveTo>
                  <a:pt x="7045109" y="18668"/>
                </a:moveTo>
                <a:lnTo>
                  <a:pt x="6989239" y="42785"/>
                </a:lnTo>
                <a:lnTo>
                  <a:pt x="7026916" y="45722"/>
                </a:lnTo>
                <a:lnTo>
                  <a:pt x="7059460" y="48260"/>
                </a:lnTo>
                <a:lnTo>
                  <a:pt x="7045109" y="18668"/>
                </a:lnTo>
                <a:close/>
              </a:path>
              <a:path w="7059460" h="3458972">
                <a:moveTo>
                  <a:pt x="6913720" y="30375"/>
                </a:moveTo>
                <a:lnTo>
                  <a:pt x="6924728" y="37561"/>
                </a:lnTo>
                <a:lnTo>
                  <a:pt x="6927507" y="37973"/>
                </a:lnTo>
                <a:lnTo>
                  <a:pt x="6989239" y="42785"/>
                </a:lnTo>
                <a:lnTo>
                  <a:pt x="7045109" y="18668"/>
                </a:lnTo>
                <a:lnTo>
                  <a:pt x="7059460" y="48260"/>
                </a:lnTo>
                <a:lnTo>
                  <a:pt x="7052729" y="12064"/>
                </a:lnTo>
                <a:lnTo>
                  <a:pt x="7059460" y="48260"/>
                </a:lnTo>
                <a:lnTo>
                  <a:pt x="7069366" y="46354"/>
                </a:lnTo>
                <a:lnTo>
                  <a:pt x="7095020" y="12826"/>
                </a:lnTo>
                <a:lnTo>
                  <a:pt x="6930428" y="0"/>
                </a:lnTo>
                <a:lnTo>
                  <a:pt x="6917672" y="3739"/>
                </a:lnTo>
                <a:lnTo>
                  <a:pt x="6910424" y="14747"/>
                </a:lnTo>
                <a:lnTo>
                  <a:pt x="6909981" y="17525"/>
                </a:lnTo>
                <a:lnTo>
                  <a:pt x="6913720" y="30375"/>
                </a:lnTo>
                <a:close/>
              </a:path>
              <a:path w="7059460" h="3458972">
                <a:moveTo>
                  <a:pt x="7005812" y="77106"/>
                </a:moveTo>
                <a:lnTo>
                  <a:pt x="6971322" y="128397"/>
                </a:lnTo>
                <a:lnTo>
                  <a:pt x="6968049" y="139920"/>
                </a:lnTo>
                <a:lnTo>
                  <a:pt x="6972137" y="150859"/>
                </a:lnTo>
                <a:lnTo>
                  <a:pt x="6976402" y="154812"/>
                </a:lnTo>
                <a:lnTo>
                  <a:pt x="6987893" y="158087"/>
                </a:lnTo>
                <a:lnTo>
                  <a:pt x="6998866" y="154048"/>
                </a:lnTo>
                <a:lnTo>
                  <a:pt x="7002945" y="149732"/>
                </a:lnTo>
                <a:lnTo>
                  <a:pt x="7095020" y="12826"/>
                </a:lnTo>
                <a:lnTo>
                  <a:pt x="7069366" y="46354"/>
                </a:lnTo>
                <a:lnTo>
                  <a:pt x="7059460" y="48260"/>
                </a:lnTo>
                <a:lnTo>
                  <a:pt x="7026916" y="45722"/>
                </a:lnTo>
                <a:lnTo>
                  <a:pt x="6989239" y="42785"/>
                </a:lnTo>
                <a:lnTo>
                  <a:pt x="0" y="3424681"/>
                </a:lnTo>
                <a:lnTo>
                  <a:pt x="16586" y="3458972"/>
                </a:lnTo>
                <a:lnTo>
                  <a:pt x="7005812" y="77106"/>
                </a:lnTo>
                <a:close/>
              </a:path>
            </a:pathLst>
          </a:custGeom>
          <a:solidFill>
            <a:srgbClr val="000000"/>
          </a:solidFill>
        </p:spPr>
        <p:txBody>
          <a:bodyPr wrap="square" lIns="0" tIns="0" rIns="0" bIns="0" rtlCol="0">
            <a:noAutofit/>
          </a:bodyPr>
          <a:lstStyle/>
          <a:p>
            <a:endParaRPr/>
          </a:p>
        </p:txBody>
      </p:sp>
      <p:sp>
        <p:nvSpPr>
          <p:cNvPr id="17" name="object 17"/>
          <p:cNvSpPr/>
          <p:nvPr/>
        </p:nvSpPr>
        <p:spPr>
          <a:xfrm>
            <a:off x="906106" y="2273173"/>
            <a:ext cx="7059460" cy="3458972"/>
          </a:xfrm>
          <a:custGeom>
            <a:avLst/>
            <a:gdLst/>
            <a:ahLst/>
            <a:cxnLst/>
            <a:rect l="l" t="t" r="r" b="b"/>
            <a:pathLst>
              <a:path w="7059460" h="3458972">
                <a:moveTo>
                  <a:pt x="7045109" y="18668"/>
                </a:moveTo>
                <a:lnTo>
                  <a:pt x="6989239" y="42785"/>
                </a:lnTo>
                <a:lnTo>
                  <a:pt x="7026916" y="45722"/>
                </a:lnTo>
                <a:lnTo>
                  <a:pt x="7059460" y="48260"/>
                </a:lnTo>
                <a:lnTo>
                  <a:pt x="7045109" y="18668"/>
                </a:lnTo>
                <a:close/>
              </a:path>
              <a:path w="7059460" h="3458972">
                <a:moveTo>
                  <a:pt x="6913720" y="30375"/>
                </a:moveTo>
                <a:lnTo>
                  <a:pt x="6924728" y="37561"/>
                </a:lnTo>
                <a:lnTo>
                  <a:pt x="6927507" y="37973"/>
                </a:lnTo>
                <a:lnTo>
                  <a:pt x="6989239" y="42785"/>
                </a:lnTo>
                <a:lnTo>
                  <a:pt x="7045109" y="18668"/>
                </a:lnTo>
                <a:lnTo>
                  <a:pt x="7059460" y="48260"/>
                </a:lnTo>
                <a:lnTo>
                  <a:pt x="7052729" y="12064"/>
                </a:lnTo>
                <a:lnTo>
                  <a:pt x="7059460" y="48260"/>
                </a:lnTo>
                <a:lnTo>
                  <a:pt x="7069366" y="46354"/>
                </a:lnTo>
                <a:lnTo>
                  <a:pt x="7095020" y="12826"/>
                </a:lnTo>
                <a:lnTo>
                  <a:pt x="6930428" y="0"/>
                </a:lnTo>
                <a:lnTo>
                  <a:pt x="6917672" y="3739"/>
                </a:lnTo>
                <a:lnTo>
                  <a:pt x="6910424" y="14747"/>
                </a:lnTo>
                <a:lnTo>
                  <a:pt x="6909981" y="17525"/>
                </a:lnTo>
                <a:lnTo>
                  <a:pt x="6913720" y="30375"/>
                </a:lnTo>
                <a:close/>
              </a:path>
              <a:path w="7059460" h="3458972">
                <a:moveTo>
                  <a:pt x="7005812" y="77106"/>
                </a:moveTo>
                <a:lnTo>
                  <a:pt x="6971322" y="128397"/>
                </a:lnTo>
                <a:lnTo>
                  <a:pt x="6968049" y="139920"/>
                </a:lnTo>
                <a:lnTo>
                  <a:pt x="6972137" y="150859"/>
                </a:lnTo>
                <a:lnTo>
                  <a:pt x="6976402" y="154812"/>
                </a:lnTo>
                <a:lnTo>
                  <a:pt x="6987893" y="158087"/>
                </a:lnTo>
                <a:lnTo>
                  <a:pt x="6998866" y="154048"/>
                </a:lnTo>
                <a:lnTo>
                  <a:pt x="7002945" y="149732"/>
                </a:lnTo>
                <a:lnTo>
                  <a:pt x="7095020" y="12826"/>
                </a:lnTo>
                <a:lnTo>
                  <a:pt x="7069366" y="46354"/>
                </a:lnTo>
                <a:lnTo>
                  <a:pt x="7059460" y="48260"/>
                </a:lnTo>
                <a:lnTo>
                  <a:pt x="7026916" y="45722"/>
                </a:lnTo>
                <a:lnTo>
                  <a:pt x="6989239" y="42785"/>
                </a:lnTo>
                <a:lnTo>
                  <a:pt x="0" y="3424681"/>
                </a:lnTo>
                <a:lnTo>
                  <a:pt x="16586" y="3458972"/>
                </a:lnTo>
                <a:lnTo>
                  <a:pt x="7005812" y="77106"/>
                </a:lnTo>
                <a:close/>
              </a:path>
            </a:pathLst>
          </a:custGeom>
          <a:solidFill>
            <a:srgbClr val="000000"/>
          </a:solidFill>
        </p:spPr>
        <p:txBody>
          <a:bodyPr wrap="square" lIns="0" tIns="0" rIns="0" bIns="0" rtlCol="0">
            <a:noAutofit/>
          </a:bodyPr>
          <a:lstStyle/>
          <a:p>
            <a:endParaRPr/>
          </a:p>
        </p:txBody>
      </p:sp>
      <p:sp>
        <p:nvSpPr>
          <p:cNvPr id="18" name="object 18"/>
          <p:cNvSpPr/>
          <p:nvPr/>
        </p:nvSpPr>
        <p:spPr>
          <a:xfrm>
            <a:off x="5105400" y="2057400"/>
            <a:ext cx="381000" cy="1371600"/>
          </a:xfrm>
          <a:custGeom>
            <a:avLst/>
            <a:gdLst/>
            <a:ahLst/>
            <a:cxnLst/>
            <a:rect l="l" t="t" r="r" b="b"/>
            <a:pathLst>
              <a:path w="381000" h="1371600">
                <a:moveTo>
                  <a:pt x="381000" y="1371600"/>
                </a:moveTo>
                <a:lnTo>
                  <a:pt x="381000" y="0"/>
                </a:lnTo>
                <a:lnTo>
                  <a:pt x="0" y="1371600"/>
                </a:lnTo>
                <a:lnTo>
                  <a:pt x="381000" y="1371600"/>
                </a:lnTo>
                <a:close/>
              </a:path>
            </a:pathLst>
          </a:custGeom>
          <a:solidFill>
            <a:srgbClr val="FD535F"/>
          </a:solidFill>
        </p:spPr>
        <p:txBody>
          <a:bodyPr wrap="square" lIns="0" tIns="0" rIns="0" bIns="0" rtlCol="0">
            <a:noAutofit/>
          </a:bodyPr>
          <a:lstStyle/>
          <a:p>
            <a:endParaRPr/>
          </a:p>
        </p:txBody>
      </p:sp>
      <p:sp>
        <p:nvSpPr>
          <p:cNvPr id="19" name="object 19"/>
          <p:cNvSpPr/>
          <p:nvPr/>
        </p:nvSpPr>
        <p:spPr>
          <a:xfrm>
            <a:off x="5105400" y="2057400"/>
            <a:ext cx="381000" cy="1371600"/>
          </a:xfrm>
          <a:custGeom>
            <a:avLst/>
            <a:gdLst/>
            <a:ahLst/>
            <a:cxnLst/>
            <a:rect l="l" t="t" r="r" b="b"/>
            <a:pathLst>
              <a:path w="381000" h="1371600">
                <a:moveTo>
                  <a:pt x="381000" y="1371600"/>
                </a:moveTo>
                <a:lnTo>
                  <a:pt x="381000" y="0"/>
                </a:lnTo>
                <a:lnTo>
                  <a:pt x="0" y="1371600"/>
                </a:lnTo>
                <a:lnTo>
                  <a:pt x="381000" y="1371600"/>
                </a:lnTo>
                <a:close/>
              </a:path>
            </a:pathLst>
          </a:custGeom>
          <a:solidFill>
            <a:srgbClr val="FD535F"/>
          </a:solidFill>
        </p:spPr>
        <p:txBody>
          <a:bodyPr wrap="square" lIns="0" tIns="0" rIns="0" bIns="0" rtlCol="0">
            <a:noAutofit/>
          </a:bodyPr>
          <a:lstStyle/>
          <a:p>
            <a:endParaRPr/>
          </a:p>
        </p:txBody>
      </p:sp>
      <p:sp>
        <p:nvSpPr>
          <p:cNvPr id="20" name="object 20"/>
          <p:cNvSpPr/>
          <p:nvPr/>
        </p:nvSpPr>
        <p:spPr>
          <a:xfrm>
            <a:off x="5505196" y="2952496"/>
            <a:ext cx="1338072" cy="272161"/>
          </a:xfrm>
          <a:custGeom>
            <a:avLst/>
            <a:gdLst/>
            <a:ahLst/>
            <a:cxnLst/>
            <a:rect l="l" t="t" r="r" b="b"/>
            <a:pathLst>
              <a:path w="1338072" h="272161">
                <a:moveTo>
                  <a:pt x="97027" y="237616"/>
                </a:moveTo>
                <a:lnTo>
                  <a:pt x="90931" y="200025"/>
                </a:lnTo>
                <a:lnTo>
                  <a:pt x="0" y="234061"/>
                </a:lnTo>
                <a:lnTo>
                  <a:pt x="121919" y="272161"/>
                </a:lnTo>
                <a:lnTo>
                  <a:pt x="97027" y="237616"/>
                </a:lnTo>
                <a:close/>
              </a:path>
              <a:path w="1338072" h="272161">
                <a:moveTo>
                  <a:pt x="115829" y="234560"/>
                </a:moveTo>
                <a:lnTo>
                  <a:pt x="1035430" y="85089"/>
                </a:lnTo>
                <a:lnTo>
                  <a:pt x="1338072" y="37591"/>
                </a:lnTo>
                <a:lnTo>
                  <a:pt x="1332229" y="0"/>
                </a:lnTo>
                <a:lnTo>
                  <a:pt x="1029588" y="47498"/>
                </a:lnTo>
                <a:lnTo>
                  <a:pt x="109740" y="196968"/>
                </a:lnTo>
                <a:lnTo>
                  <a:pt x="103631" y="159257"/>
                </a:lnTo>
                <a:lnTo>
                  <a:pt x="0" y="234061"/>
                </a:lnTo>
                <a:lnTo>
                  <a:pt x="90931" y="200025"/>
                </a:lnTo>
                <a:lnTo>
                  <a:pt x="97027" y="237616"/>
                </a:lnTo>
                <a:lnTo>
                  <a:pt x="121919" y="272161"/>
                </a:lnTo>
                <a:lnTo>
                  <a:pt x="115829" y="234560"/>
                </a:lnTo>
                <a:close/>
              </a:path>
            </a:pathLst>
          </a:custGeom>
          <a:solidFill>
            <a:srgbClr val="000000"/>
          </a:solidFill>
        </p:spPr>
        <p:txBody>
          <a:bodyPr wrap="square" lIns="0" tIns="0" rIns="0" bIns="0" rtlCol="0">
            <a:noAutofit/>
          </a:bodyPr>
          <a:lstStyle/>
          <a:p>
            <a:endParaRPr/>
          </a:p>
        </p:txBody>
      </p:sp>
      <p:sp>
        <p:nvSpPr>
          <p:cNvPr id="21" name="object 21"/>
          <p:cNvSpPr/>
          <p:nvPr/>
        </p:nvSpPr>
        <p:spPr>
          <a:xfrm>
            <a:off x="6858000" y="2667000"/>
            <a:ext cx="1066800" cy="609600"/>
          </a:xfrm>
          <a:custGeom>
            <a:avLst/>
            <a:gdLst/>
            <a:ahLst/>
            <a:cxnLst/>
            <a:rect l="l" t="t" r="r" b="b"/>
            <a:pathLst>
              <a:path w="1066800" h="609600">
                <a:moveTo>
                  <a:pt x="0" y="609600"/>
                </a:moveTo>
                <a:lnTo>
                  <a:pt x="1066800" y="609600"/>
                </a:lnTo>
                <a:lnTo>
                  <a:pt x="1066800" y="0"/>
                </a:lnTo>
                <a:lnTo>
                  <a:pt x="0" y="0"/>
                </a:lnTo>
                <a:lnTo>
                  <a:pt x="0" y="609600"/>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6858000" y="2667000"/>
            <a:ext cx="1066800" cy="609600"/>
          </a:xfrm>
          <a:custGeom>
            <a:avLst/>
            <a:gdLst/>
            <a:ahLst/>
            <a:cxnLst/>
            <a:rect l="l" t="t" r="r" b="b"/>
            <a:pathLst>
              <a:path w="1066800" h="609600">
                <a:moveTo>
                  <a:pt x="0" y="609600"/>
                </a:moveTo>
                <a:lnTo>
                  <a:pt x="1066800" y="609600"/>
                </a:lnTo>
                <a:lnTo>
                  <a:pt x="1066800" y="0"/>
                </a:lnTo>
                <a:lnTo>
                  <a:pt x="0" y="0"/>
                </a:lnTo>
                <a:lnTo>
                  <a:pt x="0" y="609600"/>
                </a:lnTo>
                <a:close/>
              </a:path>
            </a:pathLst>
          </a:custGeom>
          <a:ln w="38100">
            <a:solidFill>
              <a:srgbClr val="000000"/>
            </a:solidFill>
          </a:ln>
        </p:spPr>
        <p:txBody>
          <a:bodyPr wrap="square" lIns="0" tIns="0" rIns="0" bIns="0" rtlCol="0">
            <a:noAutofit/>
          </a:bodyPr>
          <a:lstStyle/>
          <a:p>
            <a:endParaRPr/>
          </a:p>
        </p:txBody>
      </p:sp>
      <p:sp>
        <p:nvSpPr>
          <p:cNvPr id="23" name="object 23"/>
          <p:cNvSpPr/>
          <p:nvPr/>
        </p:nvSpPr>
        <p:spPr>
          <a:xfrm>
            <a:off x="5505196" y="2952496"/>
            <a:ext cx="1338072" cy="272161"/>
          </a:xfrm>
          <a:custGeom>
            <a:avLst/>
            <a:gdLst/>
            <a:ahLst/>
            <a:cxnLst/>
            <a:rect l="l" t="t" r="r" b="b"/>
            <a:pathLst>
              <a:path w="1338072" h="272161">
                <a:moveTo>
                  <a:pt x="97027" y="237616"/>
                </a:moveTo>
                <a:lnTo>
                  <a:pt x="90931" y="200025"/>
                </a:lnTo>
                <a:lnTo>
                  <a:pt x="0" y="234061"/>
                </a:lnTo>
                <a:lnTo>
                  <a:pt x="121919" y="272161"/>
                </a:lnTo>
                <a:lnTo>
                  <a:pt x="97027" y="237616"/>
                </a:lnTo>
                <a:close/>
              </a:path>
              <a:path w="1338072" h="272161">
                <a:moveTo>
                  <a:pt x="121919" y="272161"/>
                </a:moveTo>
                <a:lnTo>
                  <a:pt x="115829" y="234560"/>
                </a:lnTo>
                <a:lnTo>
                  <a:pt x="1035430" y="85089"/>
                </a:lnTo>
                <a:lnTo>
                  <a:pt x="1338072" y="37591"/>
                </a:lnTo>
                <a:lnTo>
                  <a:pt x="1332229" y="0"/>
                </a:lnTo>
                <a:lnTo>
                  <a:pt x="1029588" y="47498"/>
                </a:lnTo>
                <a:lnTo>
                  <a:pt x="109740" y="196968"/>
                </a:lnTo>
                <a:lnTo>
                  <a:pt x="103631" y="159257"/>
                </a:lnTo>
                <a:lnTo>
                  <a:pt x="0" y="234061"/>
                </a:lnTo>
                <a:lnTo>
                  <a:pt x="90931" y="200025"/>
                </a:lnTo>
                <a:lnTo>
                  <a:pt x="97027" y="237616"/>
                </a:lnTo>
                <a:lnTo>
                  <a:pt x="121919" y="272161"/>
                </a:lnTo>
                <a:close/>
              </a:path>
            </a:pathLst>
          </a:custGeom>
          <a:solidFill>
            <a:srgbClr val="000000"/>
          </a:solidFill>
        </p:spPr>
        <p:txBody>
          <a:bodyPr wrap="square" lIns="0" tIns="0" rIns="0" bIns="0" rtlCol="0">
            <a:noAutofit/>
          </a:bodyPr>
          <a:lstStyle/>
          <a:p>
            <a:endParaRPr/>
          </a:p>
        </p:txBody>
      </p:sp>
      <p:sp>
        <p:nvSpPr>
          <p:cNvPr id="24" name="object 24"/>
          <p:cNvSpPr/>
          <p:nvPr/>
        </p:nvSpPr>
        <p:spPr>
          <a:xfrm>
            <a:off x="914400" y="6088495"/>
            <a:ext cx="7239127" cy="170861"/>
          </a:xfrm>
          <a:custGeom>
            <a:avLst/>
            <a:gdLst/>
            <a:ahLst/>
            <a:cxnLst/>
            <a:rect l="l" t="t" r="r" b="b"/>
            <a:pathLst>
              <a:path w="7239127" h="170861">
                <a:moveTo>
                  <a:pt x="7068058" y="149776"/>
                </a:moveTo>
                <a:lnTo>
                  <a:pt x="7070471" y="161530"/>
                </a:lnTo>
                <a:lnTo>
                  <a:pt x="7074127" y="166031"/>
                </a:lnTo>
                <a:lnTo>
                  <a:pt x="7084830" y="170861"/>
                </a:lnTo>
                <a:lnTo>
                  <a:pt x="7096506" y="168388"/>
                </a:lnTo>
                <a:lnTo>
                  <a:pt x="7201281" y="104329"/>
                </a:lnTo>
                <a:lnTo>
                  <a:pt x="7130759" y="104314"/>
                </a:lnTo>
                <a:lnTo>
                  <a:pt x="7077329" y="135470"/>
                </a:lnTo>
                <a:lnTo>
                  <a:pt x="7072900" y="139068"/>
                </a:lnTo>
                <a:lnTo>
                  <a:pt x="7068058" y="149776"/>
                </a:lnTo>
                <a:close/>
              </a:path>
              <a:path w="7239127" h="170861">
                <a:moveTo>
                  <a:pt x="7191629" y="68820"/>
                </a:moveTo>
                <a:lnTo>
                  <a:pt x="7163413" y="85273"/>
                </a:lnTo>
                <a:lnTo>
                  <a:pt x="7191629" y="101738"/>
                </a:lnTo>
                <a:lnTo>
                  <a:pt x="7191629" y="68820"/>
                </a:lnTo>
                <a:close/>
              </a:path>
              <a:path w="7239127" h="170861">
                <a:moveTo>
                  <a:pt x="7096506" y="168388"/>
                </a:moveTo>
                <a:lnTo>
                  <a:pt x="7239127" y="85292"/>
                </a:lnTo>
                <a:lnTo>
                  <a:pt x="7201281" y="66229"/>
                </a:lnTo>
                <a:lnTo>
                  <a:pt x="7130752" y="66214"/>
                </a:lnTo>
                <a:lnTo>
                  <a:pt x="0" y="64654"/>
                </a:lnTo>
                <a:lnTo>
                  <a:pt x="0" y="102754"/>
                </a:lnTo>
                <a:lnTo>
                  <a:pt x="7130759" y="104314"/>
                </a:lnTo>
                <a:lnTo>
                  <a:pt x="7201281" y="104329"/>
                </a:lnTo>
                <a:lnTo>
                  <a:pt x="7191629" y="68820"/>
                </a:lnTo>
                <a:lnTo>
                  <a:pt x="7191629" y="101738"/>
                </a:lnTo>
                <a:lnTo>
                  <a:pt x="7163413" y="85273"/>
                </a:lnTo>
                <a:lnTo>
                  <a:pt x="7191629" y="68820"/>
                </a:lnTo>
                <a:lnTo>
                  <a:pt x="7201281" y="104329"/>
                </a:lnTo>
                <a:lnTo>
                  <a:pt x="7096506" y="168388"/>
                </a:lnTo>
                <a:close/>
              </a:path>
              <a:path w="7239127" h="170861">
                <a:moveTo>
                  <a:pt x="7096633" y="2132"/>
                </a:moveTo>
                <a:lnTo>
                  <a:pt x="7091214" y="0"/>
                </a:lnTo>
                <a:lnTo>
                  <a:pt x="7079515" y="1057"/>
                </a:lnTo>
                <a:lnTo>
                  <a:pt x="7070598" y="8978"/>
                </a:lnTo>
                <a:lnTo>
                  <a:pt x="7068452" y="14360"/>
                </a:lnTo>
                <a:lnTo>
                  <a:pt x="7069467" y="26048"/>
                </a:lnTo>
                <a:lnTo>
                  <a:pt x="7077329" y="35038"/>
                </a:lnTo>
                <a:lnTo>
                  <a:pt x="7130752" y="66214"/>
                </a:lnTo>
                <a:lnTo>
                  <a:pt x="7201281" y="66229"/>
                </a:lnTo>
                <a:lnTo>
                  <a:pt x="7239127" y="85292"/>
                </a:lnTo>
                <a:lnTo>
                  <a:pt x="7096633" y="2132"/>
                </a:lnTo>
                <a:close/>
              </a:path>
            </a:pathLst>
          </a:custGeom>
          <a:solidFill>
            <a:srgbClr val="000000"/>
          </a:solidFill>
        </p:spPr>
        <p:txBody>
          <a:bodyPr wrap="square" lIns="0" tIns="0" rIns="0" bIns="0" rtlCol="0">
            <a:noAutofit/>
          </a:bodyPr>
          <a:lstStyle/>
          <a:p>
            <a:endParaRPr/>
          </a:p>
        </p:txBody>
      </p:sp>
      <p:sp>
        <p:nvSpPr>
          <p:cNvPr id="25" name="object 25"/>
          <p:cNvSpPr/>
          <p:nvPr/>
        </p:nvSpPr>
        <p:spPr>
          <a:xfrm>
            <a:off x="914400" y="6088495"/>
            <a:ext cx="7239127" cy="170861"/>
          </a:xfrm>
          <a:custGeom>
            <a:avLst/>
            <a:gdLst/>
            <a:ahLst/>
            <a:cxnLst/>
            <a:rect l="l" t="t" r="r" b="b"/>
            <a:pathLst>
              <a:path w="7239127" h="170861">
                <a:moveTo>
                  <a:pt x="7068058" y="149776"/>
                </a:moveTo>
                <a:lnTo>
                  <a:pt x="7070471" y="161530"/>
                </a:lnTo>
                <a:lnTo>
                  <a:pt x="7074127" y="166031"/>
                </a:lnTo>
                <a:lnTo>
                  <a:pt x="7084830" y="170861"/>
                </a:lnTo>
                <a:lnTo>
                  <a:pt x="7096506" y="168388"/>
                </a:lnTo>
                <a:lnTo>
                  <a:pt x="7201281" y="104329"/>
                </a:lnTo>
                <a:lnTo>
                  <a:pt x="7130759" y="104314"/>
                </a:lnTo>
                <a:lnTo>
                  <a:pt x="7077329" y="135470"/>
                </a:lnTo>
                <a:lnTo>
                  <a:pt x="7072900" y="139068"/>
                </a:lnTo>
                <a:lnTo>
                  <a:pt x="7068058" y="149776"/>
                </a:lnTo>
                <a:close/>
              </a:path>
              <a:path w="7239127" h="170861">
                <a:moveTo>
                  <a:pt x="7191629" y="68820"/>
                </a:moveTo>
                <a:lnTo>
                  <a:pt x="7163413" y="85273"/>
                </a:lnTo>
                <a:lnTo>
                  <a:pt x="7191629" y="101738"/>
                </a:lnTo>
                <a:lnTo>
                  <a:pt x="7191629" y="68820"/>
                </a:lnTo>
                <a:close/>
              </a:path>
              <a:path w="7239127" h="170861">
                <a:moveTo>
                  <a:pt x="7096506" y="168388"/>
                </a:moveTo>
                <a:lnTo>
                  <a:pt x="7239127" y="85292"/>
                </a:lnTo>
                <a:lnTo>
                  <a:pt x="7201281" y="66229"/>
                </a:lnTo>
                <a:lnTo>
                  <a:pt x="7130752" y="66214"/>
                </a:lnTo>
                <a:lnTo>
                  <a:pt x="0" y="64654"/>
                </a:lnTo>
                <a:lnTo>
                  <a:pt x="0" y="102754"/>
                </a:lnTo>
                <a:lnTo>
                  <a:pt x="7130759" y="104314"/>
                </a:lnTo>
                <a:lnTo>
                  <a:pt x="7201281" y="104329"/>
                </a:lnTo>
                <a:lnTo>
                  <a:pt x="7191629" y="68820"/>
                </a:lnTo>
                <a:lnTo>
                  <a:pt x="7191629" y="101738"/>
                </a:lnTo>
                <a:lnTo>
                  <a:pt x="7163413" y="85273"/>
                </a:lnTo>
                <a:lnTo>
                  <a:pt x="7191629" y="68820"/>
                </a:lnTo>
                <a:lnTo>
                  <a:pt x="7201281" y="104329"/>
                </a:lnTo>
                <a:lnTo>
                  <a:pt x="7096506" y="168388"/>
                </a:lnTo>
                <a:close/>
              </a:path>
              <a:path w="7239127" h="170861">
                <a:moveTo>
                  <a:pt x="7096633" y="2132"/>
                </a:moveTo>
                <a:lnTo>
                  <a:pt x="7091214" y="0"/>
                </a:lnTo>
                <a:lnTo>
                  <a:pt x="7079515" y="1057"/>
                </a:lnTo>
                <a:lnTo>
                  <a:pt x="7070598" y="8978"/>
                </a:lnTo>
                <a:lnTo>
                  <a:pt x="7068452" y="14360"/>
                </a:lnTo>
                <a:lnTo>
                  <a:pt x="7069467" y="26048"/>
                </a:lnTo>
                <a:lnTo>
                  <a:pt x="7077329" y="35038"/>
                </a:lnTo>
                <a:lnTo>
                  <a:pt x="7130752" y="66214"/>
                </a:lnTo>
                <a:lnTo>
                  <a:pt x="7201281" y="66229"/>
                </a:lnTo>
                <a:lnTo>
                  <a:pt x="7239127" y="85292"/>
                </a:lnTo>
                <a:lnTo>
                  <a:pt x="7096633" y="2132"/>
                </a:lnTo>
                <a:close/>
              </a:path>
            </a:pathLst>
          </a:custGeom>
          <a:solidFill>
            <a:srgbClr val="000000"/>
          </a:solidFill>
        </p:spPr>
        <p:txBody>
          <a:bodyPr wrap="square" lIns="0" tIns="0" rIns="0" bIns="0" rtlCol="0">
            <a:noAutofit/>
          </a:bodyPr>
          <a:lstStyle/>
          <a:p>
            <a:endParaRPr/>
          </a:p>
        </p:txBody>
      </p:sp>
      <p:sp>
        <p:nvSpPr>
          <p:cNvPr id="26" name="object 26"/>
          <p:cNvSpPr/>
          <p:nvPr/>
        </p:nvSpPr>
        <p:spPr>
          <a:xfrm>
            <a:off x="830675" y="1676273"/>
            <a:ext cx="170867" cy="4495939"/>
          </a:xfrm>
          <a:custGeom>
            <a:avLst/>
            <a:gdLst/>
            <a:ahLst/>
            <a:cxnLst/>
            <a:rect l="l" t="t" r="r" b="b"/>
            <a:pathLst>
              <a:path w="170867" h="4495939">
                <a:moveTo>
                  <a:pt x="26069" y="169623"/>
                </a:moveTo>
                <a:lnTo>
                  <a:pt x="35032" y="161671"/>
                </a:lnTo>
                <a:lnTo>
                  <a:pt x="66224" y="108289"/>
                </a:lnTo>
                <a:lnTo>
                  <a:pt x="85274" y="75687"/>
                </a:lnTo>
                <a:lnTo>
                  <a:pt x="104324" y="108363"/>
                </a:lnTo>
                <a:lnTo>
                  <a:pt x="135476" y="161798"/>
                </a:lnTo>
                <a:lnTo>
                  <a:pt x="139063" y="166221"/>
                </a:lnTo>
                <a:lnTo>
                  <a:pt x="149767" y="171067"/>
                </a:lnTo>
                <a:lnTo>
                  <a:pt x="161524" y="168655"/>
                </a:lnTo>
                <a:lnTo>
                  <a:pt x="166034" y="164994"/>
                </a:lnTo>
                <a:lnTo>
                  <a:pt x="170867" y="154293"/>
                </a:lnTo>
                <a:lnTo>
                  <a:pt x="168395" y="142621"/>
                </a:lnTo>
                <a:lnTo>
                  <a:pt x="104349" y="37846"/>
                </a:lnTo>
                <a:lnTo>
                  <a:pt x="101745" y="47498"/>
                </a:lnTo>
                <a:lnTo>
                  <a:pt x="68839" y="47498"/>
                </a:lnTo>
                <a:lnTo>
                  <a:pt x="66249" y="37846"/>
                </a:lnTo>
                <a:lnTo>
                  <a:pt x="2126" y="142493"/>
                </a:lnTo>
                <a:lnTo>
                  <a:pt x="0" y="147907"/>
                </a:lnTo>
                <a:lnTo>
                  <a:pt x="1057" y="159608"/>
                </a:lnTo>
                <a:lnTo>
                  <a:pt x="8984" y="168528"/>
                </a:lnTo>
                <a:lnTo>
                  <a:pt x="14407" y="170683"/>
                </a:lnTo>
                <a:lnTo>
                  <a:pt x="26069" y="169623"/>
                </a:lnTo>
                <a:close/>
              </a:path>
              <a:path w="170867" h="4495939">
                <a:moveTo>
                  <a:pt x="104349" y="37846"/>
                </a:moveTo>
                <a:lnTo>
                  <a:pt x="168395" y="142621"/>
                </a:lnTo>
                <a:lnTo>
                  <a:pt x="85311" y="0"/>
                </a:lnTo>
                <a:lnTo>
                  <a:pt x="2126" y="142493"/>
                </a:lnTo>
                <a:lnTo>
                  <a:pt x="66249" y="37846"/>
                </a:lnTo>
                <a:lnTo>
                  <a:pt x="68839" y="47498"/>
                </a:lnTo>
                <a:lnTo>
                  <a:pt x="101745" y="47498"/>
                </a:lnTo>
                <a:lnTo>
                  <a:pt x="104349" y="37846"/>
                </a:lnTo>
                <a:close/>
              </a:path>
              <a:path w="170867" h="4495939">
                <a:moveTo>
                  <a:pt x="102774" y="4495939"/>
                </a:moveTo>
                <a:lnTo>
                  <a:pt x="104324" y="108363"/>
                </a:lnTo>
                <a:lnTo>
                  <a:pt x="85274" y="75687"/>
                </a:lnTo>
                <a:lnTo>
                  <a:pt x="66224" y="108289"/>
                </a:lnTo>
                <a:lnTo>
                  <a:pt x="64674" y="4495914"/>
                </a:lnTo>
                <a:lnTo>
                  <a:pt x="102774" y="4495939"/>
                </a:lnTo>
                <a:close/>
              </a:path>
            </a:pathLst>
          </a:custGeom>
          <a:solidFill>
            <a:srgbClr val="000000"/>
          </a:solidFill>
        </p:spPr>
        <p:txBody>
          <a:bodyPr wrap="square" lIns="0" tIns="0" rIns="0" bIns="0" rtlCol="0">
            <a:noAutofit/>
          </a:bodyPr>
          <a:lstStyle/>
          <a:p>
            <a:endParaRPr/>
          </a:p>
        </p:txBody>
      </p:sp>
      <p:sp>
        <p:nvSpPr>
          <p:cNvPr id="27" name="object 27"/>
          <p:cNvSpPr/>
          <p:nvPr/>
        </p:nvSpPr>
        <p:spPr>
          <a:xfrm>
            <a:off x="830675" y="1676273"/>
            <a:ext cx="170867" cy="4495939"/>
          </a:xfrm>
          <a:custGeom>
            <a:avLst/>
            <a:gdLst/>
            <a:ahLst/>
            <a:cxnLst/>
            <a:rect l="l" t="t" r="r" b="b"/>
            <a:pathLst>
              <a:path w="170867" h="4495939">
                <a:moveTo>
                  <a:pt x="26069" y="169623"/>
                </a:moveTo>
                <a:lnTo>
                  <a:pt x="35032" y="161671"/>
                </a:lnTo>
                <a:lnTo>
                  <a:pt x="66224" y="108289"/>
                </a:lnTo>
                <a:lnTo>
                  <a:pt x="85274" y="75687"/>
                </a:lnTo>
                <a:lnTo>
                  <a:pt x="104324" y="108363"/>
                </a:lnTo>
                <a:lnTo>
                  <a:pt x="135476" y="161798"/>
                </a:lnTo>
                <a:lnTo>
                  <a:pt x="139063" y="166221"/>
                </a:lnTo>
                <a:lnTo>
                  <a:pt x="149767" y="171067"/>
                </a:lnTo>
                <a:lnTo>
                  <a:pt x="161524" y="168655"/>
                </a:lnTo>
                <a:lnTo>
                  <a:pt x="166034" y="164994"/>
                </a:lnTo>
                <a:lnTo>
                  <a:pt x="170867" y="154293"/>
                </a:lnTo>
                <a:lnTo>
                  <a:pt x="168395" y="142621"/>
                </a:lnTo>
                <a:lnTo>
                  <a:pt x="104349" y="37846"/>
                </a:lnTo>
                <a:lnTo>
                  <a:pt x="101745" y="47498"/>
                </a:lnTo>
                <a:lnTo>
                  <a:pt x="68839" y="47498"/>
                </a:lnTo>
                <a:lnTo>
                  <a:pt x="66249" y="37846"/>
                </a:lnTo>
                <a:lnTo>
                  <a:pt x="2126" y="142493"/>
                </a:lnTo>
                <a:lnTo>
                  <a:pt x="0" y="147907"/>
                </a:lnTo>
                <a:lnTo>
                  <a:pt x="1057" y="159608"/>
                </a:lnTo>
                <a:lnTo>
                  <a:pt x="8984" y="168528"/>
                </a:lnTo>
                <a:lnTo>
                  <a:pt x="14407" y="170683"/>
                </a:lnTo>
                <a:lnTo>
                  <a:pt x="26069" y="169623"/>
                </a:lnTo>
                <a:close/>
              </a:path>
              <a:path w="170867" h="4495939">
                <a:moveTo>
                  <a:pt x="104349" y="37846"/>
                </a:moveTo>
                <a:lnTo>
                  <a:pt x="168395" y="142621"/>
                </a:lnTo>
                <a:lnTo>
                  <a:pt x="85311" y="0"/>
                </a:lnTo>
                <a:lnTo>
                  <a:pt x="2126" y="142493"/>
                </a:lnTo>
                <a:lnTo>
                  <a:pt x="66249" y="37846"/>
                </a:lnTo>
                <a:lnTo>
                  <a:pt x="68839" y="47498"/>
                </a:lnTo>
                <a:lnTo>
                  <a:pt x="101745" y="47498"/>
                </a:lnTo>
                <a:lnTo>
                  <a:pt x="104349" y="37846"/>
                </a:lnTo>
                <a:close/>
              </a:path>
              <a:path w="170867" h="4495939">
                <a:moveTo>
                  <a:pt x="102774" y="4495939"/>
                </a:moveTo>
                <a:lnTo>
                  <a:pt x="104324" y="108363"/>
                </a:lnTo>
                <a:lnTo>
                  <a:pt x="85274" y="75687"/>
                </a:lnTo>
                <a:lnTo>
                  <a:pt x="66224" y="108289"/>
                </a:lnTo>
                <a:lnTo>
                  <a:pt x="64674" y="4495914"/>
                </a:lnTo>
                <a:lnTo>
                  <a:pt x="102774" y="4495939"/>
                </a:lnTo>
                <a:close/>
              </a:path>
            </a:pathLst>
          </a:custGeom>
          <a:solidFill>
            <a:srgbClr val="000000"/>
          </a:solidFill>
        </p:spPr>
        <p:txBody>
          <a:bodyPr wrap="square" lIns="0" tIns="0" rIns="0" bIns="0" rtlCol="0">
            <a:noAutofit/>
          </a:bodyPr>
          <a:lstStyle/>
          <a:p>
            <a:endParaRPr/>
          </a:p>
        </p:txBody>
      </p:sp>
      <p:sp>
        <p:nvSpPr>
          <p:cNvPr id="28" name="object 28"/>
          <p:cNvSpPr/>
          <p:nvPr/>
        </p:nvSpPr>
        <p:spPr>
          <a:xfrm>
            <a:off x="914400" y="4724400"/>
            <a:ext cx="1828800" cy="1524"/>
          </a:xfrm>
          <a:custGeom>
            <a:avLst/>
            <a:gdLst/>
            <a:ahLst/>
            <a:cxnLst/>
            <a:rect l="l" t="t" r="r" b="b"/>
            <a:pathLst>
              <a:path w="1828800" h="1524">
                <a:moveTo>
                  <a:pt x="0" y="0"/>
                </a:moveTo>
                <a:lnTo>
                  <a:pt x="1828800" y="1524"/>
                </a:lnTo>
              </a:path>
            </a:pathLst>
          </a:custGeom>
          <a:ln w="38100">
            <a:solidFill>
              <a:srgbClr val="006FC0"/>
            </a:solidFill>
          </a:ln>
        </p:spPr>
        <p:txBody>
          <a:bodyPr wrap="square" lIns="0" tIns="0" rIns="0" bIns="0" rtlCol="0">
            <a:noAutofit/>
          </a:bodyPr>
          <a:lstStyle/>
          <a:p>
            <a:endParaRPr/>
          </a:p>
        </p:txBody>
      </p:sp>
      <p:sp>
        <p:nvSpPr>
          <p:cNvPr id="29" name="object 29"/>
          <p:cNvSpPr/>
          <p:nvPr/>
        </p:nvSpPr>
        <p:spPr>
          <a:xfrm>
            <a:off x="2742438" y="3429762"/>
            <a:ext cx="1524" cy="1295400"/>
          </a:xfrm>
          <a:custGeom>
            <a:avLst/>
            <a:gdLst/>
            <a:ahLst/>
            <a:cxnLst/>
            <a:rect l="l" t="t" r="r" b="b"/>
            <a:pathLst>
              <a:path w="1524" h="1295400">
                <a:moveTo>
                  <a:pt x="1524" y="0"/>
                </a:moveTo>
                <a:lnTo>
                  <a:pt x="0" y="1295400"/>
                </a:lnTo>
              </a:path>
              <a:path w="1524" h="1295400">
                <a:moveTo>
                  <a:pt x="0" y="1295401"/>
                </a:moveTo>
                <a:lnTo>
                  <a:pt x="1524" y="0"/>
                </a:lnTo>
              </a:path>
            </a:pathLst>
          </a:custGeom>
          <a:ln w="38100">
            <a:solidFill>
              <a:srgbClr val="006FC0"/>
            </a:solidFill>
          </a:ln>
        </p:spPr>
        <p:txBody>
          <a:bodyPr wrap="square" lIns="0" tIns="0" rIns="0" bIns="0" rtlCol="0">
            <a:noAutofit/>
          </a:bodyPr>
          <a:lstStyle/>
          <a:p>
            <a:endParaRPr/>
          </a:p>
        </p:txBody>
      </p:sp>
      <p:sp>
        <p:nvSpPr>
          <p:cNvPr id="30" name="object 30"/>
          <p:cNvSpPr/>
          <p:nvPr/>
        </p:nvSpPr>
        <p:spPr>
          <a:xfrm>
            <a:off x="2743200" y="3429000"/>
            <a:ext cx="2743200" cy="1524"/>
          </a:xfrm>
          <a:custGeom>
            <a:avLst/>
            <a:gdLst/>
            <a:ahLst/>
            <a:cxnLst/>
            <a:rect l="l" t="t" r="r" b="b"/>
            <a:pathLst>
              <a:path w="2743200" h="1524">
                <a:moveTo>
                  <a:pt x="0" y="0"/>
                </a:moveTo>
                <a:lnTo>
                  <a:pt x="2743200" y="1524"/>
                </a:lnTo>
              </a:path>
            </a:pathLst>
          </a:custGeom>
          <a:ln w="38100">
            <a:solidFill>
              <a:srgbClr val="006FC0"/>
            </a:solidFill>
          </a:ln>
        </p:spPr>
        <p:txBody>
          <a:bodyPr wrap="square" lIns="0" tIns="0" rIns="0" bIns="0" rtlCol="0">
            <a:noAutofit/>
          </a:bodyPr>
          <a:lstStyle/>
          <a:p>
            <a:endParaRPr/>
          </a:p>
        </p:txBody>
      </p:sp>
      <p:sp>
        <p:nvSpPr>
          <p:cNvPr id="31" name="object 31"/>
          <p:cNvSpPr/>
          <p:nvPr/>
        </p:nvSpPr>
        <p:spPr>
          <a:xfrm>
            <a:off x="5486400" y="2133600"/>
            <a:ext cx="1650" cy="1295400"/>
          </a:xfrm>
          <a:custGeom>
            <a:avLst/>
            <a:gdLst/>
            <a:ahLst/>
            <a:cxnLst/>
            <a:rect l="l" t="t" r="r" b="b"/>
            <a:pathLst>
              <a:path w="1650" h="1295400">
                <a:moveTo>
                  <a:pt x="1650" y="0"/>
                </a:moveTo>
                <a:lnTo>
                  <a:pt x="0" y="1295400"/>
                </a:lnTo>
              </a:path>
              <a:path w="1650" h="1295400">
                <a:moveTo>
                  <a:pt x="0" y="1295401"/>
                </a:moveTo>
                <a:lnTo>
                  <a:pt x="1650" y="0"/>
                </a:lnTo>
              </a:path>
            </a:pathLst>
          </a:custGeom>
          <a:ln w="38100">
            <a:solidFill>
              <a:srgbClr val="006FC0"/>
            </a:solidFill>
          </a:ln>
        </p:spPr>
        <p:txBody>
          <a:bodyPr wrap="square" lIns="0" tIns="0" rIns="0" bIns="0" rtlCol="0">
            <a:noAutofit/>
          </a:bodyPr>
          <a:lstStyle/>
          <a:p>
            <a:endParaRPr/>
          </a:p>
        </p:txBody>
      </p:sp>
      <p:sp>
        <p:nvSpPr>
          <p:cNvPr id="32" name="object 32"/>
          <p:cNvSpPr/>
          <p:nvPr/>
        </p:nvSpPr>
        <p:spPr>
          <a:xfrm>
            <a:off x="5486400" y="2133600"/>
            <a:ext cx="1828800" cy="1650"/>
          </a:xfrm>
          <a:custGeom>
            <a:avLst/>
            <a:gdLst/>
            <a:ahLst/>
            <a:cxnLst/>
            <a:rect l="l" t="t" r="r" b="b"/>
            <a:pathLst>
              <a:path w="1828800" h="1650">
                <a:moveTo>
                  <a:pt x="0" y="0"/>
                </a:moveTo>
                <a:lnTo>
                  <a:pt x="1828800" y="1650"/>
                </a:lnTo>
              </a:path>
            </a:pathLst>
          </a:custGeom>
          <a:ln w="38100">
            <a:solidFill>
              <a:srgbClr val="006FC0"/>
            </a:solidFill>
          </a:ln>
        </p:spPr>
        <p:txBody>
          <a:bodyPr wrap="square" lIns="0" tIns="0" rIns="0" bIns="0" rtlCol="0">
            <a:noAutofit/>
          </a:bodyPr>
          <a:lstStyle/>
          <a:p>
            <a:endParaRPr/>
          </a:p>
        </p:txBody>
      </p:sp>
      <p:sp>
        <p:nvSpPr>
          <p:cNvPr id="33" name="object 33"/>
          <p:cNvSpPr/>
          <p:nvPr/>
        </p:nvSpPr>
        <p:spPr>
          <a:xfrm>
            <a:off x="914400" y="4724400"/>
            <a:ext cx="1828800" cy="1524"/>
          </a:xfrm>
          <a:custGeom>
            <a:avLst/>
            <a:gdLst/>
            <a:ahLst/>
            <a:cxnLst/>
            <a:rect l="l" t="t" r="r" b="b"/>
            <a:pathLst>
              <a:path w="1828800" h="1524">
                <a:moveTo>
                  <a:pt x="0" y="0"/>
                </a:moveTo>
                <a:lnTo>
                  <a:pt x="1828800" y="1524"/>
                </a:lnTo>
              </a:path>
            </a:pathLst>
          </a:custGeom>
          <a:ln w="38100">
            <a:solidFill>
              <a:srgbClr val="006FC0"/>
            </a:solidFill>
          </a:ln>
        </p:spPr>
        <p:txBody>
          <a:bodyPr wrap="square" lIns="0" tIns="0" rIns="0" bIns="0" rtlCol="0">
            <a:noAutofit/>
          </a:bodyPr>
          <a:lstStyle/>
          <a:p>
            <a:endParaRPr/>
          </a:p>
        </p:txBody>
      </p:sp>
      <p:sp>
        <p:nvSpPr>
          <p:cNvPr id="34" name="object 34"/>
          <p:cNvSpPr/>
          <p:nvPr/>
        </p:nvSpPr>
        <p:spPr>
          <a:xfrm>
            <a:off x="2742438" y="3429762"/>
            <a:ext cx="1524" cy="1295400"/>
          </a:xfrm>
          <a:custGeom>
            <a:avLst/>
            <a:gdLst/>
            <a:ahLst/>
            <a:cxnLst/>
            <a:rect l="l" t="t" r="r" b="b"/>
            <a:pathLst>
              <a:path w="1524" h="1295400">
                <a:moveTo>
                  <a:pt x="1524" y="0"/>
                </a:moveTo>
                <a:lnTo>
                  <a:pt x="0" y="1295400"/>
                </a:lnTo>
              </a:path>
              <a:path w="1524" h="1295400">
                <a:moveTo>
                  <a:pt x="0" y="1295401"/>
                </a:moveTo>
                <a:lnTo>
                  <a:pt x="1524" y="0"/>
                </a:lnTo>
              </a:path>
            </a:pathLst>
          </a:custGeom>
          <a:ln w="38100">
            <a:solidFill>
              <a:srgbClr val="006FC0"/>
            </a:solidFill>
          </a:ln>
        </p:spPr>
        <p:txBody>
          <a:bodyPr wrap="square" lIns="0" tIns="0" rIns="0" bIns="0" rtlCol="0">
            <a:noAutofit/>
          </a:bodyPr>
          <a:lstStyle/>
          <a:p>
            <a:endParaRPr/>
          </a:p>
        </p:txBody>
      </p:sp>
      <p:sp>
        <p:nvSpPr>
          <p:cNvPr id="35" name="object 35"/>
          <p:cNvSpPr/>
          <p:nvPr/>
        </p:nvSpPr>
        <p:spPr>
          <a:xfrm>
            <a:off x="2743200" y="3429000"/>
            <a:ext cx="2743200" cy="1524"/>
          </a:xfrm>
          <a:custGeom>
            <a:avLst/>
            <a:gdLst/>
            <a:ahLst/>
            <a:cxnLst/>
            <a:rect l="l" t="t" r="r" b="b"/>
            <a:pathLst>
              <a:path w="2743200" h="1524">
                <a:moveTo>
                  <a:pt x="0" y="0"/>
                </a:moveTo>
                <a:lnTo>
                  <a:pt x="2743200" y="1524"/>
                </a:lnTo>
              </a:path>
            </a:pathLst>
          </a:custGeom>
          <a:ln w="38100">
            <a:solidFill>
              <a:srgbClr val="006FC0"/>
            </a:solidFill>
          </a:ln>
        </p:spPr>
        <p:txBody>
          <a:bodyPr wrap="square" lIns="0" tIns="0" rIns="0" bIns="0" rtlCol="0">
            <a:noAutofit/>
          </a:bodyPr>
          <a:lstStyle/>
          <a:p>
            <a:endParaRPr/>
          </a:p>
        </p:txBody>
      </p:sp>
      <p:sp>
        <p:nvSpPr>
          <p:cNvPr id="36" name="object 36"/>
          <p:cNvSpPr/>
          <p:nvPr/>
        </p:nvSpPr>
        <p:spPr>
          <a:xfrm>
            <a:off x="5486400" y="2133600"/>
            <a:ext cx="1650" cy="1295400"/>
          </a:xfrm>
          <a:custGeom>
            <a:avLst/>
            <a:gdLst/>
            <a:ahLst/>
            <a:cxnLst/>
            <a:rect l="l" t="t" r="r" b="b"/>
            <a:pathLst>
              <a:path w="1650" h="1295400">
                <a:moveTo>
                  <a:pt x="1650" y="0"/>
                </a:moveTo>
                <a:lnTo>
                  <a:pt x="0" y="1295400"/>
                </a:lnTo>
              </a:path>
              <a:path w="1650" h="1295400">
                <a:moveTo>
                  <a:pt x="0" y="1295401"/>
                </a:moveTo>
                <a:lnTo>
                  <a:pt x="1650" y="0"/>
                </a:lnTo>
              </a:path>
            </a:pathLst>
          </a:custGeom>
          <a:ln w="38100">
            <a:solidFill>
              <a:srgbClr val="006FC0"/>
            </a:solidFill>
          </a:ln>
        </p:spPr>
        <p:txBody>
          <a:bodyPr wrap="square" lIns="0" tIns="0" rIns="0" bIns="0" rtlCol="0">
            <a:noAutofit/>
          </a:bodyPr>
          <a:lstStyle/>
          <a:p>
            <a:endParaRPr/>
          </a:p>
        </p:txBody>
      </p:sp>
      <p:sp>
        <p:nvSpPr>
          <p:cNvPr id="37" name="object 37"/>
          <p:cNvSpPr/>
          <p:nvPr/>
        </p:nvSpPr>
        <p:spPr>
          <a:xfrm>
            <a:off x="5486400" y="2133600"/>
            <a:ext cx="1828800" cy="1650"/>
          </a:xfrm>
          <a:custGeom>
            <a:avLst/>
            <a:gdLst/>
            <a:ahLst/>
            <a:cxnLst/>
            <a:rect l="l" t="t" r="r" b="b"/>
            <a:pathLst>
              <a:path w="1828800" h="1650">
                <a:moveTo>
                  <a:pt x="0" y="0"/>
                </a:moveTo>
                <a:lnTo>
                  <a:pt x="1828800" y="1650"/>
                </a:lnTo>
              </a:path>
            </a:pathLst>
          </a:custGeom>
          <a:ln w="38100">
            <a:solidFill>
              <a:srgbClr val="006FC0"/>
            </a:solidFill>
          </a:ln>
        </p:spPr>
        <p:txBody>
          <a:bodyPr wrap="square" lIns="0" tIns="0" rIns="0" bIns="0" rtlCol="0">
            <a:noAutofit/>
          </a:bodyPr>
          <a:lstStyle/>
          <a:p>
            <a:endParaRPr/>
          </a:p>
        </p:txBody>
      </p:sp>
      <p:sp>
        <p:nvSpPr>
          <p:cNvPr id="38" name="object 38"/>
          <p:cNvSpPr/>
          <p:nvPr/>
        </p:nvSpPr>
        <p:spPr>
          <a:xfrm>
            <a:off x="941387" y="1828800"/>
            <a:ext cx="4558347" cy="4271746"/>
          </a:xfrm>
          <a:custGeom>
            <a:avLst/>
            <a:gdLst/>
            <a:ahLst/>
            <a:cxnLst/>
            <a:rect l="l" t="t" r="r" b="b"/>
            <a:pathLst>
              <a:path w="4558347" h="4271746">
                <a:moveTo>
                  <a:pt x="0" y="4271746"/>
                </a:moveTo>
                <a:lnTo>
                  <a:pt x="51512" y="4222476"/>
                </a:lnTo>
                <a:lnTo>
                  <a:pt x="102978" y="4173393"/>
                </a:lnTo>
                <a:lnTo>
                  <a:pt x="154351" y="4124684"/>
                </a:lnTo>
                <a:lnTo>
                  <a:pt x="205585" y="4076536"/>
                </a:lnTo>
                <a:lnTo>
                  <a:pt x="256634" y="4029134"/>
                </a:lnTo>
                <a:lnTo>
                  <a:pt x="307452" y="3982667"/>
                </a:lnTo>
                <a:lnTo>
                  <a:pt x="357994" y="3937321"/>
                </a:lnTo>
                <a:lnTo>
                  <a:pt x="408213" y="3893283"/>
                </a:lnTo>
                <a:lnTo>
                  <a:pt x="458064" y="3850739"/>
                </a:lnTo>
                <a:lnTo>
                  <a:pt x="507499" y="3809876"/>
                </a:lnTo>
                <a:lnTo>
                  <a:pt x="556475" y="3770880"/>
                </a:lnTo>
                <a:lnTo>
                  <a:pt x="604944" y="3733940"/>
                </a:lnTo>
                <a:lnTo>
                  <a:pt x="652860" y="3699241"/>
                </a:lnTo>
                <a:lnTo>
                  <a:pt x="700178" y="3666970"/>
                </a:lnTo>
                <a:lnTo>
                  <a:pt x="746852" y="3637313"/>
                </a:lnTo>
                <a:lnTo>
                  <a:pt x="792835" y="3610459"/>
                </a:lnTo>
                <a:lnTo>
                  <a:pt x="838082" y="3586592"/>
                </a:lnTo>
                <a:lnTo>
                  <a:pt x="882547" y="3565901"/>
                </a:lnTo>
                <a:lnTo>
                  <a:pt x="926184" y="3548571"/>
                </a:lnTo>
                <a:lnTo>
                  <a:pt x="968946" y="3534791"/>
                </a:lnTo>
                <a:lnTo>
                  <a:pt x="1010852" y="3526831"/>
                </a:lnTo>
                <a:lnTo>
                  <a:pt x="1051969" y="3526263"/>
                </a:lnTo>
                <a:lnTo>
                  <a:pt x="1092328" y="3532222"/>
                </a:lnTo>
                <a:lnTo>
                  <a:pt x="1131961" y="3543843"/>
                </a:lnTo>
                <a:lnTo>
                  <a:pt x="1170898" y="3560262"/>
                </a:lnTo>
                <a:lnTo>
                  <a:pt x="1209169" y="3580614"/>
                </a:lnTo>
                <a:lnTo>
                  <a:pt x="1246806" y="3604032"/>
                </a:lnTo>
                <a:lnTo>
                  <a:pt x="1283839" y="3629654"/>
                </a:lnTo>
                <a:lnTo>
                  <a:pt x="1320299" y="3656612"/>
                </a:lnTo>
                <a:lnTo>
                  <a:pt x="1356217" y="3684044"/>
                </a:lnTo>
                <a:lnTo>
                  <a:pt x="1391623" y="3711083"/>
                </a:lnTo>
                <a:lnTo>
                  <a:pt x="1426548" y="3736866"/>
                </a:lnTo>
                <a:lnTo>
                  <a:pt x="1461024" y="3760526"/>
                </a:lnTo>
                <a:lnTo>
                  <a:pt x="1495080" y="3781199"/>
                </a:lnTo>
                <a:lnTo>
                  <a:pt x="1528748" y="3798020"/>
                </a:lnTo>
                <a:lnTo>
                  <a:pt x="1562058" y="3810124"/>
                </a:lnTo>
                <a:lnTo>
                  <a:pt x="1595042" y="3816646"/>
                </a:lnTo>
                <a:lnTo>
                  <a:pt x="1627729" y="3816722"/>
                </a:lnTo>
                <a:lnTo>
                  <a:pt x="1660151" y="3809486"/>
                </a:lnTo>
                <a:lnTo>
                  <a:pt x="1692338" y="3794074"/>
                </a:lnTo>
                <a:lnTo>
                  <a:pt x="1723806" y="3769328"/>
                </a:lnTo>
                <a:lnTo>
                  <a:pt x="1754170" y="3735361"/>
                </a:lnTo>
                <a:lnTo>
                  <a:pt x="1783553" y="3693221"/>
                </a:lnTo>
                <a:lnTo>
                  <a:pt x="1812078" y="3643959"/>
                </a:lnTo>
                <a:lnTo>
                  <a:pt x="1839866" y="3588623"/>
                </a:lnTo>
                <a:lnTo>
                  <a:pt x="1867042" y="3528262"/>
                </a:lnTo>
                <a:lnTo>
                  <a:pt x="1893728" y="3463927"/>
                </a:lnTo>
                <a:lnTo>
                  <a:pt x="1920046" y="3396664"/>
                </a:lnTo>
                <a:lnTo>
                  <a:pt x="1946120" y="3327526"/>
                </a:lnTo>
                <a:lnTo>
                  <a:pt x="1972071" y="3257559"/>
                </a:lnTo>
                <a:lnTo>
                  <a:pt x="1998024" y="3187814"/>
                </a:lnTo>
                <a:lnTo>
                  <a:pt x="2024101" y="3119340"/>
                </a:lnTo>
                <a:lnTo>
                  <a:pt x="2050424" y="3053186"/>
                </a:lnTo>
                <a:lnTo>
                  <a:pt x="2077116" y="2990400"/>
                </a:lnTo>
                <a:lnTo>
                  <a:pt x="2104300" y="2932034"/>
                </a:lnTo>
                <a:lnTo>
                  <a:pt x="2132099" y="2879135"/>
                </a:lnTo>
                <a:lnTo>
                  <a:pt x="2160636" y="2832753"/>
                </a:lnTo>
                <a:lnTo>
                  <a:pt x="2190033" y="2793937"/>
                </a:lnTo>
                <a:lnTo>
                  <a:pt x="2220414" y="2763736"/>
                </a:lnTo>
                <a:lnTo>
                  <a:pt x="2251900" y="2743200"/>
                </a:lnTo>
                <a:lnTo>
                  <a:pt x="2284572" y="2733902"/>
                </a:lnTo>
                <a:lnTo>
                  <a:pt x="2318381" y="2735835"/>
                </a:lnTo>
                <a:lnTo>
                  <a:pt x="2353199" y="2747673"/>
                </a:lnTo>
                <a:lnTo>
                  <a:pt x="2388896" y="2768090"/>
                </a:lnTo>
                <a:lnTo>
                  <a:pt x="2425346" y="2795762"/>
                </a:lnTo>
                <a:lnTo>
                  <a:pt x="2462420" y="2829361"/>
                </a:lnTo>
                <a:lnTo>
                  <a:pt x="2499989" y="2867563"/>
                </a:lnTo>
                <a:lnTo>
                  <a:pt x="2537926" y="2909043"/>
                </a:lnTo>
                <a:lnTo>
                  <a:pt x="2576103" y="2952475"/>
                </a:lnTo>
                <a:lnTo>
                  <a:pt x="2614390" y="2996533"/>
                </a:lnTo>
                <a:lnTo>
                  <a:pt x="2652660" y="3039892"/>
                </a:lnTo>
                <a:lnTo>
                  <a:pt x="2690785" y="3081226"/>
                </a:lnTo>
                <a:lnTo>
                  <a:pt x="2728636" y="3119210"/>
                </a:lnTo>
                <a:lnTo>
                  <a:pt x="2766085" y="3152518"/>
                </a:lnTo>
                <a:lnTo>
                  <a:pt x="2803005" y="3179826"/>
                </a:lnTo>
                <a:lnTo>
                  <a:pt x="2839266" y="3199806"/>
                </a:lnTo>
                <a:lnTo>
                  <a:pt x="2874741" y="3211135"/>
                </a:lnTo>
                <a:lnTo>
                  <a:pt x="2909301" y="3212486"/>
                </a:lnTo>
                <a:lnTo>
                  <a:pt x="2942819" y="3202533"/>
                </a:lnTo>
                <a:lnTo>
                  <a:pt x="2975165" y="3179953"/>
                </a:lnTo>
                <a:lnTo>
                  <a:pt x="3006486" y="3143404"/>
                </a:lnTo>
                <a:lnTo>
                  <a:pt x="3037015" y="3093413"/>
                </a:lnTo>
                <a:lnTo>
                  <a:pt x="3066813" y="3031447"/>
                </a:lnTo>
                <a:lnTo>
                  <a:pt x="3095942" y="2958976"/>
                </a:lnTo>
                <a:lnTo>
                  <a:pt x="3124463" y="2877468"/>
                </a:lnTo>
                <a:lnTo>
                  <a:pt x="3152439" y="2788394"/>
                </a:lnTo>
                <a:lnTo>
                  <a:pt x="3179929" y="2693221"/>
                </a:lnTo>
                <a:lnTo>
                  <a:pt x="3206996" y="2593420"/>
                </a:lnTo>
                <a:lnTo>
                  <a:pt x="3233701" y="2490458"/>
                </a:lnTo>
                <a:lnTo>
                  <a:pt x="3260105" y="2385806"/>
                </a:lnTo>
                <a:lnTo>
                  <a:pt x="3286271" y="2280931"/>
                </a:lnTo>
                <a:lnTo>
                  <a:pt x="3312259" y="2177304"/>
                </a:lnTo>
                <a:lnTo>
                  <a:pt x="3338130" y="2076393"/>
                </a:lnTo>
                <a:lnTo>
                  <a:pt x="3363947" y="1979666"/>
                </a:lnTo>
                <a:lnTo>
                  <a:pt x="3389770" y="1888595"/>
                </a:lnTo>
                <a:lnTo>
                  <a:pt x="3415662" y="1804646"/>
                </a:lnTo>
                <a:lnTo>
                  <a:pt x="3441683" y="1729290"/>
                </a:lnTo>
                <a:lnTo>
                  <a:pt x="3467895" y="1663995"/>
                </a:lnTo>
                <a:lnTo>
                  <a:pt x="3494360" y="1610231"/>
                </a:lnTo>
                <a:lnTo>
                  <a:pt x="3521138" y="1569465"/>
                </a:lnTo>
                <a:lnTo>
                  <a:pt x="3548093" y="1542727"/>
                </a:lnTo>
                <a:lnTo>
                  <a:pt x="3575043" y="1529074"/>
                </a:lnTo>
                <a:lnTo>
                  <a:pt x="3601982" y="1527022"/>
                </a:lnTo>
                <a:lnTo>
                  <a:pt x="3628906" y="1535086"/>
                </a:lnTo>
                <a:lnTo>
                  <a:pt x="3655810" y="1551783"/>
                </a:lnTo>
                <a:lnTo>
                  <a:pt x="3682687" y="1575627"/>
                </a:lnTo>
                <a:lnTo>
                  <a:pt x="3709534" y="1605136"/>
                </a:lnTo>
                <a:lnTo>
                  <a:pt x="3736345" y="1638824"/>
                </a:lnTo>
                <a:lnTo>
                  <a:pt x="3763115" y="1675207"/>
                </a:lnTo>
                <a:lnTo>
                  <a:pt x="3789838" y="1712801"/>
                </a:lnTo>
                <a:lnTo>
                  <a:pt x="3816510" y="1750122"/>
                </a:lnTo>
                <a:lnTo>
                  <a:pt x="3843126" y="1785685"/>
                </a:lnTo>
                <a:lnTo>
                  <a:pt x="3869679" y="1818006"/>
                </a:lnTo>
                <a:lnTo>
                  <a:pt x="3896166" y="1845600"/>
                </a:lnTo>
                <a:lnTo>
                  <a:pt x="3948919" y="1880674"/>
                </a:lnTo>
                <a:lnTo>
                  <a:pt x="3975174" y="1885185"/>
                </a:lnTo>
                <a:lnTo>
                  <a:pt x="4001342" y="1879032"/>
                </a:lnTo>
                <a:lnTo>
                  <a:pt x="4053395" y="1828800"/>
                </a:lnTo>
                <a:lnTo>
                  <a:pt x="4080455" y="1780124"/>
                </a:lnTo>
                <a:lnTo>
                  <a:pt x="4109535" y="1714019"/>
                </a:lnTo>
                <a:lnTo>
                  <a:pt x="4140268" y="1632641"/>
                </a:lnTo>
                <a:lnTo>
                  <a:pt x="4172283" y="1538142"/>
                </a:lnTo>
                <a:lnTo>
                  <a:pt x="4205214" y="1432679"/>
                </a:lnTo>
                <a:lnTo>
                  <a:pt x="4238690" y="1318404"/>
                </a:lnTo>
                <a:lnTo>
                  <a:pt x="4272344" y="1197474"/>
                </a:lnTo>
                <a:lnTo>
                  <a:pt x="4305808" y="1072042"/>
                </a:lnTo>
                <a:lnTo>
                  <a:pt x="4338712" y="944263"/>
                </a:lnTo>
                <a:lnTo>
                  <a:pt x="4370689" y="816292"/>
                </a:lnTo>
                <a:lnTo>
                  <a:pt x="4401369" y="690283"/>
                </a:lnTo>
                <a:lnTo>
                  <a:pt x="4430384" y="568391"/>
                </a:lnTo>
                <a:lnTo>
                  <a:pt x="4457366" y="452769"/>
                </a:lnTo>
                <a:lnTo>
                  <a:pt x="4481945" y="345574"/>
                </a:lnTo>
                <a:lnTo>
                  <a:pt x="4503755" y="248959"/>
                </a:lnTo>
                <a:lnTo>
                  <a:pt x="4522425" y="165079"/>
                </a:lnTo>
                <a:lnTo>
                  <a:pt x="4537588" y="96089"/>
                </a:lnTo>
                <a:lnTo>
                  <a:pt x="4548875" y="44142"/>
                </a:lnTo>
                <a:lnTo>
                  <a:pt x="4558347" y="0"/>
                </a:lnTo>
              </a:path>
            </a:pathLst>
          </a:custGeom>
          <a:ln w="38100">
            <a:solidFill>
              <a:srgbClr val="FF0000"/>
            </a:solidFill>
          </a:ln>
        </p:spPr>
        <p:txBody>
          <a:bodyPr wrap="square" lIns="0" tIns="0" rIns="0" bIns="0" rtlCol="0">
            <a:noAutofit/>
          </a:bodyPr>
          <a:lstStyle/>
          <a:p>
            <a:endParaRPr/>
          </a:p>
        </p:txBody>
      </p:sp>
      <p:sp>
        <p:nvSpPr>
          <p:cNvPr id="39" name="object 39"/>
          <p:cNvSpPr/>
          <p:nvPr/>
        </p:nvSpPr>
        <p:spPr>
          <a:xfrm>
            <a:off x="941387" y="1828800"/>
            <a:ext cx="4558347" cy="4271746"/>
          </a:xfrm>
          <a:custGeom>
            <a:avLst/>
            <a:gdLst/>
            <a:ahLst/>
            <a:cxnLst/>
            <a:rect l="l" t="t" r="r" b="b"/>
            <a:pathLst>
              <a:path w="4558347" h="4271746">
                <a:moveTo>
                  <a:pt x="0" y="4271746"/>
                </a:moveTo>
                <a:lnTo>
                  <a:pt x="51512" y="4222476"/>
                </a:lnTo>
                <a:lnTo>
                  <a:pt x="102978" y="4173393"/>
                </a:lnTo>
                <a:lnTo>
                  <a:pt x="154351" y="4124684"/>
                </a:lnTo>
                <a:lnTo>
                  <a:pt x="205585" y="4076536"/>
                </a:lnTo>
                <a:lnTo>
                  <a:pt x="256634" y="4029134"/>
                </a:lnTo>
                <a:lnTo>
                  <a:pt x="307452" y="3982667"/>
                </a:lnTo>
                <a:lnTo>
                  <a:pt x="357994" y="3937321"/>
                </a:lnTo>
                <a:lnTo>
                  <a:pt x="408213" y="3893283"/>
                </a:lnTo>
                <a:lnTo>
                  <a:pt x="458064" y="3850739"/>
                </a:lnTo>
                <a:lnTo>
                  <a:pt x="507499" y="3809876"/>
                </a:lnTo>
                <a:lnTo>
                  <a:pt x="556475" y="3770880"/>
                </a:lnTo>
                <a:lnTo>
                  <a:pt x="604944" y="3733940"/>
                </a:lnTo>
                <a:lnTo>
                  <a:pt x="652860" y="3699241"/>
                </a:lnTo>
                <a:lnTo>
                  <a:pt x="700178" y="3666970"/>
                </a:lnTo>
                <a:lnTo>
                  <a:pt x="746852" y="3637313"/>
                </a:lnTo>
                <a:lnTo>
                  <a:pt x="792835" y="3610459"/>
                </a:lnTo>
                <a:lnTo>
                  <a:pt x="838082" y="3586592"/>
                </a:lnTo>
                <a:lnTo>
                  <a:pt x="882547" y="3565901"/>
                </a:lnTo>
                <a:lnTo>
                  <a:pt x="926184" y="3548571"/>
                </a:lnTo>
                <a:lnTo>
                  <a:pt x="968946" y="3534791"/>
                </a:lnTo>
                <a:lnTo>
                  <a:pt x="1010852" y="3526831"/>
                </a:lnTo>
                <a:lnTo>
                  <a:pt x="1051969" y="3526263"/>
                </a:lnTo>
                <a:lnTo>
                  <a:pt x="1092328" y="3532222"/>
                </a:lnTo>
                <a:lnTo>
                  <a:pt x="1131961" y="3543843"/>
                </a:lnTo>
                <a:lnTo>
                  <a:pt x="1170898" y="3560262"/>
                </a:lnTo>
                <a:lnTo>
                  <a:pt x="1209169" y="3580614"/>
                </a:lnTo>
                <a:lnTo>
                  <a:pt x="1246806" y="3604032"/>
                </a:lnTo>
                <a:lnTo>
                  <a:pt x="1283839" y="3629654"/>
                </a:lnTo>
                <a:lnTo>
                  <a:pt x="1320299" y="3656612"/>
                </a:lnTo>
                <a:lnTo>
                  <a:pt x="1356217" y="3684044"/>
                </a:lnTo>
                <a:lnTo>
                  <a:pt x="1391623" y="3711083"/>
                </a:lnTo>
                <a:lnTo>
                  <a:pt x="1426548" y="3736866"/>
                </a:lnTo>
                <a:lnTo>
                  <a:pt x="1461024" y="3760526"/>
                </a:lnTo>
                <a:lnTo>
                  <a:pt x="1495080" y="3781199"/>
                </a:lnTo>
                <a:lnTo>
                  <a:pt x="1528748" y="3798020"/>
                </a:lnTo>
                <a:lnTo>
                  <a:pt x="1562058" y="3810124"/>
                </a:lnTo>
                <a:lnTo>
                  <a:pt x="1595042" y="3816646"/>
                </a:lnTo>
                <a:lnTo>
                  <a:pt x="1627729" y="3816722"/>
                </a:lnTo>
                <a:lnTo>
                  <a:pt x="1660151" y="3809486"/>
                </a:lnTo>
                <a:lnTo>
                  <a:pt x="1692338" y="3794074"/>
                </a:lnTo>
                <a:lnTo>
                  <a:pt x="1723806" y="3769328"/>
                </a:lnTo>
                <a:lnTo>
                  <a:pt x="1754170" y="3735361"/>
                </a:lnTo>
                <a:lnTo>
                  <a:pt x="1783553" y="3693221"/>
                </a:lnTo>
                <a:lnTo>
                  <a:pt x="1812078" y="3643959"/>
                </a:lnTo>
                <a:lnTo>
                  <a:pt x="1839866" y="3588623"/>
                </a:lnTo>
                <a:lnTo>
                  <a:pt x="1867042" y="3528262"/>
                </a:lnTo>
                <a:lnTo>
                  <a:pt x="1893728" y="3463927"/>
                </a:lnTo>
                <a:lnTo>
                  <a:pt x="1920046" y="3396664"/>
                </a:lnTo>
                <a:lnTo>
                  <a:pt x="1946120" y="3327526"/>
                </a:lnTo>
                <a:lnTo>
                  <a:pt x="1972071" y="3257559"/>
                </a:lnTo>
                <a:lnTo>
                  <a:pt x="1998024" y="3187814"/>
                </a:lnTo>
                <a:lnTo>
                  <a:pt x="2024101" y="3119340"/>
                </a:lnTo>
                <a:lnTo>
                  <a:pt x="2050424" y="3053186"/>
                </a:lnTo>
                <a:lnTo>
                  <a:pt x="2077116" y="2990400"/>
                </a:lnTo>
                <a:lnTo>
                  <a:pt x="2104300" y="2932034"/>
                </a:lnTo>
                <a:lnTo>
                  <a:pt x="2132099" y="2879135"/>
                </a:lnTo>
                <a:lnTo>
                  <a:pt x="2160636" y="2832753"/>
                </a:lnTo>
                <a:lnTo>
                  <a:pt x="2190033" y="2793937"/>
                </a:lnTo>
                <a:lnTo>
                  <a:pt x="2220414" y="2763736"/>
                </a:lnTo>
                <a:lnTo>
                  <a:pt x="2251900" y="2743200"/>
                </a:lnTo>
                <a:lnTo>
                  <a:pt x="2284572" y="2733902"/>
                </a:lnTo>
                <a:lnTo>
                  <a:pt x="2318381" y="2735835"/>
                </a:lnTo>
                <a:lnTo>
                  <a:pt x="2353199" y="2747673"/>
                </a:lnTo>
                <a:lnTo>
                  <a:pt x="2388896" y="2768090"/>
                </a:lnTo>
                <a:lnTo>
                  <a:pt x="2425346" y="2795762"/>
                </a:lnTo>
                <a:lnTo>
                  <a:pt x="2462420" y="2829361"/>
                </a:lnTo>
                <a:lnTo>
                  <a:pt x="2499989" y="2867563"/>
                </a:lnTo>
                <a:lnTo>
                  <a:pt x="2537926" y="2909043"/>
                </a:lnTo>
                <a:lnTo>
                  <a:pt x="2576103" y="2952475"/>
                </a:lnTo>
                <a:lnTo>
                  <a:pt x="2614390" y="2996533"/>
                </a:lnTo>
                <a:lnTo>
                  <a:pt x="2652660" y="3039892"/>
                </a:lnTo>
                <a:lnTo>
                  <a:pt x="2690785" y="3081226"/>
                </a:lnTo>
                <a:lnTo>
                  <a:pt x="2728636" y="3119210"/>
                </a:lnTo>
                <a:lnTo>
                  <a:pt x="2766085" y="3152518"/>
                </a:lnTo>
                <a:lnTo>
                  <a:pt x="2803005" y="3179826"/>
                </a:lnTo>
                <a:lnTo>
                  <a:pt x="2839266" y="3199806"/>
                </a:lnTo>
                <a:lnTo>
                  <a:pt x="2874741" y="3211135"/>
                </a:lnTo>
                <a:lnTo>
                  <a:pt x="2909301" y="3212486"/>
                </a:lnTo>
                <a:lnTo>
                  <a:pt x="2942819" y="3202533"/>
                </a:lnTo>
                <a:lnTo>
                  <a:pt x="2975165" y="3179953"/>
                </a:lnTo>
                <a:lnTo>
                  <a:pt x="3006486" y="3143404"/>
                </a:lnTo>
                <a:lnTo>
                  <a:pt x="3037015" y="3093413"/>
                </a:lnTo>
                <a:lnTo>
                  <a:pt x="3066813" y="3031447"/>
                </a:lnTo>
                <a:lnTo>
                  <a:pt x="3095942" y="2958976"/>
                </a:lnTo>
                <a:lnTo>
                  <a:pt x="3124463" y="2877468"/>
                </a:lnTo>
                <a:lnTo>
                  <a:pt x="3152439" y="2788394"/>
                </a:lnTo>
                <a:lnTo>
                  <a:pt x="3179929" y="2693221"/>
                </a:lnTo>
                <a:lnTo>
                  <a:pt x="3206996" y="2593420"/>
                </a:lnTo>
                <a:lnTo>
                  <a:pt x="3233701" y="2490458"/>
                </a:lnTo>
                <a:lnTo>
                  <a:pt x="3260105" y="2385806"/>
                </a:lnTo>
                <a:lnTo>
                  <a:pt x="3286271" y="2280931"/>
                </a:lnTo>
                <a:lnTo>
                  <a:pt x="3312259" y="2177304"/>
                </a:lnTo>
                <a:lnTo>
                  <a:pt x="3338130" y="2076393"/>
                </a:lnTo>
                <a:lnTo>
                  <a:pt x="3363947" y="1979666"/>
                </a:lnTo>
                <a:lnTo>
                  <a:pt x="3389770" y="1888595"/>
                </a:lnTo>
                <a:lnTo>
                  <a:pt x="3415662" y="1804646"/>
                </a:lnTo>
                <a:lnTo>
                  <a:pt x="3441683" y="1729290"/>
                </a:lnTo>
                <a:lnTo>
                  <a:pt x="3467895" y="1663995"/>
                </a:lnTo>
                <a:lnTo>
                  <a:pt x="3494360" y="1610231"/>
                </a:lnTo>
                <a:lnTo>
                  <a:pt x="3521138" y="1569465"/>
                </a:lnTo>
                <a:lnTo>
                  <a:pt x="3548093" y="1542727"/>
                </a:lnTo>
                <a:lnTo>
                  <a:pt x="3575043" y="1529074"/>
                </a:lnTo>
                <a:lnTo>
                  <a:pt x="3601982" y="1527022"/>
                </a:lnTo>
                <a:lnTo>
                  <a:pt x="3628906" y="1535086"/>
                </a:lnTo>
                <a:lnTo>
                  <a:pt x="3655810" y="1551783"/>
                </a:lnTo>
                <a:lnTo>
                  <a:pt x="3682687" y="1575627"/>
                </a:lnTo>
                <a:lnTo>
                  <a:pt x="3709534" y="1605136"/>
                </a:lnTo>
                <a:lnTo>
                  <a:pt x="3736345" y="1638824"/>
                </a:lnTo>
                <a:lnTo>
                  <a:pt x="3763115" y="1675207"/>
                </a:lnTo>
                <a:lnTo>
                  <a:pt x="3789838" y="1712801"/>
                </a:lnTo>
                <a:lnTo>
                  <a:pt x="3816510" y="1750122"/>
                </a:lnTo>
                <a:lnTo>
                  <a:pt x="3843126" y="1785685"/>
                </a:lnTo>
                <a:lnTo>
                  <a:pt x="3869679" y="1818006"/>
                </a:lnTo>
                <a:lnTo>
                  <a:pt x="3896166" y="1845600"/>
                </a:lnTo>
                <a:lnTo>
                  <a:pt x="3948919" y="1880674"/>
                </a:lnTo>
                <a:lnTo>
                  <a:pt x="3975174" y="1885185"/>
                </a:lnTo>
                <a:lnTo>
                  <a:pt x="4001342" y="1879032"/>
                </a:lnTo>
                <a:lnTo>
                  <a:pt x="4053395" y="1828800"/>
                </a:lnTo>
                <a:lnTo>
                  <a:pt x="4080455" y="1780124"/>
                </a:lnTo>
                <a:lnTo>
                  <a:pt x="4109535" y="1714019"/>
                </a:lnTo>
                <a:lnTo>
                  <a:pt x="4140268" y="1632641"/>
                </a:lnTo>
                <a:lnTo>
                  <a:pt x="4172283" y="1538142"/>
                </a:lnTo>
                <a:lnTo>
                  <a:pt x="4205214" y="1432679"/>
                </a:lnTo>
                <a:lnTo>
                  <a:pt x="4238690" y="1318404"/>
                </a:lnTo>
                <a:lnTo>
                  <a:pt x="4272344" y="1197474"/>
                </a:lnTo>
                <a:lnTo>
                  <a:pt x="4305808" y="1072042"/>
                </a:lnTo>
                <a:lnTo>
                  <a:pt x="4338712" y="944263"/>
                </a:lnTo>
                <a:lnTo>
                  <a:pt x="4370689" y="816292"/>
                </a:lnTo>
                <a:lnTo>
                  <a:pt x="4401369" y="690283"/>
                </a:lnTo>
                <a:lnTo>
                  <a:pt x="4430384" y="568391"/>
                </a:lnTo>
                <a:lnTo>
                  <a:pt x="4457366" y="452769"/>
                </a:lnTo>
                <a:lnTo>
                  <a:pt x="4481945" y="345574"/>
                </a:lnTo>
                <a:lnTo>
                  <a:pt x="4503755" y="248959"/>
                </a:lnTo>
                <a:lnTo>
                  <a:pt x="4522425" y="165079"/>
                </a:lnTo>
                <a:lnTo>
                  <a:pt x="4537588" y="96089"/>
                </a:lnTo>
                <a:lnTo>
                  <a:pt x="4548875" y="44142"/>
                </a:lnTo>
                <a:lnTo>
                  <a:pt x="4558347" y="0"/>
                </a:lnTo>
              </a:path>
            </a:pathLst>
          </a:custGeom>
          <a:ln w="38100">
            <a:solidFill>
              <a:srgbClr val="FF0000"/>
            </a:solidFill>
          </a:ln>
        </p:spPr>
        <p:txBody>
          <a:bodyPr wrap="square" lIns="0" tIns="0" rIns="0" bIns="0" rtlCol="0">
            <a:noAutofit/>
          </a:bodyPr>
          <a:lstStyle/>
          <a:p>
            <a:endParaRPr/>
          </a:p>
        </p:txBody>
      </p:sp>
      <p:sp>
        <p:nvSpPr>
          <p:cNvPr id="40" name="object 40"/>
          <p:cNvSpPr/>
          <p:nvPr/>
        </p:nvSpPr>
        <p:spPr>
          <a:xfrm>
            <a:off x="928687" y="1600200"/>
            <a:ext cx="4558347" cy="4271746"/>
          </a:xfrm>
          <a:custGeom>
            <a:avLst/>
            <a:gdLst/>
            <a:ahLst/>
            <a:cxnLst/>
            <a:rect l="l" t="t" r="r" b="b"/>
            <a:pathLst>
              <a:path w="4558347" h="4271746">
                <a:moveTo>
                  <a:pt x="0" y="4271746"/>
                </a:moveTo>
                <a:lnTo>
                  <a:pt x="51512" y="4222479"/>
                </a:lnTo>
                <a:lnTo>
                  <a:pt x="102978" y="4173399"/>
                </a:lnTo>
                <a:lnTo>
                  <a:pt x="154351" y="4124692"/>
                </a:lnTo>
                <a:lnTo>
                  <a:pt x="205585" y="4076545"/>
                </a:lnTo>
                <a:lnTo>
                  <a:pt x="256634" y="4029145"/>
                </a:lnTo>
                <a:lnTo>
                  <a:pt x="307452" y="3982679"/>
                </a:lnTo>
                <a:lnTo>
                  <a:pt x="357994" y="3937333"/>
                </a:lnTo>
                <a:lnTo>
                  <a:pt x="408213" y="3893294"/>
                </a:lnTo>
                <a:lnTo>
                  <a:pt x="458064" y="3850749"/>
                </a:lnTo>
                <a:lnTo>
                  <a:pt x="507499" y="3809885"/>
                </a:lnTo>
                <a:lnTo>
                  <a:pt x="556475" y="3770889"/>
                </a:lnTo>
                <a:lnTo>
                  <a:pt x="604944" y="3733947"/>
                </a:lnTo>
                <a:lnTo>
                  <a:pt x="652860" y="3699247"/>
                </a:lnTo>
                <a:lnTo>
                  <a:pt x="700178" y="3666974"/>
                </a:lnTo>
                <a:lnTo>
                  <a:pt x="746852" y="3637317"/>
                </a:lnTo>
                <a:lnTo>
                  <a:pt x="792835" y="3610461"/>
                </a:lnTo>
                <a:lnTo>
                  <a:pt x="838082" y="3586594"/>
                </a:lnTo>
                <a:lnTo>
                  <a:pt x="882547" y="3565902"/>
                </a:lnTo>
                <a:lnTo>
                  <a:pt x="926184" y="3548572"/>
                </a:lnTo>
                <a:lnTo>
                  <a:pt x="968946" y="3534791"/>
                </a:lnTo>
                <a:lnTo>
                  <a:pt x="1010852" y="3526830"/>
                </a:lnTo>
                <a:lnTo>
                  <a:pt x="1051969" y="3526261"/>
                </a:lnTo>
                <a:lnTo>
                  <a:pt x="1092328" y="3532219"/>
                </a:lnTo>
                <a:lnTo>
                  <a:pt x="1131961" y="3543839"/>
                </a:lnTo>
                <a:lnTo>
                  <a:pt x="1170898" y="3560256"/>
                </a:lnTo>
                <a:lnTo>
                  <a:pt x="1209169" y="3580605"/>
                </a:lnTo>
                <a:lnTo>
                  <a:pt x="1246806" y="3604022"/>
                </a:lnTo>
                <a:lnTo>
                  <a:pt x="1283839" y="3629642"/>
                </a:lnTo>
                <a:lnTo>
                  <a:pt x="1320299" y="3656600"/>
                </a:lnTo>
                <a:lnTo>
                  <a:pt x="1356217" y="3684031"/>
                </a:lnTo>
                <a:lnTo>
                  <a:pt x="1391623" y="3711071"/>
                </a:lnTo>
                <a:lnTo>
                  <a:pt x="1426548" y="3736855"/>
                </a:lnTo>
                <a:lnTo>
                  <a:pt x="1461024" y="3760517"/>
                </a:lnTo>
                <a:lnTo>
                  <a:pt x="1495080" y="3781194"/>
                </a:lnTo>
                <a:lnTo>
                  <a:pt x="1528748" y="3798020"/>
                </a:lnTo>
                <a:lnTo>
                  <a:pt x="1562058" y="3810131"/>
                </a:lnTo>
                <a:lnTo>
                  <a:pt x="1595042" y="3816661"/>
                </a:lnTo>
                <a:lnTo>
                  <a:pt x="1627729" y="3816747"/>
                </a:lnTo>
                <a:lnTo>
                  <a:pt x="1660151" y="3809523"/>
                </a:lnTo>
                <a:lnTo>
                  <a:pt x="1692338" y="3794125"/>
                </a:lnTo>
                <a:lnTo>
                  <a:pt x="1723806" y="3769371"/>
                </a:lnTo>
                <a:lnTo>
                  <a:pt x="1754170" y="3735398"/>
                </a:lnTo>
                <a:lnTo>
                  <a:pt x="1783553" y="3693253"/>
                </a:lnTo>
                <a:lnTo>
                  <a:pt x="1812078" y="3643985"/>
                </a:lnTo>
                <a:lnTo>
                  <a:pt x="1839866" y="3588644"/>
                </a:lnTo>
                <a:lnTo>
                  <a:pt x="1867042" y="3528280"/>
                </a:lnTo>
                <a:lnTo>
                  <a:pt x="1893728" y="3463940"/>
                </a:lnTo>
                <a:lnTo>
                  <a:pt x="1920046" y="3396675"/>
                </a:lnTo>
                <a:lnTo>
                  <a:pt x="1946120" y="3327534"/>
                </a:lnTo>
                <a:lnTo>
                  <a:pt x="1972071" y="3257565"/>
                </a:lnTo>
                <a:lnTo>
                  <a:pt x="1998024" y="3187819"/>
                </a:lnTo>
                <a:lnTo>
                  <a:pt x="2024101" y="3119343"/>
                </a:lnTo>
                <a:lnTo>
                  <a:pt x="2050424" y="3053188"/>
                </a:lnTo>
                <a:lnTo>
                  <a:pt x="2077116" y="2990402"/>
                </a:lnTo>
                <a:lnTo>
                  <a:pt x="2104300" y="2932035"/>
                </a:lnTo>
                <a:lnTo>
                  <a:pt x="2132099" y="2879135"/>
                </a:lnTo>
                <a:lnTo>
                  <a:pt x="2160636" y="2832753"/>
                </a:lnTo>
                <a:lnTo>
                  <a:pt x="2190033" y="2793937"/>
                </a:lnTo>
                <a:lnTo>
                  <a:pt x="2220414" y="2763736"/>
                </a:lnTo>
                <a:lnTo>
                  <a:pt x="2251900" y="2743200"/>
                </a:lnTo>
                <a:lnTo>
                  <a:pt x="2284572" y="2733902"/>
                </a:lnTo>
                <a:lnTo>
                  <a:pt x="2318381" y="2735835"/>
                </a:lnTo>
                <a:lnTo>
                  <a:pt x="2353199" y="2747673"/>
                </a:lnTo>
                <a:lnTo>
                  <a:pt x="2388896" y="2768090"/>
                </a:lnTo>
                <a:lnTo>
                  <a:pt x="2425346" y="2795762"/>
                </a:lnTo>
                <a:lnTo>
                  <a:pt x="2462420" y="2829361"/>
                </a:lnTo>
                <a:lnTo>
                  <a:pt x="2499989" y="2867563"/>
                </a:lnTo>
                <a:lnTo>
                  <a:pt x="2537926" y="2909043"/>
                </a:lnTo>
                <a:lnTo>
                  <a:pt x="2576103" y="2952475"/>
                </a:lnTo>
                <a:lnTo>
                  <a:pt x="2614390" y="2996533"/>
                </a:lnTo>
                <a:lnTo>
                  <a:pt x="2652660" y="3039892"/>
                </a:lnTo>
                <a:lnTo>
                  <a:pt x="2690785" y="3081226"/>
                </a:lnTo>
                <a:lnTo>
                  <a:pt x="2728636" y="3119210"/>
                </a:lnTo>
                <a:lnTo>
                  <a:pt x="2766085" y="3152518"/>
                </a:lnTo>
                <a:lnTo>
                  <a:pt x="2803005" y="3179826"/>
                </a:lnTo>
                <a:lnTo>
                  <a:pt x="2839266" y="3199806"/>
                </a:lnTo>
                <a:lnTo>
                  <a:pt x="2874741" y="3211135"/>
                </a:lnTo>
                <a:lnTo>
                  <a:pt x="2909301" y="3212486"/>
                </a:lnTo>
                <a:lnTo>
                  <a:pt x="2942819" y="3202533"/>
                </a:lnTo>
                <a:lnTo>
                  <a:pt x="2975165" y="3179953"/>
                </a:lnTo>
                <a:lnTo>
                  <a:pt x="3006486" y="3143404"/>
                </a:lnTo>
                <a:lnTo>
                  <a:pt x="3037015" y="3093413"/>
                </a:lnTo>
                <a:lnTo>
                  <a:pt x="3066813" y="3031447"/>
                </a:lnTo>
                <a:lnTo>
                  <a:pt x="3095942" y="2958976"/>
                </a:lnTo>
                <a:lnTo>
                  <a:pt x="3124463" y="2877468"/>
                </a:lnTo>
                <a:lnTo>
                  <a:pt x="3152439" y="2788394"/>
                </a:lnTo>
                <a:lnTo>
                  <a:pt x="3179929" y="2693221"/>
                </a:lnTo>
                <a:lnTo>
                  <a:pt x="3206996" y="2593420"/>
                </a:lnTo>
                <a:lnTo>
                  <a:pt x="3233701" y="2490458"/>
                </a:lnTo>
                <a:lnTo>
                  <a:pt x="3260105" y="2385806"/>
                </a:lnTo>
                <a:lnTo>
                  <a:pt x="3286271" y="2280931"/>
                </a:lnTo>
                <a:lnTo>
                  <a:pt x="3312259" y="2177304"/>
                </a:lnTo>
                <a:lnTo>
                  <a:pt x="3338130" y="2076393"/>
                </a:lnTo>
                <a:lnTo>
                  <a:pt x="3363947" y="1979666"/>
                </a:lnTo>
                <a:lnTo>
                  <a:pt x="3389770" y="1888595"/>
                </a:lnTo>
                <a:lnTo>
                  <a:pt x="3415662" y="1804646"/>
                </a:lnTo>
                <a:lnTo>
                  <a:pt x="3441683" y="1729290"/>
                </a:lnTo>
                <a:lnTo>
                  <a:pt x="3467895" y="1663995"/>
                </a:lnTo>
                <a:lnTo>
                  <a:pt x="3494360" y="1610231"/>
                </a:lnTo>
                <a:lnTo>
                  <a:pt x="3521138" y="1569465"/>
                </a:lnTo>
                <a:lnTo>
                  <a:pt x="3548093" y="1542727"/>
                </a:lnTo>
                <a:lnTo>
                  <a:pt x="3575043" y="1529074"/>
                </a:lnTo>
                <a:lnTo>
                  <a:pt x="3601982" y="1527022"/>
                </a:lnTo>
                <a:lnTo>
                  <a:pt x="3628906" y="1535086"/>
                </a:lnTo>
                <a:lnTo>
                  <a:pt x="3655810" y="1551783"/>
                </a:lnTo>
                <a:lnTo>
                  <a:pt x="3682687" y="1575627"/>
                </a:lnTo>
                <a:lnTo>
                  <a:pt x="3709534" y="1605136"/>
                </a:lnTo>
                <a:lnTo>
                  <a:pt x="3736345" y="1638824"/>
                </a:lnTo>
                <a:lnTo>
                  <a:pt x="3763115" y="1675207"/>
                </a:lnTo>
                <a:lnTo>
                  <a:pt x="3789838" y="1712801"/>
                </a:lnTo>
                <a:lnTo>
                  <a:pt x="3816510" y="1750122"/>
                </a:lnTo>
                <a:lnTo>
                  <a:pt x="3843126" y="1785685"/>
                </a:lnTo>
                <a:lnTo>
                  <a:pt x="3869679" y="1818006"/>
                </a:lnTo>
                <a:lnTo>
                  <a:pt x="3896166" y="1845600"/>
                </a:lnTo>
                <a:lnTo>
                  <a:pt x="3948919" y="1880674"/>
                </a:lnTo>
                <a:lnTo>
                  <a:pt x="3975174" y="1885185"/>
                </a:lnTo>
                <a:lnTo>
                  <a:pt x="4001342" y="1879032"/>
                </a:lnTo>
                <a:lnTo>
                  <a:pt x="4053395" y="1828800"/>
                </a:lnTo>
                <a:lnTo>
                  <a:pt x="4080455" y="1780124"/>
                </a:lnTo>
                <a:lnTo>
                  <a:pt x="4109535" y="1714019"/>
                </a:lnTo>
                <a:lnTo>
                  <a:pt x="4140268" y="1632641"/>
                </a:lnTo>
                <a:lnTo>
                  <a:pt x="4172283" y="1538142"/>
                </a:lnTo>
                <a:lnTo>
                  <a:pt x="4205214" y="1432679"/>
                </a:lnTo>
                <a:lnTo>
                  <a:pt x="4238690" y="1318404"/>
                </a:lnTo>
                <a:lnTo>
                  <a:pt x="4272344" y="1197474"/>
                </a:lnTo>
                <a:lnTo>
                  <a:pt x="4305808" y="1072042"/>
                </a:lnTo>
                <a:lnTo>
                  <a:pt x="4338712" y="944263"/>
                </a:lnTo>
                <a:lnTo>
                  <a:pt x="4370689" y="816292"/>
                </a:lnTo>
                <a:lnTo>
                  <a:pt x="4401369" y="690283"/>
                </a:lnTo>
                <a:lnTo>
                  <a:pt x="4430384" y="568391"/>
                </a:lnTo>
                <a:lnTo>
                  <a:pt x="4457366" y="452769"/>
                </a:lnTo>
                <a:lnTo>
                  <a:pt x="4481945" y="345574"/>
                </a:lnTo>
                <a:lnTo>
                  <a:pt x="4503755" y="248959"/>
                </a:lnTo>
                <a:lnTo>
                  <a:pt x="4522425" y="165079"/>
                </a:lnTo>
                <a:lnTo>
                  <a:pt x="4537588" y="96089"/>
                </a:lnTo>
                <a:lnTo>
                  <a:pt x="4548875" y="44142"/>
                </a:lnTo>
                <a:lnTo>
                  <a:pt x="4558347" y="0"/>
                </a:lnTo>
              </a:path>
            </a:pathLst>
          </a:custGeom>
          <a:ln w="38100">
            <a:solidFill>
              <a:srgbClr val="FCB316"/>
            </a:solidFill>
          </a:ln>
        </p:spPr>
        <p:txBody>
          <a:bodyPr wrap="square" lIns="0" tIns="0" rIns="0" bIns="0" rtlCol="0">
            <a:noAutofit/>
          </a:bodyPr>
          <a:lstStyle/>
          <a:p>
            <a:endParaRPr/>
          </a:p>
        </p:txBody>
      </p:sp>
      <p:sp>
        <p:nvSpPr>
          <p:cNvPr id="41" name="object 41"/>
          <p:cNvSpPr/>
          <p:nvPr/>
        </p:nvSpPr>
        <p:spPr>
          <a:xfrm>
            <a:off x="928687" y="1600200"/>
            <a:ext cx="4558347" cy="4271746"/>
          </a:xfrm>
          <a:custGeom>
            <a:avLst/>
            <a:gdLst/>
            <a:ahLst/>
            <a:cxnLst/>
            <a:rect l="l" t="t" r="r" b="b"/>
            <a:pathLst>
              <a:path w="4558347" h="4271746">
                <a:moveTo>
                  <a:pt x="0" y="4271746"/>
                </a:moveTo>
                <a:lnTo>
                  <a:pt x="51512" y="4222479"/>
                </a:lnTo>
                <a:lnTo>
                  <a:pt x="102978" y="4173399"/>
                </a:lnTo>
                <a:lnTo>
                  <a:pt x="154351" y="4124692"/>
                </a:lnTo>
                <a:lnTo>
                  <a:pt x="205585" y="4076545"/>
                </a:lnTo>
                <a:lnTo>
                  <a:pt x="256634" y="4029145"/>
                </a:lnTo>
                <a:lnTo>
                  <a:pt x="307452" y="3982679"/>
                </a:lnTo>
                <a:lnTo>
                  <a:pt x="357994" y="3937333"/>
                </a:lnTo>
                <a:lnTo>
                  <a:pt x="408213" y="3893294"/>
                </a:lnTo>
                <a:lnTo>
                  <a:pt x="458064" y="3850749"/>
                </a:lnTo>
                <a:lnTo>
                  <a:pt x="507499" y="3809885"/>
                </a:lnTo>
                <a:lnTo>
                  <a:pt x="556475" y="3770889"/>
                </a:lnTo>
                <a:lnTo>
                  <a:pt x="604944" y="3733947"/>
                </a:lnTo>
                <a:lnTo>
                  <a:pt x="652860" y="3699247"/>
                </a:lnTo>
                <a:lnTo>
                  <a:pt x="700178" y="3666974"/>
                </a:lnTo>
                <a:lnTo>
                  <a:pt x="746852" y="3637317"/>
                </a:lnTo>
                <a:lnTo>
                  <a:pt x="792835" y="3610461"/>
                </a:lnTo>
                <a:lnTo>
                  <a:pt x="838082" y="3586594"/>
                </a:lnTo>
                <a:lnTo>
                  <a:pt x="882547" y="3565902"/>
                </a:lnTo>
                <a:lnTo>
                  <a:pt x="926184" y="3548572"/>
                </a:lnTo>
                <a:lnTo>
                  <a:pt x="968946" y="3534791"/>
                </a:lnTo>
                <a:lnTo>
                  <a:pt x="1010852" y="3526830"/>
                </a:lnTo>
                <a:lnTo>
                  <a:pt x="1051969" y="3526261"/>
                </a:lnTo>
                <a:lnTo>
                  <a:pt x="1092328" y="3532219"/>
                </a:lnTo>
                <a:lnTo>
                  <a:pt x="1131961" y="3543839"/>
                </a:lnTo>
                <a:lnTo>
                  <a:pt x="1170898" y="3560256"/>
                </a:lnTo>
                <a:lnTo>
                  <a:pt x="1209169" y="3580605"/>
                </a:lnTo>
                <a:lnTo>
                  <a:pt x="1246806" y="3604022"/>
                </a:lnTo>
                <a:lnTo>
                  <a:pt x="1283839" y="3629642"/>
                </a:lnTo>
                <a:lnTo>
                  <a:pt x="1320299" y="3656600"/>
                </a:lnTo>
                <a:lnTo>
                  <a:pt x="1356217" y="3684031"/>
                </a:lnTo>
                <a:lnTo>
                  <a:pt x="1391623" y="3711071"/>
                </a:lnTo>
                <a:lnTo>
                  <a:pt x="1426548" y="3736855"/>
                </a:lnTo>
                <a:lnTo>
                  <a:pt x="1461024" y="3760517"/>
                </a:lnTo>
                <a:lnTo>
                  <a:pt x="1495080" y="3781194"/>
                </a:lnTo>
                <a:lnTo>
                  <a:pt x="1528748" y="3798020"/>
                </a:lnTo>
                <a:lnTo>
                  <a:pt x="1562058" y="3810131"/>
                </a:lnTo>
                <a:lnTo>
                  <a:pt x="1595042" y="3816661"/>
                </a:lnTo>
                <a:lnTo>
                  <a:pt x="1627729" y="3816747"/>
                </a:lnTo>
                <a:lnTo>
                  <a:pt x="1660151" y="3809523"/>
                </a:lnTo>
                <a:lnTo>
                  <a:pt x="1692338" y="3794125"/>
                </a:lnTo>
                <a:lnTo>
                  <a:pt x="1723806" y="3769371"/>
                </a:lnTo>
                <a:lnTo>
                  <a:pt x="1754170" y="3735398"/>
                </a:lnTo>
                <a:lnTo>
                  <a:pt x="1783553" y="3693253"/>
                </a:lnTo>
                <a:lnTo>
                  <a:pt x="1812078" y="3643985"/>
                </a:lnTo>
                <a:lnTo>
                  <a:pt x="1839866" y="3588644"/>
                </a:lnTo>
                <a:lnTo>
                  <a:pt x="1867042" y="3528280"/>
                </a:lnTo>
                <a:lnTo>
                  <a:pt x="1893728" y="3463940"/>
                </a:lnTo>
                <a:lnTo>
                  <a:pt x="1920046" y="3396675"/>
                </a:lnTo>
                <a:lnTo>
                  <a:pt x="1946120" y="3327534"/>
                </a:lnTo>
                <a:lnTo>
                  <a:pt x="1972071" y="3257565"/>
                </a:lnTo>
                <a:lnTo>
                  <a:pt x="1998024" y="3187819"/>
                </a:lnTo>
                <a:lnTo>
                  <a:pt x="2024101" y="3119343"/>
                </a:lnTo>
                <a:lnTo>
                  <a:pt x="2050424" y="3053188"/>
                </a:lnTo>
                <a:lnTo>
                  <a:pt x="2077116" y="2990402"/>
                </a:lnTo>
                <a:lnTo>
                  <a:pt x="2104300" y="2932035"/>
                </a:lnTo>
                <a:lnTo>
                  <a:pt x="2132099" y="2879135"/>
                </a:lnTo>
                <a:lnTo>
                  <a:pt x="2160636" y="2832753"/>
                </a:lnTo>
                <a:lnTo>
                  <a:pt x="2190033" y="2793937"/>
                </a:lnTo>
                <a:lnTo>
                  <a:pt x="2220414" y="2763736"/>
                </a:lnTo>
                <a:lnTo>
                  <a:pt x="2251900" y="2743200"/>
                </a:lnTo>
                <a:lnTo>
                  <a:pt x="2284572" y="2733902"/>
                </a:lnTo>
                <a:lnTo>
                  <a:pt x="2318381" y="2735835"/>
                </a:lnTo>
                <a:lnTo>
                  <a:pt x="2353199" y="2747673"/>
                </a:lnTo>
                <a:lnTo>
                  <a:pt x="2388896" y="2768090"/>
                </a:lnTo>
                <a:lnTo>
                  <a:pt x="2425346" y="2795762"/>
                </a:lnTo>
                <a:lnTo>
                  <a:pt x="2462420" y="2829361"/>
                </a:lnTo>
                <a:lnTo>
                  <a:pt x="2499989" y="2867563"/>
                </a:lnTo>
                <a:lnTo>
                  <a:pt x="2537926" y="2909043"/>
                </a:lnTo>
                <a:lnTo>
                  <a:pt x="2576103" y="2952475"/>
                </a:lnTo>
                <a:lnTo>
                  <a:pt x="2614390" y="2996533"/>
                </a:lnTo>
                <a:lnTo>
                  <a:pt x="2652660" y="3039892"/>
                </a:lnTo>
                <a:lnTo>
                  <a:pt x="2690785" y="3081226"/>
                </a:lnTo>
                <a:lnTo>
                  <a:pt x="2728636" y="3119210"/>
                </a:lnTo>
                <a:lnTo>
                  <a:pt x="2766085" y="3152518"/>
                </a:lnTo>
                <a:lnTo>
                  <a:pt x="2803005" y="3179826"/>
                </a:lnTo>
                <a:lnTo>
                  <a:pt x="2839266" y="3199806"/>
                </a:lnTo>
                <a:lnTo>
                  <a:pt x="2874741" y="3211135"/>
                </a:lnTo>
                <a:lnTo>
                  <a:pt x="2909301" y="3212486"/>
                </a:lnTo>
                <a:lnTo>
                  <a:pt x="2942819" y="3202533"/>
                </a:lnTo>
                <a:lnTo>
                  <a:pt x="2975165" y="3179953"/>
                </a:lnTo>
                <a:lnTo>
                  <a:pt x="3006486" y="3143404"/>
                </a:lnTo>
                <a:lnTo>
                  <a:pt x="3037015" y="3093413"/>
                </a:lnTo>
                <a:lnTo>
                  <a:pt x="3066813" y="3031447"/>
                </a:lnTo>
                <a:lnTo>
                  <a:pt x="3095942" y="2958976"/>
                </a:lnTo>
                <a:lnTo>
                  <a:pt x="3124463" y="2877468"/>
                </a:lnTo>
                <a:lnTo>
                  <a:pt x="3152439" y="2788394"/>
                </a:lnTo>
                <a:lnTo>
                  <a:pt x="3179929" y="2693221"/>
                </a:lnTo>
                <a:lnTo>
                  <a:pt x="3206996" y="2593420"/>
                </a:lnTo>
                <a:lnTo>
                  <a:pt x="3233701" y="2490458"/>
                </a:lnTo>
                <a:lnTo>
                  <a:pt x="3260105" y="2385806"/>
                </a:lnTo>
                <a:lnTo>
                  <a:pt x="3286271" y="2280931"/>
                </a:lnTo>
                <a:lnTo>
                  <a:pt x="3312259" y="2177304"/>
                </a:lnTo>
                <a:lnTo>
                  <a:pt x="3338130" y="2076393"/>
                </a:lnTo>
                <a:lnTo>
                  <a:pt x="3363947" y="1979666"/>
                </a:lnTo>
                <a:lnTo>
                  <a:pt x="3389770" y="1888595"/>
                </a:lnTo>
                <a:lnTo>
                  <a:pt x="3415662" y="1804646"/>
                </a:lnTo>
                <a:lnTo>
                  <a:pt x="3441683" y="1729290"/>
                </a:lnTo>
                <a:lnTo>
                  <a:pt x="3467895" y="1663995"/>
                </a:lnTo>
                <a:lnTo>
                  <a:pt x="3494360" y="1610231"/>
                </a:lnTo>
                <a:lnTo>
                  <a:pt x="3521138" y="1569465"/>
                </a:lnTo>
                <a:lnTo>
                  <a:pt x="3548093" y="1542727"/>
                </a:lnTo>
                <a:lnTo>
                  <a:pt x="3575043" y="1529074"/>
                </a:lnTo>
                <a:lnTo>
                  <a:pt x="3601982" y="1527022"/>
                </a:lnTo>
                <a:lnTo>
                  <a:pt x="3628906" y="1535086"/>
                </a:lnTo>
                <a:lnTo>
                  <a:pt x="3655810" y="1551783"/>
                </a:lnTo>
                <a:lnTo>
                  <a:pt x="3682687" y="1575627"/>
                </a:lnTo>
                <a:lnTo>
                  <a:pt x="3709534" y="1605136"/>
                </a:lnTo>
                <a:lnTo>
                  <a:pt x="3736345" y="1638824"/>
                </a:lnTo>
                <a:lnTo>
                  <a:pt x="3763115" y="1675207"/>
                </a:lnTo>
                <a:lnTo>
                  <a:pt x="3789838" y="1712801"/>
                </a:lnTo>
                <a:lnTo>
                  <a:pt x="3816510" y="1750122"/>
                </a:lnTo>
                <a:lnTo>
                  <a:pt x="3843126" y="1785685"/>
                </a:lnTo>
                <a:lnTo>
                  <a:pt x="3869679" y="1818006"/>
                </a:lnTo>
                <a:lnTo>
                  <a:pt x="3896166" y="1845600"/>
                </a:lnTo>
                <a:lnTo>
                  <a:pt x="3948919" y="1880674"/>
                </a:lnTo>
                <a:lnTo>
                  <a:pt x="3975174" y="1885185"/>
                </a:lnTo>
                <a:lnTo>
                  <a:pt x="4001342" y="1879032"/>
                </a:lnTo>
                <a:lnTo>
                  <a:pt x="4053395" y="1828800"/>
                </a:lnTo>
                <a:lnTo>
                  <a:pt x="4080455" y="1780124"/>
                </a:lnTo>
                <a:lnTo>
                  <a:pt x="4109535" y="1714019"/>
                </a:lnTo>
                <a:lnTo>
                  <a:pt x="4140268" y="1632641"/>
                </a:lnTo>
                <a:lnTo>
                  <a:pt x="4172283" y="1538142"/>
                </a:lnTo>
                <a:lnTo>
                  <a:pt x="4205214" y="1432679"/>
                </a:lnTo>
                <a:lnTo>
                  <a:pt x="4238690" y="1318404"/>
                </a:lnTo>
                <a:lnTo>
                  <a:pt x="4272344" y="1197474"/>
                </a:lnTo>
                <a:lnTo>
                  <a:pt x="4305808" y="1072042"/>
                </a:lnTo>
                <a:lnTo>
                  <a:pt x="4338712" y="944263"/>
                </a:lnTo>
                <a:lnTo>
                  <a:pt x="4370689" y="816292"/>
                </a:lnTo>
                <a:lnTo>
                  <a:pt x="4401369" y="690283"/>
                </a:lnTo>
                <a:lnTo>
                  <a:pt x="4430384" y="568391"/>
                </a:lnTo>
                <a:lnTo>
                  <a:pt x="4457366" y="452769"/>
                </a:lnTo>
                <a:lnTo>
                  <a:pt x="4481945" y="345574"/>
                </a:lnTo>
                <a:lnTo>
                  <a:pt x="4503755" y="248959"/>
                </a:lnTo>
                <a:lnTo>
                  <a:pt x="4522425" y="165079"/>
                </a:lnTo>
                <a:lnTo>
                  <a:pt x="4537588" y="96089"/>
                </a:lnTo>
                <a:lnTo>
                  <a:pt x="4548875" y="44142"/>
                </a:lnTo>
                <a:lnTo>
                  <a:pt x="4558347" y="0"/>
                </a:lnTo>
              </a:path>
            </a:pathLst>
          </a:custGeom>
          <a:ln w="38100">
            <a:solidFill>
              <a:srgbClr val="FCB316"/>
            </a:solidFill>
          </a:ln>
        </p:spPr>
        <p:txBody>
          <a:bodyPr wrap="square" lIns="0" tIns="0" rIns="0" bIns="0" rtlCol="0">
            <a:noAutofit/>
          </a:bodyPr>
          <a:lstStyle/>
          <a:p>
            <a:endParaRPr/>
          </a:p>
        </p:txBody>
      </p:sp>
      <p:sp>
        <p:nvSpPr>
          <p:cNvPr id="42" name="object 42"/>
          <p:cNvSpPr/>
          <p:nvPr/>
        </p:nvSpPr>
        <p:spPr>
          <a:xfrm>
            <a:off x="1882394" y="3449574"/>
            <a:ext cx="772668" cy="439419"/>
          </a:xfrm>
          <a:custGeom>
            <a:avLst/>
            <a:gdLst/>
            <a:ahLst/>
            <a:cxnLst/>
            <a:rect l="l" t="t" r="r" b="b"/>
            <a:pathLst>
              <a:path w="772668" h="439420">
                <a:moveTo>
                  <a:pt x="772668" y="411861"/>
                </a:moveTo>
                <a:lnTo>
                  <a:pt x="675639" y="407034"/>
                </a:lnTo>
                <a:lnTo>
                  <a:pt x="657161" y="402380"/>
                </a:lnTo>
                <a:lnTo>
                  <a:pt x="647826" y="439419"/>
                </a:lnTo>
                <a:lnTo>
                  <a:pt x="772668" y="411861"/>
                </a:lnTo>
                <a:close/>
              </a:path>
              <a:path w="772668" h="439420">
                <a:moveTo>
                  <a:pt x="675767" y="328549"/>
                </a:moveTo>
                <a:lnTo>
                  <a:pt x="666472" y="365432"/>
                </a:lnTo>
                <a:lnTo>
                  <a:pt x="684911" y="370077"/>
                </a:lnTo>
                <a:lnTo>
                  <a:pt x="675767" y="328549"/>
                </a:lnTo>
                <a:close/>
              </a:path>
              <a:path w="772668" h="439420">
                <a:moveTo>
                  <a:pt x="675767" y="328549"/>
                </a:moveTo>
                <a:lnTo>
                  <a:pt x="684911" y="370077"/>
                </a:lnTo>
                <a:lnTo>
                  <a:pt x="666472" y="365432"/>
                </a:lnTo>
                <a:lnTo>
                  <a:pt x="121310" y="228085"/>
                </a:lnTo>
                <a:lnTo>
                  <a:pt x="124841" y="237489"/>
                </a:lnTo>
                <a:lnTo>
                  <a:pt x="111760" y="225678"/>
                </a:lnTo>
                <a:lnTo>
                  <a:pt x="91439" y="256667"/>
                </a:lnTo>
                <a:lnTo>
                  <a:pt x="657161" y="402380"/>
                </a:lnTo>
                <a:lnTo>
                  <a:pt x="772668" y="411861"/>
                </a:lnTo>
                <a:lnTo>
                  <a:pt x="675767" y="328549"/>
                </a:lnTo>
                <a:close/>
              </a:path>
              <a:path w="772668" h="439420">
                <a:moveTo>
                  <a:pt x="111760" y="225678"/>
                </a:moveTo>
                <a:lnTo>
                  <a:pt x="124841" y="237489"/>
                </a:lnTo>
                <a:lnTo>
                  <a:pt x="121310" y="228085"/>
                </a:lnTo>
                <a:lnTo>
                  <a:pt x="35687" y="0"/>
                </a:lnTo>
                <a:lnTo>
                  <a:pt x="0" y="13335"/>
                </a:lnTo>
                <a:lnTo>
                  <a:pt x="89281" y="250825"/>
                </a:lnTo>
                <a:lnTo>
                  <a:pt x="91439" y="256667"/>
                </a:lnTo>
                <a:lnTo>
                  <a:pt x="111760" y="225678"/>
                </a:lnTo>
                <a:close/>
              </a:path>
            </a:pathLst>
          </a:custGeom>
          <a:solidFill>
            <a:srgbClr val="000000"/>
          </a:solidFill>
        </p:spPr>
        <p:txBody>
          <a:bodyPr wrap="square" lIns="0" tIns="0" rIns="0" bIns="0" rtlCol="0">
            <a:noAutofit/>
          </a:bodyPr>
          <a:lstStyle/>
          <a:p>
            <a:endParaRPr/>
          </a:p>
        </p:txBody>
      </p:sp>
      <p:sp>
        <p:nvSpPr>
          <p:cNvPr id="43" name="object 43"/>
          <p:cNvSpPr/>
          <p:nvPr/>
        </p:nvSpPr>
        <p:spPr>
          <a:xfrm>
            <a:off x="1371600" y="2819400"/>
            <a:ext cx="1066800" cy="609600"/>
          </a:xfrm>
          <a:custGeom>
            <a:avLst/>
            <a:gdLst/>
            <a:ahLst/>
            <a:cxnLst/>
            <a:rect l="l" t="t" r="r" b="b"/>
            <a:pathLst>
              <a:path w="1066800" h="609600">
                <a:moveTo>
                  <a:pt x="0" y="609600"/>
                </a:moveTo>
                <a:lnTo>
                  <a:pt x="1066800" y="609600"/>
                </a:lnTo>
                <a:lnTo>
                  <a:pt x="1066800" y="0"/>
                </a:lnTo>
                <a:lnTo>
                  <a:pt x="0" y="0"/>
                </a:lnTo>
                <a:lnTo>
                  <a:pt x="0" y="609600"/>
                </a:lnTo>
                <a:close/>
              </a:path>
            </a:pathLst>
          </a:custGeom>
          <a:solidFill>
            <a:srgbClr val="FFFFFF"/>
          </a:solidFill>
        </p:spPr>
        <p:txBody>
          <a:bodyPr wrap="square" lIns="0" tIns="0" rIns="0" bIns="0" rtlCol="0">
            <a:noAutofit/>
          </a:bodyPr>
          <a:lstStyle/>
          <a:p>
            <a:endParaRPr/>
          </a:p>
        </p:txBody>
      </p:sp>
      <p:sp>
        <p:nvSpPr>
          <p:cNvPr id="44" name="object 44"/>
          <p:cNvSpPr/>
          <p:nvPr/>
        </p:nvSpPr>
        <p:spPr>
          <a:xfrm>
            <a:off x="1371600" y="2819400"/>
            <a:ext cx="1066800" cy="609600"/>
          </a:xfrm>
          <a:custGeom>
            <a:avLst/>
            <a:gdLst/>
            <a:ahLst/>
            <a:cxnLst/>
            <a:rect l="l" t="t" r="r" b="b"/>
            <a:pathLst>
              <a:path w="1066800" h="609600">
                <a:moveTo>
                  <a:pt x="0" y="609600"/>
                </a:moveTo>
                <a:lnTo>
                  <a:pt x="1066800" y="609600"/>
                </a:lnTo>
                <a:lnTo>
                  <a:pt x="1066800" y="0"/>
                </a:lnTo>
                <a:lnTo>
                  <a:pt x="0" y="0"/>
                </a:lnTo>
                <a:lnTo>
                  <a:pt x="0" y="609600"/>
                </a:lnTo>
                <a:close/>
              </a:path>
            </a:pathLst>
          </a:custGeom>
          <a:ln w="38100">
            <a:solidFill>
              <a:srgbClr val="000000"/>
            </a:solidFill>
          </a:ln>
        </p:spPr>
        <p:txBody>
          <a:bodyPr wrap="square" lIns="0" tIns="0" rIns="0" bIns="0" rtlCol="0">
            <a:noAutofit/>
          </a:bodyPr>
          <a:lstStyle/>
          <a:p>
            <a:endParaRPr/>
          </a:p>
        </p:txBody>
      </p:sp>
      <p:sp>
        <p:nvSpPr>
          <p:cNvPr id="45" name="object 45"/>
          <p:cNvSpPr/>
          <p:nvPr/>
        </p:nvSpPr>
        <p:spPr>
          <a:xfrm>
            <a:off x="1882394" y="3449574"/>
            <a:ext cx="772668" cy="439419"/>
          </a:xfrm>
          <a:custGeom>
            <a:avLst/>
            <a:gdLst/>
            <a:ahLst/>
            <a:cxnLst/>
            <a:rect l="l" t="t" r="r" b="b"/>
            <a:pathLst>
              <a:path w="772668" h="439420">
                <a:moveTo>
                  <a:pt x="675639" y="407034"/>
                </a:moveTo>
                <a:lnTo>
                  <a:pt x="657161" y="402380"/>
                </a:lnTo>
                <a:lnTo>
                  <a:pt x="647826" y="439419"/>
                </a:lnTo>
                <a:lnTo>
                  <a:pt x="772668" y="411861"/>
                </a:lnTo>
                <a:lnTo>
                  <a:pt x="675639" y="407034"/>
                </a:lnTo>
                <a:close/>
              </a:path>
              <a:path w="772668" h="439420">
                <a:moveTo>
                  <a:pt x="684911" y="370077"/>
                </a:moveTo>
                <a:lnTo>
                  <a:pt x="675767" y="328549"/>
                </a:lnTo>
                <a:lnTo>
                  <a:pt x="666472" y="365432"/>
                </a:lnTo>
                <a:lnTo>
                  <a:pt x="684911" y="370077"/>
                </a:lnTo>
                <a:close/>
              </a:path>
              <a:path w="772668" h="439420">
                <a:moveTo>
                  <a:pt x="91439" y="256667"/>
                </a:moveTo>
                <a:lnTo>
                  <a:pt x="657161" y="402380"/>
                </a:lnTo>
                <a:lnTo>
                  <a:pt x="772668" y="411861"/>
                </a:lnTo>
                <a:lnTo>
                  <a:pt x="675767" y="328549"/>
                </a:lnTo>
                <a:lnTo>
                  <a:pt x="684911" y="370077"/>
                </a:lnTo>
                <a:lnTo>
                  <a:pt x="666472" y="365432"/>
                </a:lnTo>
                <a:lnTo>
                  <a:pt x="121310" y="228085"/>
                </a:lnTo>
                <a:lnTo>
                  <a:pt x="124841" y="237489"/>
                </a:lnTo>
                <a:lnTo>
                  <a:pt x="111760" y="225678"/>
                </a:lnTo>
                <a:lnTo>
                  <a:pt x="91439" y="256667"/>
                </a:lnTo>
                <a:close/>
              </a:path>
              <a:path w="772668" h="439420">
                <a:moveTo>
                  <a:pt x="111760" y="225678"/>
                </a:moveTo>
                <a:lnTo>
                  <a:pt x="124841" y="237489"/>
                </a:lnTo>
                <a:lnTo>
                  <a:pt x="121310" y="228085"/>
                </a:lnTo>
                <a:lnTo>
                  <a:pt x="35687" y="0"/>
                </a:lnTo>
                <a:lnTo>
                  <a:pt x="0" y="13335"/>
                </a:lnTo>
                <a:lnTo>
                  <a:pt x="89281" y="250825"/>
                </a:lnTo>
                <a:lnTo>
                  <a:pt x="91439" y="256667"/>
                </a:lnTo>
                <a:lnTo>
                  <a:pt x="111760" y="225678"/>
                </a:lnTo>
                <a:close/>
              </a:path>
            </a:pathLst>
          </a:custGeom>
          <a:solidFill>
            <a:srgbClr val="000000"/>
          </a:solidFill>
        </p:spPr>
        <p:txBody>
          <a:bodyPr wrap="square" lIns="0" tIns="0" rIns="0" bIns="0" rtlCol="0">
            <a:noAutofit/>
          </a:bodyPr>
          <a:lstStyle/>
          <a:p>
            <a:endParaRPr/>
          </a:p>
        </p:txBody>
      </p:sp>
      <p:sp>
        <p:nvSpPr>
          <p:cNvPr id="46" name="object 46"/>
          <p:cNvSpPr/>
          <p:nvPr/>
        </p:nvSpPr>
        <p:spPr>
          <a:xfrm>
            <a:off x="3762177" y="3428873"/>
            <a:ext cx="256628" cy="1580133"/>
          </a:xfrm>
          <a:custGeom>
            <a:avLst/>
            <a:gdLst/>
            <a:ahLst/>
            <a:cxnLst/>
            <a:rect l="l" t="t" r="r" b="b"/>
            <a:pathLst>
              <a:path w="256628" h="1580133">
                <a:moveTo>
                  <a:pt x="167202" y="741807"/>
                </a:moveTo>
                <a:lnTo>
                  <a:pt x="110052" y="742950"/>
                </a:lnTo>
                <a:lnTo>
                  <a:pt x="113354" y="914400"/>
                </a:lnTo>
                <a:lnTo>
                  <a:pt x="170504" y="913257"/>
                </a:lnTo>
                <a:lnTo>
                  <a:pt x="167202" y="741807"/>
                </a:lnTo>
                <a:close/>
              </a:path>
              <a:path w="256628" h="1580133">
                <a:moveTo>
                  <a:pt x="171647" y="970407"/>
                </a:moveTo>
                <a:lnTo>
                  <a:pt x="114497" y="971422"/>
                </a:lnTo>
                <a:lnTo>
                  <a:pt x="117926" y="1142872"/>
                </a:lnTo>
                <a:lnTo>
                  <a:pt x="175076" y="1141729"/>
                </a:lnTo>
                <a:lnTo>
                  <a:pt x="171647" y="970407"/>
                </a:lnTo>
                <a:close/>
              </a:path>
              <a:path w="256628" h="1580133">
                <a:moveTo>
                  <a:pt x="176092" y="1198879"/>
                </a:moveTo>
                <a:lnTo>
                  <a:pt x="118942" y="1200022"/>
                </a:lnTo>
                <a:lnTo>
                  <a:pt x="122371" y="1371472"/>
                </a:lnTo>
                <a:lnTo>
                  <a:pt x="179521" y="1370329"/>
                </a:lnTo>
                <a:lnTo>
                  <a:pt x="176092" y="1198879"/>
                </a:lnTo>
                <a:close/>
              </a:path>
              <a:path w="256628" h="1580133">
                <a:moveTo>
                  <a:pt x="155010" y="1580133"/>
                </a:moveTo>
                <a:lnTo>
                  <a:pt x="275533" y="1363979"/>
                </a:lnTo>
                <a:lnTo>
                  <a:pt x="279033" y="1352221"/>
                </a:lnTo>
                <a:lnTo>
                  <a:pt x="277459" y="1340486"/>
                </a:lnTo>
                <a:lnTo>
                  <a:pt x="271264" y="1330362"/>
                </a:lnTo>
                <a:lnTo>
                  <a:pt x="264484" y="1325118"/>
                </a:lnTo>
                <a:lnTo>
                  <a:pt x="252762" y="1321545"/>
                </a:lnTo>
                <a:lnTo>
                  <a:pt x="241059" y="1323073"/>
                </a:lnTo>
                <a:lnTo>
                  <a:pt x="230947" y="1329252"/>
                </a:lnTo>
                <a:lnTo>
                  <a:pt x="225622" y="1336166"/>
                </a:lnTo>
                <a:lnTo>
                  <a:pt x="174647" y="1427600"/>
                </a:lnTo>
                <a:lnTo>
                  <a:pt x="152858" y="1466683"/>
                </a:lnTo>
                <a:lnTo>
                  <a:pt x="129560" y="1428502"/>
                </a:lnTo>
                <a:lnTo>
                  <a:pt x="123514" y="1428622"/>
                </a:lnTo>
                <a:lnTo>
                  <a:pt x="129560" y="1428502"/>
                </a:lnTo>
                <a:lnTo>
                  <a:pt x="75000" y="1339088"/>
                </a:lnTo>
                <a:lnTo>
                  <a:pt x="125419" y="1524000"/>
                </a:lnTo>
                <a:lnTo>
                  <a:pt x="128975" y="1509521"/>
                </a:lnTo>
                <a:lnTo>
                  <a:pt x="178378" y="1508506"/>
                </a:lnTo>
                <a:lnTo>
                  <a:pt x="180664" y="1427479"/>
                </a:lnTo>
                <a:lnTo>
                  <a:pt x="182442" y="1522857"/>
                </a:lnTo>
                <a:lnTo>
                  <a:pt x="155010" y="1580133"/>
                </a:lnTo>
                <a:close/>
              </a:path>
              <a:path w="256628" h="1580133">
                <a:moveTo>
                  <a:pt x="125419" y="1524000"/>
                </a:moveTo>
                <a:lnTo>
                  <a:pt x="75000" y="1339088"/>
                </a:lnTo>
                <a:lnTo>
                  <a:pt x="66551" y="1330274"/>
                </a:lnTo>
                <a:lnTo>
                  <a:pt x="55608" y="1325871"/>
                </a:lnTo>
                <a:lnTo>
                  <a:pt x="43729" y="1326239"/>
                </a:lnTo>
                <a:lnTo>
                  <a:pt x="35630" y="1329563"/>
                </a:lnTo>
                <a:lnTo>
                  <a:pt x="26829" y="1337997"/>
                </a:lnTo>
                <a:lnTo>
                  <a:pt x="22440" y="1348920"/>
                </a:lnTo>
                <a:lnTo>
                  <a:pt x="22836" y="1360781"/>
                </a:lnTo>
                <a:lnTo>
                  <a:pt x="26232" y="1368933"/>
                </a:lnTo>
                <a:lnTo>
                  <a:pt x="155010" y="1580133"/>
                </a:lnTo>
                <a:lnTo>
                  <a:pt x="182442" y="1522857"/>
                </a:lnTo>
                <a:lnTo>
                  <a:pt x="180664" y="1427479"/>
                </a:lnTo>
                <a:lnTo>
                  <a:pt x="178378" y="1508506"/>
                </a:lnTo>
                <a:lnTo>
                  <a:pt x="128975" y="1509521"/>
                </a:lnTo>
                <a:lnTo>
                  <a:pt x="125419" y="1524000"/>
                </a:lnTo>
                <a:close/>
              </a:path>
              <a:path w="256628" h="1580133">
                <a:moveTo>
                  <a:pt x="174647" y="1427600"/>
                </a:moveTo>
                <a:lnTo>
                  <a:pt x="129560" y="1428502"/>
                </a:lnTo>
                <a:lnTo>
                  <a:pt x="152858" y="1466683"/>
                </a:lnTo>
                <a:lnTo>
                  <a:pt x="174647" y="1427600"/>
                </a:lnTo>
                <a:close/>
              </a:path>
              <a:path w="256628" h="1580133">
                <a:moveTo>
                  <a:pt x="48086" y="250881"/>
                </a:moveTo>
                <a:lnTo>
                  <a:pt x="53410" y="243966"/>
                </a:lnTo>
                <a:lnTo>
                  <a:pt x="98624" y="162867"/>
                </a:lnTo>
                <a:lnTo>
                  <a:pt x="126220" y="113368"/>
                </a:lnTo>
                <a:lnTo>
                  <a:pt x="155777" y="161866"/>
                </a:lnTo>
                <a:lnTo>
                  <a:pt x="204032" y="241045"/>
                </a:lnTo>
                <a:lnTo>
                  <a:pt x="212502" y="249859"/>
                </a:lnTo>
                <a:lnTo>
                  <a:pt x="223475" y="254262"/>
                </a:lnTo>
                <a:lnTo>
                  <a:pt x="235351" y="253894"/>
                </a:lnTo>
                <a:lnTo>
                  <a:pt x="243402" y="250570"/>
                </a:lnTo>
                <a:lnTo>
                  <a:pt x="252231" y="242101"/>
                </a:lnTo>
                <a:lnTo>
                  <a:pt x="256628" y="231146"/>
                </a:lnTo>
                <a:lnTo>
                  <a:pt x="256232" y="219287"/>
                </a:lnTo>
                <a:lnTo>
                  <a:pt x="252927" y="211327"/>
                </a:lnTo>
                <a:lnTo>
                  <a:pt x="124022" y="0"/>
                </a:lnTo>
                <a:lnTo>
                  <a:pt x="153740" y="56134"/>
                </a:lnTo>
                <a:lnTo>
                  <a:pt x="150057" y="70612"/>
                </a:lnTo>
                <a:lnTo>
                  <a:pt x="100781" y="71627"/>
                </a:lnTo>
                <a:lnTo>
                  <a:pt x="96590" y="57276"/>
                </a:lnTo>
                <a:lnTo>
                  <a:pt x="48086" y="250881"/>
                </a:lnTo>
                <a:close/>
              </a:path>
              <a:path w="256628" h="1580133">
                <a:moveTo>
                  <a:pt x="3499" y="216153"/>
                </a:moveTo>
                <a:lnTo>
                  <a:pt x="0" y="227912"/>
                </a:lnTo>
                <a:lnTo>
                  <a:pt x="1574" y="239647"/>
                </a:lnTo>
                <a:lnTo>
                  <a:pt x="7768" y="249771"/>
                </a:lnTo>
                <a:lnTo>
                  <a:pt x="14548" y="255015"/>
                </a:lnTo>
                <a:lnTo>
                  <a:pt x="26270" y="258588"/>
                </a:lnTo>
                <a:lnTo>
                  <a:pt x="37973" y="257060"/>
                </a:lnTo>
                <a:lnTo>
                  <a:pt x="48086" y="250881"/>
                </a:lnTo>
                <a:lnTo>
                  <a:pt x="96590" y="57276"/>
                </a:lnTo>
                <a:lnTo>
                  <a:pt x="100781" y="71627"/>
                </a:lnTo>
                <a:lnTo>
                  <a:pt x="150057" y="70612"/>
                </a:lnTo>
                <a:lnTo>
                  <a:pt x="153740" y="56134"/>
                </a:lnTo>
                <a:lnTo>
                  <a:pt x="124022" y="0"/>
                </a:lnTo>
                <a:lnTo>
                  <a:pt x="3499" y="216153"/>
                </a:lnTo>
                <a:close/>
              </a:path>
              <a:path w="256628" h="1580133">
                <a:moveTo>
                  <a:pt x="126220" y="113368"/>
                </a:moveTo>
                <a:lnTo>
                  <a:pt x="98624" y="162867"/>
                </a:lnTo>
                <a:lnTo>
                  <a:pt x="99892" y="228726"/>
                </a:lnTo>
                <a:lnTo>
                  <a:pt x="157042" y="227583"/>
                </a:lnTo>
                <a:lnTo>
                  <a:pt x="155777" y="161866"/>
                </a:lnTo>
                <a:lnTo>
                  <a:pt x="126220" y="113368"/>
                </a:lnTo>
                <a:close/>
              </a:path>
              <a:path w="256628" h="1580133">
                <a:moveTo>
                  <a:pt x="158185" y="284733"/>
                </a:moveTo>
                <a:lnTo>
                  <a:pt x="101035" y="285750"/>
                </a:lnTo>
                <a:lnTo>
                  <a:pt x="104464" y="457200"/>
                </a:lnTo>
                <a:lnTo>
                  <a:pt x="161614" y="456056"/>
                </a:lnTo>
                <a:lnTo>
                  <a:pt x="158185" y="284733"/>
                </a:lnTo>
                <a:close/>
              </a:path>
              <a:path w="256628" h="1580133">
                <a:moveTo>
                  <a:pt x="162630" y="513206"/>
                </a:moveTo>
                <a:lnTo>
                  <a:pt x="105480" y="514350"/>
                </a:lnTo>
                <a:lnTo>
                  <a:pt x="108909" y="685800"/>
                </a:lnTo>
                <a:lnTo>
                  <a:pt x="166059" y="684657"/>
                </a:lnTo>
                <a:lnTo>
                  <a:pt x="162630" y="513206"/>
                </a:lnTo>
                <a:close/>
              </a:path>
            </a:pathLst>
          </a:custGeom>
          <a:solidFill>
            <a:srgbClr val="00AF50"/>
          </a:solidFill>
        </p:spPr>
        <p:txBody>
          <a:bodyPr wrap="square" lIns="0" tIns="0" rIns="0" bIns="0" rtlCol="0">
            <a:noAutofit/>
          </a:bodyPr>
          <a:lstStyle/>
          <a:p>
            <a:endParaRPr/>
          </a:p>
        </p:txBody>
      </p:sp>
      <p:sp>
        <p:nvSpPr>
          <p:cNvPr id="47" name="object 47"/>
          <p:cNvSpPr/>
          <p:nvPr/>
        </p:nvSpPr>
        <p:spPr>
          <a:xfrm>
            <a:off x="4800600" y="4114800"/>
            <a:ext cx="1066800" cy="533400"/>
          </a:xfrm>
          <a:custGeom>
            <a:avLst/>
            <a:gdLst/>
            <a:ahLst/>
            <a:cxnLst/>
            <a:rect l="l" t="t" r="r" b="b"/>
            <a:pathLst>
              <a:path w="1066800" h="533400">
                <a:moveTo>
                  <a:pt x="0" y="533400"/>
                </a:moveTo>
                <a:lnTo>
                  <a:pt x="1066800" y="533400"/>
                </a:lnTo>
                <a:lnTo>
                  <a:pt x="1066800" y="0"/>
                </a:lnTo>
                <a:lnTo>
                  <a:pt x="0" y="0"/>
                </a:lnTo>
                <a:lnTo>
                  <a:pt x="0" y="533400"/>
                </a:lnTo>
                <a:close/>
              </a:path>
            </a:pathLst>
          </a:custGeom>
          <a:ln w="38100">
            <a:solidFill>
              <a:srgbClr val="00AF50"/>
            </a:solidFill>
          </a:ln>
        </p:spPr>
        <p:txBody>
          <a:bodyPr wrap="square" lIns="0" tIns="0" rIns="0" bIns="0" rtlCol="0">
            <a:noAutofit/>
          </a:bodyPr>
          <a:lstStyle/>
          <a:p>
            <a:endParaRPr/>
          </a:p>
        </p:txBody>
      </p:sp>
      <p:sp>
        <p:nvSpPr>
          <p:cNvPr id="48" name="object 48"/>
          <p:cNvSpPr/>
          <p:nvPr/>
        </p:nvSpPr>
        <p:spPr>
          <a:xfrm>
            <a:off x="3946525" y="4075176"/>
            <a:ext cx="855090" cy="353313"/>
          </a:xfrm>
          <a:custGeom>
            <a:avLst/>
            <a:gdLst/>
            <a:ahLst/>
            <a:cxnLst/>
            <a:rect l="l" t="t" r="r" b="b"/>
            <a:pathLst>
              <a:path w="855090" h="353313">
                <a:moveTo>
                  <a:pt x="95885" y="28956"/>
                </a:moveTo>
                <a:lnTo>
                  <a:pt x="82423" y="64643"/>
                </a:lnTo>
                <a:lnTo>
                  <a:pt x="100291" y="71363"/>
                </a:lnTo>
                <a:lnTo>
                  <a:pt x="360679" y="169291"/>
                </a:lnTo>
                <a:lnTo>
                  <a:pt x="841501" y="353313"/>
                </a:lnTo>
                <a:lnTo>
                  <a:pt x="855090" y="317754"/>
                </a:lnTo>
                <a:lnTo>
                  <a:pt x="374269" y="133731"/>
                </a:lnTo>
                <a:lnTo>
                  <a:pt x="113714" y="35666"/>
                </a:lnTo>
                <a:lnTo>
                  <a:pt x="95885" y="28956"/>
                </a:lnTo>
                <a:close/>
              </a:path>
              <a:path w="855090" h="353313">
                <a:moveTo>
                  <a:pt x="113714" y="35666"/>
                </a:moveTo>
                <a:lnTo>
                  <a:pt x="127126" y="0"/>
                </a:lnTo>
                <a:lnTo>
                  <a:pt x="0" y="13335"/>
                </a:lnTo>
                <a:lnTo>
                  <a:pt x="86867" y="107061"/>
                </a:lnTo>
                <a:lnTo>
                  <a:pt x="100291" y="71363"/>
                </a:lnTo>
                <a:lnTo>
                  <a:pt x="82423" y="64643"/>
                </a:lnTo>
                <a:lnTo>
                  <a:pt x="95885" y="28956"/>
                </a:lnTo>
                <a:lnTo>
                  <a:pt x="113714" y="35666"/>
                </a:lnTo>
                <a:close/>
              </a:path>
            </a:pathLst>
          </a:custGeom>
          <a:solidFill>
            <a:srgbClr val="00AF50"/>
          </a:solidFill>
        </p:spPr>
        <p:txBody>
          <a:bodyPr wrap="square" lIns="0" tIns="0" rIns="0" bIns="0" rtlCol="0">
            <a:noAutofit/>
          </a:bodyPr>
          <a:lstStyle/>
          <a:p>
            <a:endParaRPr/>
          </a:p>
        </p:txBody>
      </p:sp>
      <p:sp>
        <p:nvSpPr>
          <p:cNvPr id="49" name="object 49"/>
          <p:cNvSpPr/>
          <p:nvPr/>
        </p:nvSpPr>
        <p:spPr>
          <a:xfrm>
            <a:off x="3762177" y="3428873"/>
            <a:ext cx="256628" cy="1580133"/>
          </a:xfrm>
          <a:custGeom>
            <a:avLst/>
            <a:gdLst/>
            <a:ahLst/>
            <a:cxnLst/>
            <a:rect l="l" t="t" r="r" b="b"/>
            <a:pathLst>
              <a:path w="256628" h="1580133">
                <a:moveTo>
                  <a:pt x="167202" y="741807"/>
                </a:moveTo>
                <a:lnTo>
                  <a:pt x="110052" y="742950"/>
                </a:lnTo>
                <a:lnTo>
                  <a:pt x="113354" y="914400"/>
                </a:lnTo>
                <a:lnTo>
                  <a:pt x="170504" y="913257"/>
                </a:lnTo>
                <a:lnTo>
                  <a:pt x="167202" y="741807"/>
                </a:lnTo>
                <a:close/>
              </a:path>
              <a:path w="256628" h="1580133">
                <a:moveTo>
                  <a:pt x="171647" y="970407"/>
                </a:moveTo>
                <a:lnTo>
                  <a:pt x="114497" y="971422"/>
                </a:lnTo>
                <a:lnTo>
                  <a:pt x="117926" y="1142872"/>
                </a:lnTo>
                <a:lnTo>
                  <a:pt x="175076" y="1141729"/>
                </a:lnTo>
                <a:lnTo>
                  <a:pt x="171647" y="970407"/>
                </a:lnTo>
                <a:close/>
              </a:path>
              <a:path w="256628" h="1580133">
                <a:moveTo>
                  <a:pt x="176092" y="1198879"/>
                </a:moveTo>
                <a:lnTo>
                  <a:pt x="118942" y="1200022"/>
                </a:lnTo>
                <a:lnTo>
                  <a:pt x="122371" y="1371472"/>
                </a:lnTo>
                <a:lnTo>
                  <a:pt x="179521" y="1370329"/>
                </a:lnTo>
                <a:lnTo>
                  <a:pt x="176092" y="1198879"/>
                </a:lnTo>
                <a:close/>
              </a:path>
              <a:path w="256628" h="1580133">
                <a:moveTo>
                  <a:pt x="155010" y="1580133"/>
                </a:moveTo>
                <a:lnTo>
                  <a:pt x="275533" y="1363979"/>
                </a:lnTo>
                <a:lnTo>
                  <a:pt x="279033" y="1352221"/>
                </a:lnTo>
                <a:lnTo>
                  <a:pt x="277459" y="1340486"/>
                </a:lnTo>
                <a:lnTo>
                  <a:pt x="271264" y="1330362"/>
                </a:lnTo>
                <a:lnTo>
                  <a:pt x="264484" y="1325118"/>
                </a:lnTo>
                <a:lnTo>
                  <a:pt x="252762" y="1321545"/>
                </a:lnTo>
                <a:lnTo>
                  <a:pt x="241059" y="1323073"/>
                </a:lnTo>
                <a:lnTo>
                  <a:pt x="230947" y="1329252"/>
                </a:lnTo>
                <a:lnTo>
                  <a:pt x="225622" y="1336166"/>
                </a:lnTo>
                <a:lnTo>
                  <a:pt x="174647" y="1427600"/>
                </a:lnTo>
                <a:lnTo>
                  <a:pt x="152858" y="1466683"/>
                </a:lnTo>
                <a:lnTo>
                  <a:pt x="129560" y="1428502"/>
                </a:lnTo>
                <a:lnTo>
                  <a:pt x="123514" y="1428622"/>
                </a:lnTo>
                <a:lnTo>
                  <a:pt x="129560" y="1428502"/>
                </a:lnTo>
                <a:lnTo>
                  <a:pt x="75000" y="1339088"/>
                </a:lnTo>
                <a:lnTo>
                  <a:pt x="125419" y="1524000"/>
                </a:lnTo>
                <a:lnTo>
                  <a:pt x="128975" y="1509521"/>
                </a:lnTo>
                <a:lnTo>
                  <a:pt x="178378" y="1508506"/>
                </a:lnTo>
                <a:lnTo>
                  <a:pt x="180664" y="1427479"/>
                </a:lnTo>
                <a:lnTo>
                  <a:pt x="182442" y="1522857"/>
                </a:lnTo>
                <a:lnTo>
                  <a:pt x="155010" y="1580133"/>
                </a:lnTo>
                <a:close/>
              </a:path>
              <a:path w="256628" h="1580133">
                <a:moveTo>
                  <a:pt x="125419" y="1524000"/>
                </a:moveTo>
                <a:lnTo>
                  <a:pt x="75000" y="1339088"/>
                </a:lnTo>
                <a:lnTo>
                  <a:pt x="66551" y="1330274"/>
                </a:lnTo>
                <a:lnTo>
                  <a:pt x="55608" y="1325871"/>
                </a:lnTo>
                <a:lnTo>
                  <a:pt x="43729" y="1326239"/>
                </a:lnTo>
                <a:lnTo>
                  <a:pt x="35630" y="1329563"/>
                </a:lnTo>
                <a:lnTo>
                  <a:pt x="26829" y="1337997"/>
                </a:lnTo>
                <a:lnTo>
                  <a:pt x="22440" y="1348920"/>
                </a:lnTo>
                <a:lnTo>
                  <a:pt x="22836" y="1360781"/>
                </a:lnTo>
                <a:lnTo>
                  <a:pt x="26232" y="1368933"/>
                </a:lnTo>
                <a:lnTo>
                  <a:pt x="155010" y="1580133"/>
                </a:lnTo>
                <a:lnTo>
                  <a:pt x="182442" y="1522857"/>
                </a:lnTo>
                <a:lnTo>
                  <a:pt x="180664" y="1427479"/>
                </a:lnTo>
                <a:lnTo>
                  <a:pt x="178378" y="1508506"/>
                </a:lnTo>
                <a:lnTo>
                  <a:pt x="128975" y="1509521"/>
                </a:lnTo>
                <a:lnTo>
                  <a:pt x="125419" y="1524000"/>
                </a:lnTo>
                <a:close/>
              </a:path>
              <a:path w="256628" h="1580133">
                <a:moveTo>
                  <a:pt x="174647" y="1427600"/>
                </a:moveTo>
                <a:lnTo>
                  <a:pt x="129560" y="1428502"/>
                </a:lnTo>
                <a:lnTo>
                  <a:pt x="152858" y="1466683"/>
                </a:lnTo>
                <a:lnTo>
                  <a:pt x="174647" y="1427600"/>
                </a:lnTo>
                <a:close/>
              </a:path>
              <a:path w="256628" h="1580133">
                <a:moveTo>
                  <a:pt x="48086" y="250881"/>
                </a:moveTo>
                <a:lnTo>
                  <a:pt x="53410" y="243966"/>
                </a:lnTo>
                <a:lnTo>
                  <a:pt x="98624" y="162867"/>
                </a:lnTo>
                <a:lnTo>
                  <a:pt x="126220" y="113368"/>
                </a:lnTo>
                <a:lnTo>
                  <a:pt x="155777" y="161866"/>
                </a:lnTo>
                <a:lnTo>
                  <a:pt x="204032" y="241045"/>
                </a:lnTo>
                <a:lnTo>
                  <a:pt x="212502" y="249859"/>
                </a:lnTo>
                <a:lnTo>
                  <a:pt x="223475" y="254262"/>
                </a:lnTo>
                <a:lnTo>
                  <a:pt x="235351" y="253894"/>
                </a:lnTo>
                <a:lnTo>
                  <a:pt x="243402" y="250570"/>
                </a:lnTo>
                <a:lnTo>
                  <a:pt x="252231" y="242101"/>
                </a:lnTo>
                <a:lnTo>
                  <a:pt x="256628" y="231146"/>
                </a:lnTo>
                <a:lnTo>
                  <a:pt x="256232" y="219287"/>
                </a:lnTo>
                <a:lnTo>
                  <a:pt x="252927" y="211327"/>
                </a:lnTo>
                <a:lnTo>
                  <a:pt x="124022" y="0"/>
                </a:lnTo>
                <a:lnTo>
                  <a:pt x="153740" y="56134"/>
                </a:lnTo>
                <a:lnTo>
                  <a:pt x="150057" y="70612"/>
                </a:lnTo>
                <a:lnTo>
                  <a:pt x="100781" y="71627"/>
                </a:lnTo>
                <a:lnTo>
                  <a:pt x="96590" y="57276"/>
                </a:lnTo>
                <a:lnTo>
                  <a:pt x="48086" y="250881"/>
                </a:lnTo>
                <a:close/>
              </a:path>
              <a:path w="256628" h="1580133">
                <a:moveTo>
                  <a:pt x="3499" y="216153"/>
                </a:moveTo>
                <a:lnTo>
                  <a:pt x="0" y="227912"/>
                </a:lnTo>
                <a:lnTo>
                  <a:pt x="1574" y="239647"/>
                </a:lnTo>
                <a:lnTo>
                  <a:pt x="7768" y="249771"/>
                </a:lnTo>
                <a:lnTo>
                  <a:pt x="14548" y="255015"/>
                </a:lnTo>
                <a:lnTo>
                  <a:pt x="26270" y="258588"/>
                </a:lnTo>
                <a:lnTo>
                  <a:pt x="37973" y="257060"/>
                </a:lnTo>
                <a:lnTo>
                  <a:pt x="48086" y="250881"/>
                </a:lnTo>
                <a:lnTo>
                  <a:pt x="96590" y="57276"/>
                </a:lnTo>
                <a:lnTo>
                  <a:pt x="100781" y="71627"/>
                </a:lnTo>
                <a:lnTo>
                  <a:pt x="150057" y="70612"/>
                </a:lnTo>
                <a:lnTo>
                  <a:pt x="153740" y="56134"/>
                </a:lnTo>
                <a:lnTo>
                  <a:pt x="124022" y="0"/>
                </a:lnTo>
                <a:lnTo>
                  <a:pt x="3499" y="216153"/>
                </a:lnTo>
                <a:close/>
              </a:path>
              <a:path w="256628" h="1580133">
                <a:moveTo>
                  <a:pt x="126220" y="113368"/>
                </a:moveTo>
                <a:lnTo>
                  <a:pt x="98624" y="162867"/>
                </a:lnTo>
                <a:lnTo>
                  <a:pt x="99892" y="228726"/>
                </a:lnTo>
                <a:lnTo>
                  <a:pt x="157042" y="227583"/>
                </a:lnTo>
                <a:lnTo>
                  <a:pt x="155777" y="161866"/>
                </a:lnTo>
                <a:lnTo>
                  <a:pt x="126220" y="113368"/>
                </a:lnTo>
                <a:close/>
              </a:path>
              <a:path w="256628" h="1580133">
                <a:moveTo>
                  <a:pt x="158185" y="284733"/>
                </a:moveTo>
                <a:lnTo>
                  <a:pt x="101035" y="285750"/>
                </a:lnTo>
                <a:lnTo>
                  <a:pt x="104464" y="457200"/>
                </a:lnTo>
                <a:lnTo>
                  <a:pt x="161614" y="456056"/>
                </a:lnTo>
                <a:lnTo>
                  <a:pt x="158185" y="284733"/>
                </a:lnTo>
                <a:close/>
              </a:path>
              <a:path w="256628" h="1580133">
                <a:moveTo>
                  <a:pt x="162630" y="513206"/>
                </a:moveTo>
                <a:lnTo>
                  <a:pt x="105480" y="514350"/>
                </a:lnTo>
                <a:lnTo>
                  <a:pt x="108909" y="685800"/>
                </a:lnTo>
                <a:lnTo>
                  <a:pt x="166059" y="684657"/>
                </a:lnTo>
                <a:lnTo>
                  <a:pt x="162630" y="513206"/>
                </a:lnTo>
                <a:close/>
              </a:path>
            </a:pathLst>
          </a:custGeom>
          <a:solidFill>
            <a:srgbClr val="00AF50"/>
          </a:solidFill>
        </p:spPr>
        <p:txBody>
          <a:bodyPr wrap="square" lIns="0" tIns="0" rIns="0" bIns="0" rtlCol="0">
            <a:noAutofit/>
          </a:bodyPr>
          <a:lstStyle/>
          <a:p>
            <a:endParaRPr/>
          </a:p>
        </p:txBody>
      </p:sp>
      <p:sp>
        <p:nvSpPr>
          <p:cNvPr id="50" name="object 50"/>
          <p:cNvSpPr/>
          <p:nvPr/>
        </p:nvSpPr>
        <p:spPr>
          <a:xfrm>
            <a:off x="4800600" y="4114800"/>
            <a:ext cx="1066800" cy="533400"/>
          </a:xfrm>
          <a:custGeom>
            <a:avLst/>
            <a:gdLst/>
            <a:ahLst/>
            <a:cxnLst/>
            <a:rect l="l" t="t" r="r" b="b"/>
            <a:pathLst>
              <a:path w="1066800" h="533400">
                <a:moveTo>
                  <a:pt x="0" y="533400"/>
                </a:moveTo>
                <a:lnTo>
                  <a:pt x="1066800" y="533400"/>
                </a:lnTo>
                <a:lnTo>
                  <a:pt x="1066800" y="0"/>
                </a:lnTo>
                <a:lnTo>
                  <a:pt x="0" y="0"/>
                </a:lnTo>
                <a:lnTo>
                  <a:pt x="0" y="533400"/>
                </a:lnTo>
                <a:close/>
              </a:path>
            </a:pathLst>
          </a:custGeom>
          <a:solidFill>
            <a:srgbClr val="FFFFFF"/>
          </a:solidFill>
        </p:spPr>
        <p:txBody>
          <a:bodyPr wrap="square" lIns="0" tIns="0" rIns="0" bIns="0" rtlCol="0">
            <a:noAutofit/>
          </a:bodyPr>
          <a:lstStyle/>
          <a:p>
            <a:endParaRPr/>
          </a:p>
        </p:txBody>
      </p:sp>
      <p:sp>
        <p:nvSpPr>
          <p:cNvPr id="51" name="object 51"/>
          <p:cNvSpPr/>
          <p:nvPr/>
        </p:nvSpPr>
        <p:spPr>
          <a:xfrm>
            <a:off x="4800600" y="4114800"/>
            <a:ext cx="1066800" cy="533400"/>
          </a:xfrm>
          <a:custGeom>
            <a:avLst/>
            <a:gdLst/>
            <a:ahLst/>
            <a:cxnLst/>
            <a:rect l="l" t="t" r="r" b="b"/>
            <a:pathLst>
              <a:path w="1066800" h="533400">
                <a:moveTo>
                  <a:pt x="0" y="533400"/>
                </a:moveTo>
                <a:lnTo>
                  <a:pt x="1066800" y="533400"/>
                </a:lnTo>
                <a:lnTo>
                  <a:pt x="1066800" y="0"/>
                </a:lnTo>
                <a:lnTo>
                  <a:pt x="0" y="0"/>
                </a:lnTo>
                <a:lnTo>
                  <a:pt x="0" y="533400"/>
                </a:lnTo>
                <a:close/>
              </a:path>
            </a:pathLst>
          </a:custGeom>
          <a:ln w="38100">
            <a:solidFill>
              <a:srgbClr val="00AF50"/>
            </a:solidFill>
          </a:ln>
        </p:spPr>
        <p:txBody>
          <a:bodyPr wrap="square" lIns="0" tIns="0" rIns="0" bIns="0" rtlCol="0">
            <a:noAutofit/>
          </a:bodyPr>
          <a:lstStyle/>
          <a:p>
            <a:endParaRPr/>
          </a:p>
        </p:txBody>
      </p:sp>
      <p:sp>
        <p:nvSpPr>
          <p:cNvPr id="52" name="object 52"/>
          <p:cNvSpPr/>
          <p:nvPr/>
        </p:nvSpPr>
        <p:spPr>
          <a:xfrm>
            <a:off x="3946525" y="4075176"/>
            <a:ext cx="855090" cy="353313"/>
          </a:xfrm>
          <a:custGeom>
            <a:avLst/>
            <a:gdLst/>
            <a:ahLst/>
            <a:cxnLst/>
            <a:rect l="l" t="t" r="r" b="b"/>
            <a:pathLst>
              <a:path w="855090" h="353313">
                <a:moveTo>
                  <a:pt x="95885" y="28956"/>
                </a:moveTo>
                <a:lnTo>
                  <a:pt x="82423" y="64643"/>
                </a:lnTo>
                <a:lnTo>
                  <a:pt x="100291" y="71363"/>
                </a:lnTo>
                <a:lnTo>
                  <a:pt x="360679" y="169291"/>
                </a:lnTo>
                <a:lnTo>
                  <a:pt x="841501" y="353313"/>
                </a:lnTo>
                <a:lnTo>
                  <a:pt x="855090" y="317754"/>
                </a:lnTo>
                <a:lnTo>
                  <a:pt x="374269" y="133731"/>
                </a:lnTo>
                <a:lnTo>
                  <a:pt x="113714" y="35666"/>
                </a:lnTo>
                <a:lnTo>
                  <a:pt x="95885" y="28956"/>
                </a:lnTo>
                <a:close/>
              </a:path>
              <a:path w="855090" h="353313">
                <a:moveTo>
                  <a:pt x="113714" y="35666"/>
                </a:moveTo>
                <a:lnTo>
                  <a:pt x="127126" y="0"/>
                </a:lnTo>
                <a:lnTo>
                  <a:pt x="0" y="13335"/>
                </a:lnTo>
                <a:lnTo>
                  <a:pt x="86867" y="107061"/>
                </a:lnTo>
                <a:lnTo>
                  <a:pt x="100291" y="71363"/>
                </a:lnTo>
                <a:lnTo>
                  <a:pt x="82423" y="64643"/>
                </a:lnTo>
                <a:lnTo>
                  <a:pt x="95885" y="28956"/>
                </a:lnTo>
                <a:lnTo>
                  <a:pt x="113714" y="35666"/>
                </a:lnTo>
                <a:close/>
              </a:path>
            </a:pathLst>
          </a:custGeom>
          <a:solidFill>
            <a:srgbClr val="00AF50"/>
          </a:solidFill>
        </p:spPr>
        <p:txBody>
          <a:bodyPr wrap="square" lIns="0" tIns="0" rIns="0" bIns="0" rtlCol="0">
            <a:noAutofit/>
          </a:bodyPr>
          <a:lstStyle/>
          <a:p>
            <a:endParaRPr/>
          </a:p>
        </p:txBody>
      </p:sp>
      <p:sp>
        <p:nvSpPr>
          <p:cNvPr id="53" name="object 53"/>
          <p:cNvSpPr/>
          <p:nvPr/>
        </p:nvSpPr>
        <p:spPr>
          <a:xfrm>
            <a:off x="6781800" y="3886200"/>
            <a:ext cx="685800" cy="1524"/>
          </a:xfrm>
          <a:custGeom>
            <a:avLst/>
            <a:gdLst/>
            <a:ahLst/>
            <a:cxnLst/>
            <a:rect l="l" t="t" r="r" b="b"/>
            <a:pathLst>
              <a:path w="685800" h="1524">
                <a:moveTo>
                  <a:pt x="0" y="0"/>
                </a:moveTo>
                <a:lnTo>
                  <a:pt x="685800" y="1524"/>
                </a:lnTo>
              </a:path>
            </a:pathLst>
          </a:custGeom>
          <a:ln w="38099">
            <a:solidFill>
              <a:srgbClr val="000000"/>
            </a:solidFill>
          </a:ln>
        </p:spPr>
        <p:txBody>
          <a:bodyPr wrap="square" lIns="0" tIns="0" rIns="0" bIns="0" rtlCol="0">
            <a:noAutofit/>
          </a:bodyPr>
          <a:lstStyle/>
          <a:p>
            <a:endParaRPr/>
          </a:p>
        </p:txBody>
      </p:sp>
      <p:sp>
        <p:nvSpPr>
          <p:cNvPr id="54" name="object 54"/>
          <p:cNvSpPr/>
          <p:nvPr/>
        </p:nvSpPr>
        <p:spPr>
          <a:xfrm>
            <a:off x="6781800" y="3886200"/>
            <a:ext cx="685800" cy="1524"/>
          </a:xfrm>
          <a:custGeom>
            <a:avLst/>
            <a:gdLst/>
            <a:ahLst/>
            <a:cxnLst/>
            <a:rect l="l" t="t" r="r" b="b"/>
            <a:pathLst>
              <a:path w="685800" h="1524">
                <a:moveTo>
                  <a:pt x="0" y="0"/>
                </a:moveTo>
                <a:lnTo>
                  <a:pt x="685800" y="1524"/>
                </a:lnTo>
              </a:path>
            </a:pathLst>
          </a:custGeom>
          <a:ln w="38099">
            <a:solidFill>
              <a:srgbClr val="000000"/>
            </a:solidFill>
          </a:ln>
        </p:spPr>
        <p:txBody>
          <a:bodyPr wrap="square" lIns="0" tIns="0" rIns="0" bIns="0" rtlCol="0">
            <a:noAutofit/>
          </a:bodyPr>
          <a:lstStyle/>
          <a:p>
            <a:endParaRPr/>
          </a:p>
        </p:txBody>
      </p:sp>
      <p:sp>
        <p:nvSpPr>
          <p:cNvPr id="55" name="object 55"/>
          <p:cNvSpPr/>
          <p:nvPr/>
        </p:nvSpPr>
        <p:spPr>
          <a:xfrm>
            <a:off x="6781800" y="4341876"/>
            <a:ext cx="685800" cy="1524"/>
          </a:xfrm>
          <a:custGeom>
            <a:avLst/>
            <a:gdLst/>
            <a:ahLst/>
            <a:cxnLst/>
            <a:rect l="l" t="t" r="r" b="b"/>
            <a:pathLst>
              <a:path w="685800" h="1524">
                <a:moveTo>
                  <a:pt x="0" y="0"/>
                </a:moveTo>
                <a:lnTo>
                  <a:pt x="685800" y="1524"/>
                </a:lnTo>
              </a:path>
            </a:pathLst>
          </a:custGeom>
          <a:ln w="38099">
            <a:solidFill>
              <a:srgbClr val="006FC0"/>
            </a:solidFill>
          </a:ln>
        </p:spPr>
        <p:txBody>
          <a:bodyPr wrap="square" lIns="0" tIns="0" rIns="0" bIns="0" rtlCol="0">
            <a:noAutofit/>
          </a:bodyPr>
          <a:lstStyle/>
          <a:p>
            <a:endParaRPr/>
          </a:p>
        </p:txBody>
      </p:sp>
      <p:sp>
        <p:nvSpPr>
          <p:cNvPr id="56" name="object 56"/>
          <p:cNvSpPr/>
          <p:nvPr/>
        </p:nvSpPr>
        <p:spPr>
          <a:xfrm>
            <a:off x="6781800" y="4341876"/>
            <a:ext cx="685800" cy="1524"/>
          </a:xfrm>
          <a:custGeom>
            <a:avLst/>
            <a:gdLst/>
            <a:ahLst/>
            <a:cxnLst/>
            <a:rect l="l" t="t" r="r" b="b"/>
            <a:pathLst>
              <a:path w="685800" h="1524">
                <a:moveTo>
                  <a:pt x="0" y="0"/>
                </a:moveTo>
                <a:lnTo>
                  <a:pt x="685800" y="1524"/>
                </a:lnTo>
              </a:path>
            </a:pathLst>
          </a:custGeom>
          <a:ln w="38099">
            <a:solidFill>
              <a:srgbClr val="006FC0"/>
            </a:solidFill>
          </a:ln>
        </p:spPr>
        <p:txBody>
          <a:bodyPr wrap="square" lIns="0" tIns="0" rIns="0" bIns="0" rtlCol="0">
            <a:noAutofit/>
          </a:bodyPr>
          <a:lstStyle/>
          <a:p>
            <a:endParaRPr/>
          </a:p>
        </p:txBody>
      </p:sp>
      <p:sp>
        <p:nvSpPr>
          <p:cNvPr id="57" name="object 57"/>
          <p:cNvSpPr/>
          <p:nvPr/>
        </p:nvSpPr>
        <p:spPr>
          <a:xfrm>
            <a:off x="6781800" y="5029200"/>
            <a:ext cx="685800" cy="1524"/>
          </a:xfrm>
          <a:custGeom>
            <a:avLst/>
            <a:gdLst/>
            <a:ahLst/>
            <a:cxnLst/>
            <a:rect l="l" t="t" r="r" b="b"/>
            <a:pathLst>
              <a:path w="685800" h="1524">
                <a:moveTo>
                  <a:pt x="0" y="0"/>
                </a:moveTo>
                <a:lnTo>
                  <a:pt x="685800" y="1524"/>
                </a:lnTo>
              </a:path>
            </a:pathLst>
          </a:custGeom>
          <a:ln w="38099">
            <a:solidFill>
              <a:srgbClr val="FF0000"/>
            </a:solidFill>
          </a:ln>
        </p:spPr>
        <p:txBody>
          <a:bodyPr wrap="square" lIns="0" tIns="0" rIns="0" bIns="0" rtlCol="0">
            <a:noAutofit/>
          </a:bodyPr>
          <a:lstStyle/>
          <a:p>
            <a:endParaRPr/>
          </a:p>
        </p:txBody>
      </p:sp>
      <p:sp>
        <p:nvSpPr>
          <p:cNvPr id="58" name="object 58"/>
          <p:cNvSpPr/>
          <p:nvPr/>
        </p:nvSpPr>
        <p:spPr>
          <a:xfrm>
            <a:off x="6781800" y="5029200"/>
            <a:ext cx="685800" cy="1524"/>
          </a:xfrm>
          <a:custGeom>
            <a:avLst/>
            <a:gdLst/>
            <a:ahLst/>
            <a:cxnLst/>
            <a:rect l="l" t="t" r="r" b="b"/>
            <a:pathLst>
              <a:path w="685800" h="1524">
                <a:moveTo>
                  <a:pt x="0" y="0"/>
                </a:moveTo>
                <a:lnTo>
                  <a:pt x="685800" y="1524"/>
                </a:lnTo>
              </a:path>
            </a:pathLst>
          </a:custGeom>
          <a:ln w="38099">
            <a:solidFill>
              <a:srgbClr val="FF0000"/>
            </a:solidFill>
          </a:ln>
        </p:spPr>
        <p:txBody>
          <a:bodyPr wrap="square" lIns="0" tIns="0" rIns="0" bIns="0" rtlCol="0">
            <a:noAutofit/>
          </a:bodyPr>
          <a:lstStyle/>
          <a:p>
            <a:endParaRPr/>
          </a:p>
        </p:txBody>
      </p:sp>
      <p:sp>
        <p:nvSpPr>
          <p:cNvPr id="59" name="object 59"/>
          <p:cNvSpPr/>
          <p:nvPr/>
        </p:nvSpPr>
        <p:spPr>
          <a:xfrm>
            <a:off x="6781800" y="5561076"/>
            <a:ext cx="685800" cy="1524"/>
          </a:xfrm>
          <a:custGeom>
            <a:avLst/>
            <a:gdLst/>
            <a:ahLst/>
            <a:cxnLst/>
            <a:rect l="l" t="t" r="r" b="b"/>
            <a:pathLst>
              <a:path w="685800" h="1524">
                <a:moveTo>
                  <a:pt x="0" y="0"/>
                </a:moveTo>
                <a:lnTo>
                  <a:pt x="685800" y="1524"/>
                </a:lnTo>
              </a:path>
            </a:pathLst>
          </a:custGeom>
          <a:ln w="38099">
            <a:solidFill>
              <a:srgbClr val="FCB316"/>
            </a:solidFill>
          </a:ln>
        </p:spPr>
        <p:txBody>
          <a:bodyPr wrap="square" lIns="0" tIns="0" rIns="0" bIns="0" rtlCol="0">
            <a:noAutofit/>
          </a:bodyPr>
          <a:lstStyle/>
          <a:p>
            <a:endParaRPr/>
          </a:p>
        </p:txBody>
      </p:sp>
      <p:sp>
        <p:nvSpPr>
          <p:cNvPr id="60" name="object 60"/>
          <p:cNvSpPr/>
          <p:nvPr/>
        </p:nvSpPr>
        <p:spPr>
          <a:xfrm>
            <a:off x="6781800" y="5561076"/>
            <a:ext cx="685800" cy="1524"/>
          </a:xfrm>
          <a:custGeom>
            <a:avLst/>
            <a:gdLst/>
            <a:ahLst/>
            <a:cxnLst/>
            <a:rect l="l" t="t" r="r" b="b"/>
            <a:pathLst>
              <a:path w="685800" h="1524">
                <a:moveTo>
                  <a:pt x="0" y="0"/>
                </a:moveTo>
                <a:lnTo>
                  <a:pt x="685800" y="1524"/>
                </a:lnTo>
              </a:path>
            </a:pathLst>
          </a:custGeom>
          <a:ln w="38099">
            <a:solidFill>
              <a:srgbClr val="FCB316"/>
            </a:solidFill>
          </a:ln>
        </p:spPr>
        <p:txBody>
          <a:bodyPr wrap="square" lIns="0" tIns="0" rIns="0" bIns="0" rtlCol="0">
            <a:noAutofit/>
          </a:bodyPr>
          <a:lstStyle/>
          <a:p>
            <a:endParaRPr/>
          </a:p>
        </p:txBody>
      </p:sp>
      <p:sp>
        <p:nvSpPr>
          <p:cNvPr id="15" name="object 15"/>
          <p:cNvSpPr txBox="1"/>
          <p:nvPr/>
        </p:nvSpPr>
        <p:spPr>
          <a:xfrm>
            <a:off x="535940" y="371983"/>
            <a:ext cx="5636260" cy="642748"/>
          </a:xfrm>
          <a:prstGeom prst="rect">
            <a:avLst/>
          </a:prstGeom>
        </p:spPr>
        <p:txBody>
          <a:bodyPr wrap="square" lIns="0" tIns="0" rIns="0" bIns="0" rtlCol="0">
            <a:noAutofit/>
          </a:bodyPr>
          <a:lstStyle/>
          <a:p>
            <a:pPr marL="12700">
              <a:lnSpc>
                <a:spcPts val="4170"/>
              </a:lnSpc>
              <a:spcBef>
                <a:spcPts val="208"/>
              </a:spcBef>
            </a:pPr>
            <a:r>
              <a:rPr sz="4400" dirty="0" smtClean="0">
                <a:solidFill>
                  <a:schemeClr val="tx2"/>
                </a:solidFill>
                <a:effectLst>
                  <a:outerShdw blurRad="50800" dist="38100" dir="2700000" algn="tl" rotWithShape="0">
                    <a:prstClr val="black">
                      <a:alpha val="40000"/>
                    </a:prstClr>
                  </a:outerShdw>
                </a:effectLst>
                <a:latin typeface="+mj-lt"/>
                <a:ea typeface="+mj-ea"/>
                <a:cs typeface="+mj-cs"/>
              </a:rPr>
              <a:t>Predictions</a:t>
            </a:r>
            <a:r>
              <a:rPr lang="en-US" sz="4400" dirty="0" smtClean="0">
                <a:solidFill>
                  <a:schemeClr val="tx2"/>
                </a:solidFill>
                <a:effectLst>
                  <a:outerShdw blurRad="50800" dist="38100" dir="2700000" algn="tl" rotWithShape="0">
                    <a:prstClr val="black">
                      <a:alpha val="40000"/>
                    </a:prstClr>
                  </a:outerShdw>
                </a:effectLst>
                <a:latin typeface="+mj-lt"/>
                <a:ea typeface="+mj-ea"/>
                <a:cs typeface="+mj-cs"/>
              </a:rPr>
              <a:t> : </a:t>
            </a:r>
            <a:r>
              <a:rPr lang="en-GB" sz="4400" dirty="0" smtClean="0">
                <a:solidFill>
                  <a:schemeClr val="tx2"/>
                </a:solidFill>
                <a:effectLst>
                  <a:outerShdw blurRad="50800" dist="38100" dir="2700000" algn="tl" rotWithShape="0">
                    <a:prstClr val="black">
                      <a:alpha val="40000"/>
                    </a:prstClr>
                  </a:outerShdw>
                </a:effectLst>
                <a:latin typeface="+mj-lt"/>
                <a:ea typeface="+mj-ea"/>
                <a:cs typeface="+mj-cs"/>
              </a:rPr>
              <a:t>Cost Money</a:t>
            </a:r>
            <a:endParaRPr lang="en-GB" sz="4400" dirty="0">
              <a:solidFill>
                <a:schemeClr val="tx2"/>
              </a:solidFill>
              <a:effectLst>
                <a:outerShdw blurRad="50800" dist="38100" dir="2700000" algn="tl" rotWithShape="0">
                  <a:prstClr val="black">
                    <a:alpha val="40000"/>
                  </a:prstClr>
                </a:outerShdw>
              </a:effectLst>
              <a:latin typeface="+mj-lt"/>
              <a:ea typeface="+mj-ea"/>
              <a:cs typeface="+mj-cs"/>
            </a:endParaRPr>
          </a:p>
          <a:p>
            <a:pPr marL="12700">
              <a:lnSpc>
                <a:spcPts val="4170"/>
              </a:lnSpc>
              <a:spcBef>
                <a:spcPts val="208"/>
              </a:spcBef>
            </a:pPr>
            <a:endParaRPr lang="en-GB" sz="2800" dirty="0">
              <a:latin typeface="Calibri"/>
              <a:cs typeface="Calibri"/>
            </a:endParaRPr>
          </a:p>
          <a:p>
            <a:pPr marL="12700">
              <a:lnSpc>
                <a:spcPts val="4170"/>
              </a:lnSpc>
              <a:spcBef>
                <a:spcPts val="208"/>
              </a:spcBef>
            </a:pPr>
            <a:endParaRPr sz="4400" dirty="0">
              <a:solidFill>
                <a:schemeClr val="tx2"/>
              </a:solidFill>
              <a:effectLst>
                <a:outerShdw blurRad="50800" dist="38100" dir="2700000" algn="tl" rotWithShape="0">
                  <a:prstClr val="black">
                    <a:alpha val="40000"/>
                  </a:prstClr>
                </a:outerShdw>
              </a:effectLst>
              <a:latin typeface="+mj-lt"/>
              <a:ea typeface="+mj-ea"/>
              <a:cs typeface="+mj-cs"/>
            </a:endParaRPr>
          </a:p>
          <a:p>
            <a:pPr marL="12700" marR="76123">
              <a:lnSpc>
                <a:spcPct val="95825"/>
              </a:lnSpc>
              <a:spcBef>
                <a:spcPts val="2096"/>
              </a:spcBef>
            </a:pPr>
            <a:r>
              <a:rPr sz="1400" b="1" spc="4" dirty="0" smtClean="0">
                <a:solidFill>
                  <a:srgbClr val="1F487C"/>
                </a:solidFill>
                <a:latin typeface="Arial"/>
                <a:cs typeface="Arial"/>
              </a:rPr>
              <a:t>I</a:t>
            </a:r>
            <a:r>
              <a:rPr sz="1400" b="1" spc="-4" dirty="0" smtClean="0">
                <a:solidFill>
                  <a:srgbClr val="1F487C"/>
                </a:solidFill>
                <a:latin typeface="Arial"/>
                <a:cs typeface="Arial"/>
              </a:rPr>
              <a:t>n</a:t>
            </a:r>
            <a:r>
              <a:rPr sz="1400" b="1" spc="0" dirty="0" smtClean="0">
                <a:solidFill>
                  <a:srgbClr val="1F487C"/>
                </a:solidFill>
                <a:latin typeface="Arial"/>
                <a:cs typeface="Arial"/>
              </a:rPr>
              <a:t>f</a:t>
            </a:r>
            <a:r>
              <a:rPr sz="1400" b="1" spc="4" dirty="0" smtClean="0">
                <a:solidFill>
                  <a:srgbClr val="1F487C"/>
                </a:solidFill>
                <a:latin typeface="Arial"/>
                <a:cs typeface="Arial"/>
              </a:rPr>
              <a:t>r</a:t>
            </a:r>
            <a:r>
              <a:rPr sz="1400" b="1" spc="0" dirty="0" smtClean="0">
                <a:solidFill>
                  <a:srgbClr val="1F487C"/>
                </a:solidFill>
                <a:latin typeface="Arial"/>
                <a:cs typeface="Arial"/>
              </a:rPr>
              <a:t>ast</a:t>
            </a:r>
            <a:r>
              <a:rPr sz="1400" b="1" spc="4" dirty="0" smtClean="0">
                <a:solidFill>
                  <a:srgbClr val="1F487C"/>
                </a:solidFill>
                <a:latin typeface="Arial"/>
                <a:cs typeface="Arial"/>
              </a:rPr>
              <a:t>r</a:t>
            </a:r>
            <a:r>
              <a:rPr sz="1400" b="1" spc="-4" dirty="0" smtClean="0">
                <a:solidFill>
                  <a:srgbClr val="1F487C"/>
                </a:solidFill>
                <a:latin typeface="Arial"/>
                <a:cs typeface="Arial"/>
              </a:rPr>
              <a:t>u</a:t>
            </a:r>
            <a:r>
              <a:rPr sz="1400" b="1" spc="-14" dirty="0" smtClean="0">
                <a:solidFill>
                  <a:srgbClr val="1F487C"/>
                </a:solidFill>
                <a:latin typeface="Arial"/>
                <a:cs typeface="Arial"/>
              </a:rPr>
              <a:t>c</a:t>
            </a:r>
            <a:r>
              <a:rPr sz="1400" b="1" spc="0" dirty="0" smtClean="0">
                <a:solidFill>
                  <a:srgbClr val="1F487C"/>
                </a:solidFill>
                <a:latin typeface="Arial"/>
                <a:cs typeface="Arial"/>
              </a:rPr>
              <a:t>t</a:t>
            </a:r>
            <a:r>
              <a:rPr sz="1400" b="1" spc="-4" dirty="0" smtClean="0">
                <a:solidFill>
                  <a:srgbClr val="1F487C"/>
                </a:solidFill>
                <a:latin typeface="Arial"/>
                <a:cs typeface="Arial"/>
              </a:rPr>
              <a:t>u</a:t>
            </a:r>
            <a:r>
              <a:rPr sz="1400" b="1" spc="4" dirty="0" smtClean="0">
                <a:solidFill>
                  <a:srgbClr val="1F487C"/>
                </a:solidFill>
                <a:latin typeface="Arial"/>
                <a:cs typeface="Arial"/>
              </a:rPr>
              <a:t>r</a:t>
            </a:r>
            <a:r>
              <a:rPr sz="1400" b="1" spc="0" dirty="0" smtClean="0">
                <a:solidFill>
                  <a:srgbClr val="1F487C"/>
                </a:solidFill>
                <a:latin typeface="Arial"/>
                <a:cs typeface="Arial"/>
              </a:rPr>
              <a:t>e</a:t>
            </a:r>
            <a:endParaRPr sz="1400" dirty="0">
              <a:latin typeface="Arial"/>
              <a:cs typeface="Arial"/>
            </a:endParaRPr>
          </a:p>
        </p:txBody>
      </p:sp>
      <p:sp>
        <p:nvSpPr>
          <p:cNvPr id="14" name="object 14"/>
          <p:cNvSpPr txBox="1"/>
          <p:nvPr/>
        </p:nvSpPr>
        <p:spPr>
          <a:xfrm>
            <a:off x="2951601" y="371982"/>
            <a:ext cx="1002302" cy="532892"/>
          </a:xfrm>
          <a:prstGeom prst="rect">
            <a:avLst/>
          </a:prstGeom>
        </p:spPr>
        <p:txBody>
          <a:bodyPr wrap="square" lIns="0" tIns="0" rIns="0" bIns="0" rtlCol="0">
            <a:noAutofit/>
          </a:bodyPr>
          <a:lstStyle/>
          <a:p>
            <a:pPr marL="12700">
              <a:lnSpc>
                <a:spcPts val="4170"/>
              </a:lnSpc>
              <a:spcBef>
                <a:spcPts val="208"/>
              </a:spcBef>
            </a:pPr>
            <a:endParaRPr sz="4000" dirty="0">
              <a:latin typeface="Calibri"/>
              <a:cs typeface="Calibri"/>
            </a:endParaRPr>
          </a:p>
        </p:txBody>
      </p:sp>
      <p:sp>
        <p:nvSpPr>
          <p:cNvPr id="13" name="object 13"/>
          <p:cNvSpPr txBox="1"/>
          <p:nvPr/>
        </p:nvSpPr>
        <p:spPr>
          <a:xfrm>
            <a:off x="3967093" y="371982"/>
            <a:ext cx="1550736" cy="532892"/>
          </a:xfrm>
          <a:prstGeom prst="rect">
            <a:avLst/>
          </a:prstGeom>
        </p:spPr>
        <p:txBody>
          <a:bodyPr wrap="square" lIns="0" tIns="0" rIns="0" bIns="0" rtlCol="0">
            <a:noAutofit/>
          </a:bodyPr>
          <a:lstStyle/>
          <a:p>
            <a:pPr marL="12700">
              <a:lnSpc>
                <a:spcPts val="4170"/>
              </a:lnSpc>
              <a:spcBef>
                <a:spcPts val="208"/>
              </a:spcBef>
            </a:pPr>
            <a:endParaRPr sz="4000" dirty="0">
              <a:latin typeface="Calibri"/>
              <a:cs typeface="Calibri"/>
            </a:endParaRPr>
          </a:p>
        </p:txBody>
      </p:sp>
      <p:sp>
        <p:nvSpPr>
          <p:cNvPr id="12" name="object 12"/>
          <p:cNvSpPr txBox="1"/>
          <p:nvPr/>
        </p:nvSpPr>
        <p:spPr>
          <a:xfrm>
            <a:off x="535940" y="1417360"/>
            <a:ext cx="594764" cy="203708"/>
          </a:xfrm>
          <a:prstGeom prst="rect">
            <a:avLst/>
          </a:prstGeom>
        </p:spPr>
        <p:txBody>
          <a:bodyPr wrap="square" lIns="0" tIns="0" rIns="0" bIns="0" rtlCol="0">
            <a:noAutofit/>
          </a:bodyPr>
          <a:lstStyle/>
          <a:p>
            <a:pPr marL="12700">
              <a:lnSpc>
                <a:spcPts val="1535"/>
              </a:lnSpc>
              <a:spcBef>
                <a:spcPts val="76"/>
              </a:spcBef>
            </a:pPr>
            <a:r>
              <a:rPr sz="1400" b="1" spc="-4" dirty="0" smtClean="0">
                <a:solidFill>
                  <a:srgbClr val="1F487C"/>
                </a:solidFill>
                <a:latin typeface="Arial"/>
                <a:cs typeface="Arial"/>
              </a:rPr>
              <a:t>Co</a:t>
            </a:r>
            <a:r>
              <a:rPr sz="1400" b="1" spc="0" dirty="0" smtClean="0">
                <a:solidFill>
                  <a:srgbClr val="1F487C"/>
                </a:solidFill>
                <a:latin typeface="Arial"/>
                <a:cs typeface="Arial"/>
              </a:rPr>
              <a:t>st</a:t>
            </a:r>
            <a:r>
              <a:rPr sz="1400" b="1" spc="-4" dirty="0" smtClean="0">
                <a:solidFill>
                  <a:srgbClr val="1F487C"/>
                </a:solidFill>
                <a:latin typeface="Arial"/>
                <a:cs typeface="Arial"/>
              </a:rPr>
              <a:t> </a:t>
            </a:r>
            <a:r>
              <a:rPr sz="1400" b="1" spc="0" dirty="0" smtClean="0">
                <a:solidFill>
                  <a:srgbClr val="1F487C"/>
                </a:solidFill>
                <a:latin typeface="Arial"/>
                <a:cs typeface="Arial"/>
              </a:rPr>
              <a:t>$</a:t>
            </a:r>
            <a:endParaRPr sz="1400">
              <a:latin typeface="Arial"/>
              <a:cs typeface="Arial"/>
            </a:endParaRPr>
          </a:p>
        </p:txBody>
      </p:sp>
      <p:sp>
        <p:nvSpPr>
          <p:cNvPr id="11" name="object 11"/>
          <p:cNvSpPr txBox="1"/>
          <p:nvPr/>
        </p:nvSpPr>
        <p:spPr>
          <a:xfrm>
            <a:off x="1653920" y="3045031"/>
            <a:ext cx="523773" cy="177800"/>
          </a:xfrm>
          <a:prstGeom prst="rect">
            <a:avLst/>
          </a:prstGeom>
        </p:spPr>
        <p:txBody>
          <a:bodyPr wrap="square" lIns="0" tIns="0" rIns="0" bIns="0" rtlCol="0">
            <a:noAutofit/>
          </a:bodyPr>
          <a:lstStyle/>
          <a:p>
            <a:pPr marL="12700">
              <a:lnSpc>
                <a:spcPts val="1325"/>
              </a:lnSpc>
              <a:spcBef>
                <a:spcPts val="66"/>
              </a:spcBef>
            </a:pPr>
            <a:r>
              <a:rPr sz="1200" spc="0" dirty="0" smtClean="0">
                <a:latin typeface="Arial"/>
                <a:cs typeface="Arial"/>
              </a:rPr>
              <a:t>Ca</a:t>
            </a:r>
            <a:r>
              <a:rPr sz="1200" spc="4" dirty="0" smtClean="0">
                <a:latin typeface="Arial"/>
                <a:cs typeface="Arial"/>
              </a:rPr>
              <a:t>p</a:t>
            </a:r>
            <a:r>
              <a:rPr sz="1200" spc="0" dirty="0" smtClean="0">
                <a:latin typeface="Arial"/>
                <a:cs typeface="Arial"/>
              </a:rPr>
              <a:t>it</a:t>
            </a:r>
            <a:r>
              <a:rPr sz="1200" spc="4" dirty="0" smtClean="0">
                <a:latin typeface="Arial"/>
                <a:cs typeface="Arial"/>
              </a:rPr>
              <a:t>a</a:t>
            </a:r>
            <a:r>
              <a:rPr sz="1200" spc="0" dirty="0" smtClean="0">
                <a:latin typeface="Arial"/>
                <a:cs typeface="Arial"/>
              </a:rPr>
              <a:t>l</a:t>
            </a:r>
            <a:endParaRPr sz="1200">
              <a:latin typeface="Arial"/>
              <a:cs typeface="Arial"/>
            </a:endParaRPr>
          </a:p>
        </p:txBody>
      </p:sp>
      <p:sp>
        <p:nvSpPr>
          <p:cNvPr id="10" name="object 10"/>
          <p:cNvSpPr txBox="1"/>
          <p:nvPr/>
        </p:nvSpPr>
        <p:spPr>
          <a:xfrm>
            <a:off x="7776464" y="3715845"/>
            <a:ext cx="744270" cy="36068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1F487C"/>
                </a:solidFill>
                <a:latin typeface="Arial"/>
                <a:cs typeface="Arial"/>
              </a:rPr>
              <a:t>Pr</a:t>
            </a:r>
            <a:r>
              <a:rPr sz="1200" b="1" spc="4" dirty="0" smtClean="0">
                <a:solidFill>
                  <a:srgbClr val="1F487C"/>
                </a:solidFill>
                <a:latin typeface="Arial"/>
                <a:cs typeface="Arial"/>
              </a:rPr>
              <a:t>e</a:t>
            </a:r>
            <a:r>
              <a:rPr sz="1200" b="1" spc="0" dirty="0" smtClean="0">
                <a:solidFill>
                  <a:srgbClr val="1F487C"/>
                </a:solidFill>
                <a:latin typeface="Arial"/>
                <a:cs typeface="Arial"/>
              </a:rPr>
              <a:t>di</a:t>
            </a:r>
            <a:r>
              <a:rPr sz="1200" b="1" spc="4" dirty="0" smtClean="0">
                <a:solidFill>
                  <a:srgbClr val="1F487C"/>
                </a:solidFill>
                <a:latin typeface="Arial"/>
                <a:cs typeface="Arial"/>
              </a:rPr>
              <a:t>c</a:t>
            </a:r>
            <a:r>
              <a:rPr sz="1200" b="1" spc="0" dirty="0" smtClean="0">
                <a:solidFill>
                  <a:srgbClr val="1F487C"/>
                </a:solidFill>
                <a:latin typeface="Arial"/>
                <a:cs typeface="Arial"/>
              </a:rPr>
              <a:t>ted</a:t>
            </a:r>
            <a:endParaRPr sz="1200">
              <a:latin typeface="Arial"/>
              <a:cs typeface="Arial"/>
            </a:endParaRPr>
          </a:p>
          <a:p>
            <a:pPr marL="12700" marR="22859">
              <a:lnSpc>
                <a:spcPct val="95825"/>
              </a:lnSpc>
            </a:pPr>
            <a:r>
              <a:rPr sz="1200" b="1" spc="0" dirty="0" smtClean="0">
                <a:solidFill>
                  <a:srgbClr val="1F487C"/>
                </a:solidFill>
                <a:latin typeface="Arial"/>
                <a:cs typeface="Arial"/>
              </a:rPr>
              <a:t>Dem</a:t>
            </a:r>
            <a:r>
              <a:rPr sz="1200" b="1" spc="4" dirty="0" smtClean="0">
                <a:solidFill>
                  <a:srgbClr val="1F487C"/>
                </a:solidFill>
                <a:latin typeface="Arial"/>
                <a:cs typeface="Arial"/>
              </a:rPr>
              <a:t>a</a:t>
            </a:r>
            <a:r>
              <a:rPr sz="1200" b="1" spc="0" dirty="0" smtClean="0">
                <a:solidFill>
                  <a:srgbClr val="1F487C"/>
                </a:solidFill>
                <a:latin typeface="Arial"/>
                <a:cs typeface="Arial"/>
              </a:rPr>
              <a:t>nd</a:t>
            </a:r>
            <a:endParaRPr sz="1200">
              <a:latin typeface="Arial"/>
              <a:cs typeface="Arial"/>
            </a:endParaRPr>
          </a:p>
        </p:txBody>
      </p:sp>
      <p:sp>
        <p:nvSpPr>
          <p:cNvPr id="9" name="object 9"/>
          <p:cNvSpPr txBox="1"/>
          <p:nvPr/>
        </p:nvSpPr>
        <p:spPr>
          <a:xfrm>
            <a:off x="7805420" y="4244673"/>
            <a:ext cx="820040" cy="360680"/>
          </a:xfrm>
          <a:prstGeom prst="rect">
            <a:avLst/>
          </a:prstGeom>
        </p:spPr>
        <p:txBody>
          <a:bodyPr wrap="square" lIns="0" tIns="0" rIns="0" bIns="0" rtlCol="0">
            <a:noAutofit/>
          </a:bodyPr>
          <a:lstStyle/>
          <a:p>
            <a:pPr marL="12700">
              <a:lnSpc>
                <a:spcPts val="1325"/>
              </a:lnSpc>
              <a:spcBef>
                <a:spcPts val="66"/>
              </a:spcBef>
            </a:pPr>
            <a:r>
              <a:rPr sz="1200" b="1" spc="-59" dirty="0" smtClean="0">
                <a:solidFill>
                  <a:srgbClr val="1F487C"/>
                </a:solidFill>
                <a:latin typeface="Arial"/>
                <a:cs typeface="Arial"/>
              </a:rPr>
              <a:t>T</a:t>
            </a:r>
            <a:r>
              <a:rPr sz="1200" b="1" spc="0" dirty="0" smtClean="0">
                <a:solidFill>
                  <a:srgbClr val="1F487C"/>
                </a:solidFill>
                <a:latin typeface="Arial"/>
                <a:cs typeface="Arial"/>
              </a:rPr>
              <a:t>r</a:t>
            </a:r>
            <a:r>
              <a:rPr sz="1200" b="1" spc="4" dirty="0" smtClean="0">
                <a:solidFill>
                  <a:srgbClr val="1F487C"/>
                </a:solidFill>
                <a:latin typeface="Arial"/>
                <a:cs typeface="Arial"/>
              </a:rPr>
              <a:t>a</a:t>
            </a:r>
            <a:r>
              <a:rPr sz="1200" b="1" spc="0" dirty="0" smtClean="0">
                <a:solidFill>
                  <a:srgbClr val="1F487C"/>
                </a:solidFill>
                <a:latin typeface="Arial"/>
                <a:cs typeface="Arial"/>
              </a:rPr>
              <a:t>ditional</a:t>
            </a:r>
            <a:endParaRPr sz="1200">
              <a:latin typeface="Arial"/>
              <a:cs typeface="Arial"/>
            </a:endParaRPr>
          </a:p>
          <a:p>
            <a:pPr marL="12700" marR="22859">
              <a:lnSpc>
                <a:spcPct val="95825"/>
              </a:lnSpc>
            </a:pPr>
            <a:r>
              <a:rPr sz="1200" b="1" spc="0" dirty="0" smtClean="0">
                <a:solidFill>
                  <a:srgbClr val="1F487C"/>
                </a:solidFill>
                <a:latin typeface="Arial"/>
                <a:cs typeface="Arial"/>
              </a:rPr>
              <a:t>Hard</a:t>
            </a:r>
            <a:r>
              <a:rPr sz="1200" b="1" spc="25" dirty="0" smtClean="0">
                <a:solidFill>
                  <a:srgbClr val="1F487C"/>
                </a:solidFill>
                <a:latin typeface="Arial"/>
                <a:cs typeface="Arial"/>
              </a:rPr>
              <a:t>w</a:t>
            </a:r>
            <a:r>
              <a:rPr sz="1200" b="1" spc="-4" dirty="0" smtClean="0">
                <a:solidFill>
                  <a:srgbClr val="1F487C"/>
                </a:solidFill>
                <a:latin typeface="Arial"/>
                <a:cs typeface="Arial"/>
              </a:rPr>
              <a:t>a</a:t>
            </a:r>
            <a:r>
              <a:rPr sz="1200" b="1" spc="0" dirty="0" smtClean="0">
                <a:solidFill>
                  <a:srgbClr val="1F487C"/>
                </a:solidFill>
                <a:latin typeface="Arial"/>
                <a:cs typeface="Arial"/>
              </a:rPr>
              <a:t>re</a:t>
            </a:r>
            <a:endParaRPr sz="1200">
              <a:latin typeface="Arial"/>
              <a:cs typeface="Arial"/>
            </a:endParaRPr>
          </a:p>
        </p:txBody>
      </p:sp>
      <p:sp>
        <p:nvSpPr>
          <p:cNvPr id="8" name="object 8"/>
          <p:cNvSpPr txBox="1"/>
          <p:nvPr/>
        </p:nvSpPr>
        <p:spPr>
          <a:xfrm>
            <a:off x="7805166" y="4859226"/>
            <a:ext cx="650191" cy="360680"/>
          </a:xfrm>
          <a:prstGeom prst="rect">
            <a:avLst/>
          </a:prstGeom>
        </p:spPr>
        <p:txBody>
          <a:bodyPr wrap="square" lIns="0" tIns="0" rIns="0" bIns="0" rtlCol="0">
            <a:noAutofit/>
          </a:bodyPr>
          <a:lstStyle/>
          <a:p>
            <a:pPr marL="12700" marR="22859">
              <a:lnSpc>
                <a:spcPts val="1325"/>
              </a:lnSpc>
              <a:spcBef>
                <a:spcPts val="66"/>
              </a:spcBef>
            </a:pPr>
            <a:r>
              <a:rPr sz="1200" b="1" spc="-39" dirty="0" smtClean="0">
                <a:solidFill>
                  <a:srgbClr val="1F487C"/>
                </a:solidFill>
                <a:latin typeface="Arial"/>
                <a:cs typeface="Arial"/>
              </a:rPr>
              <a:t>A</a:t>
            </a:r>
            <a:r>
              <a:rPr sz="1200" b="1" spc="4" dirty="0" smtClean="0">
                <a:solidFill>
                  <a:srgbClr val="1F487C"/>
                </a:solidFill>
                <a:latin typeface="Arial"/>
                <a:cs typeface="Arial"/>
              </a:rPr>
              <a:t>c</a:t>
            </a:r>
            <a:r>
              <a:rPr sz="1200" b="1" spc="0" dirty="0" smtClean="0">
                <a:solidFill>
                  <a:srgbClr val="1F487C"/>
                </a:solidFill>
                <a:latin typeface="Arial"/>
                <a:cs typeface="Arial"/>
              </a:rPr>
              <a:t>t</a:t>
            </a:r>
            <a:r>
              <a:rPr sz="1200" b="1" spc="-4" dirty="0" smtClean="0">
                <a:solidFill>
                  <a:srgbClr val="1F487C"/>
                </a:solidFill>
                <a:latin typeface="Arial"/>
                <a:cs typeface="Arial"/>
              </a:rPr>
              <a:t>u</a:t>
            </a:r>
            <a:r>
              <a:rPr sz="1200" b="1" spc="4" dirty="0" smtClean="0">
                <a:solidFill>
                  <a:srgbClr val="1F487C"/>
                </a:solidFill>
                <a:latin typeface="Arial"/>
                <a:cs typeface="Arial"/>
              </a:rPr>
              <a:t>a</a:t>
            </a:r>
            <a:r>
              <a:rPr sz="1200" b="1" spc="0" dirty="0" smtClean="0">
                <a:solidFill>
                  <a:srgbClr val="1F487C"/>
                </a:solidFill>
                <a:latin typeface="Arial"/>
                <a:cs typeface="Arial"/>
              </a:rPr>
              <a:t>l</a:t>
            </a:r>
            <a:endParaRPr sz="1200">
              <a:latin typeface="Arial"/>
              <a:cs typeface="Arial"/>
            </a:endParaRPr>
          </a:p>
          <a:p>
            <a:pPr marL="12700">
              <a:lnSpc>
                <a:spcPct val="95825"/>
              </a:lnSpc>
            </a:pPr>
            <a:r>
              <a:rPr sz="1200" b="1" spc="0" dirty="0" smtClean="0">
                <a:solidFill>
                  <a:srgbClr val="1F487C"/>
                </a:solidFill>
                <a:latin typeface="Arial"/>
                <a:cs typeface="Arial"/>
              </a:rPr>
              <a:t>Dem</a:t>
            </a:r>
            <a:r>
              <a:rPr sz="1200" b="1" spc="4" dirty="0" smtClean="0">
                <a:solidFill>
                  <a:srgbClr val="1F487C"/>
                </a:solidFill>
                <a:latin typeface="Arial"/>
                <a:cs typeface="Arial"/>
              </a:rPr>
              <a:t>a</a:t>
            </a:r>
            <a:r>
              <a:rPr sz="1200" b="1" spc="0" dirty="0" smtClean="0">
                <a:solidFill>
                  <a:srgbClr val="1F487C"/>
                </a:solidFill>
                <a:latin typeface="Arial"/>
                <a:cs typeface="Arial"/>
              </a:rPr>
              <a:t>nd</a:t>
            </a:r>
            <a:endParaRPr sz="1200">
              <a:latin typeface="Arial"/>
              <a:cs typeface="Arial"/>
            </a:endParaRPr>
          </a:p>
        </p:txBody>
      </p:sp>
      <p:sp>
        <p:nvSpPr>
          <p:cNvPr id="7" name="object 7"/>
          <p:cNvSpPr txBox="1"/>
          <p:nvPr/>
        </p:nvSpPr>
        <p:spPr>
          <a:xfrm>
            <a:off x="7775829" y="5392626"/>
            <a:ext cx="1003887" cy="360629"/>
          </a:xfrm>
          <a:prstGeom prst="rect">
            <a:avLst/>
          </a:prstGeom>
        </p:spPr>
        <p:txBody>
          <a:bodyPr wrap="square" lIns="0" tIns="0" rIns="0" bIns="0" rtlCol="0">
            <a:noAutofit/>
          </a:bodyPr>
          <a:lstStyle/>
          <a:p>
            <a:pPr marL="12700" marR="22859">
              <a:lnSpc>
                <a:spcPts val="1325"/>
              </a:lnSpc>
              <a:spcBef>
                <a:spcPts val="66"/>
              </a:spcBef>
            </a:pPr>
            <a:r>
              <a:rPr sz="1200" b="1" spc="-39" dirty="0" smtClean="0">
                <a:solidFill>
                  <a:srgbClr val="1F487C"/>
                </a:solidFill>
                <a:latin typeface="Arial"/>
                <a:cs typeface="Arial"/>
              </a:rPr>
              <a:t>A</a:t>
            </a:r>
            <a:r>
              <a:rPr sz="1200" b="1" spc="0" dirty="0" smtClean="0">
                <a:solidFill>
                  <a:srgbClr val="1F487C"/>
                </a:solidFill>
                <a:latin typeface="Arial"/>
                <a:cs typeface="Arial"/>
              </a:rPr>
              <a:t>u</a:t>
            </a:r>
            <a:r>
              <a:rPr sz="1200" b="1" spc="-4" dirty="0" smtClean="0">
                <a:solidFill>
                  <a:srgbClr val="1F487C"/>
                </a:solidFill>
                <a:latin typeface="Arial"/>
                <a:cs typeface="Arial"/>
              </a:rPr>
              <a:t>t</a:t>
            </a:r>
            <a:r>
              <a:rPr sz="1200" b="1" spc="0" dirty="0" smtClean="0">
                <a:solidFill>
                  <a:srgbClr val="1F487C"/>
                </a:solidFill>
                <a:latin typeface="Arial"/>
                <a:cs typeface="Arial"/>
              </a:rPr>
              <a:t>om</a:t>
            </a:r>
            <a:r>
              <a:rPr sz="1200" b="1" spc="4" dirty="0" smtClean="0">
                <a:solidFill>
                  <a:srgbClr val="1F487C"/>
                </a:solidFill>
                <a:latin typeface="Arial"/>
                <a:cs typeface="Arial"/>
              </a:rPr>
              <a:t>a</a:t>
            </a:r>
            <a:r>
              <a:rPr sz="1200" b="1" spc="0" dirty="0" smtClean="0">
                <a:solidFill>
                  <a:srgbClr val="1F487C"/>
                </a:solidFill>
                <a:latin typeface="Arial"/>
                <a:cs typeface="Arial"/>
              </a:rPr>
              <a:t>ted</a:t>
            </a:r>
            <a:endParaRPr sz="1200">
              <a:latin typeface="Arial"/>
              <a:cs typeface="Arial"/>
            </a:endParaRPr>
          </a:p>
          <a:p>
            <a:pPr marL="12700">
              <a:lnSpc>
                <a:spcPct val="95825"/>
              </a:lnSpc>
            </a:pPr>
            <a:r>
              <a:rPr sz="1200" b="1" spc="-19" dirty="0" smtClean="0">
                <a:solidFill>
                  <a:srgbClr val="1F487C"/>
                </a:solidFill>
                <a:latin typeface="Arial"/>
                <a:cs typeface="Arial"/>
              </a:rPr>
              <a:t>V</a:t>
            </a:r>
            <a:r>
              <a:rPr sz="1200" b="1" spc="0" dirty="0" smtClean="0">
                <a:solidFill>
                  <a:srgbClr val="1F487C"/>
                </a:solidFill>
                <a:latin typeface="Arial"/>
                <a:cs typeface="Arial"/>
              </a:rPr>
              <a:t>irtua</a:t>
            </a:r>
            <a:r>
              <a:rPr sz="1200" b="1" spc="4" dirty="0" smtClean="0">
                <a:solidFill>
                  <a:srgbClr val="1F487C"/>
                </a:solidFill>
                <a:latin typeface="Arial"/>
                <a:cs typeface="Arial"/>
              </a:rPr>
              <a:t>l</a:t>
            </a:r>
            <a:r>
              <a:rPr sz="1200" b="1" spc="0" dirty="0" smtClean="0">
                <a:solidFill>
                  <a:srgbClr val="1F487C"/>
                </a:solidFill>
                <a:latin typeface="Arial"/>
                <a:cs typeface="Arial"/>
              </a:rPr>
              <a:t>iz</a:t>
            </a:r>
            <a:r>
              <a:rPr sz="1200" b="1" spc="4" dirty="0" smtClean="0">
                <a:solidFill>
                  <a:srgbClr val="1F487C"/>
                </a:solidFill>
                <a:latin typeface="Arial"/>
                <a:cs typeface="Arial"/>
              </a:rPr>
              <a:t>a</a:t>
            </a:r>
            <a:r>
              <a:rPr sz="1200" b="1" spc="0" dirty="0" smtClean="0">
                <a:solidFill>
                  <a:srgbClr val="1F487C"/>
                </a:solidFill>
                <a:latin typeface="Arial"/>
                <a:cs typeface="Arial"/>
              </a:rPr>
              <a:t>tion</a:t>
            </a:r>
            <a:endParaRPr sz="1200">
              <a:latin typeface="Arial"/>
              <a:cs typeface="Arial"/>
            </a:endParaRPr>
          </a:p>
        </p:txBody>
      </p:sp>
      <p:sp>
        <p:nvSpPr>
          <p:cNvPr id="6" name="object 6"/>
          <p:cNvSpPr txBox="1"/>
          <p:nvPr/>
        </p:nvSpPr>
        <p:spPr>
          <a:xfrm>
            <a:off x="7928609" y="6310670"/>
            <a:ext cx="419338" cy="203708"/>
          </a:xfrm>
          <a:prstGeom prst="rect">
            <a:avLst/>
          </a:prstGeom>
        </p:spPr>
        <p:txBody>
          <a:bodyPr wrap="square" lIns="0" tIns="0" rIns="0" bIns="0" rtlCol="0">
            <a:noAutofit/>
          </a:bodyPr>
          <a:lstStyle/>
          <a:p>
            <a:pPr marL="12700">
              <a:lnSpc>
                <a:spcPts val="1535"/>
              </a:lnSpc>
              <a:spcBef>
                <a:spcPts val="76"/>
              </a:spcBef>
            </a:pPr>
            <a:r>
              <a:rPr sz="1400" b="1" spc="0" dirty="0" smtClean="0">
                <a:solidFill>
                  <a:srgbClr val="1F487C"/>
                </a:solidFill>
                <a:latin typeface="Arial"/>
                <a:cs typeface="Arial"/>
              </a:rPr>
              <a:t>t</a:t>
            </a:r>
            <a:r>
              <a:rPr sz="1400" b="1" spc="4" dirty="0" smtClean="0">
                <a:solidFill>
                  <a:srgbClr val="1F487C"/>
                </a:solidFill>
                <a:latin typeface="Arial"/>
                <a:cs typeface="Arial"/>
              </a:rPr>
              <a:t>i</a:t>
            </a:r>
            <a:r>
              <a:rPr sz="1400" b="1" spc="0" dirty="0" smtClean="0">
                <a:solidFill>
                  <a:srgbClr val="1F487C"/>
                </a:solidFill>
                <a:latin typeface="Arial"/>
                <a:cs typeface="Arial"/>
              </a:rPr>
              <a:t>me</a:t>
            </a:r>
            <a:endParaRPr sz="1400">
              <a:latin typeface="Arial"/>
              <a:cs typeface="Arial"/>
            </a:endParaRPr>
          </a:p>
        </p:txBody>
      </p:sp>
      <p:sp>
        <p:nvSpPr>
          <p:cNvPr id="5" name="object 5"/>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sp>
        <p:nvSpPr>
          <p:cNvPr id="4" name="object 4"/>
          <p:cNvSpPr txBox="1"/>
          <p:nvPr/>
        </p:nvSpPr>
        <p:spPr>
          <a:xfrm>
            <a:off x="4800600" y="4114800"/>
            <a:ext cx="1066800" cy="533400"/>
          </a:xfrm>
          <a:prstGeom prst="rect">
            <a:avLst/>
          </a:prstGeom>
        </p:spPr>
        <p:txBody>
          <a:bodyPr wrap="square" lIns="0" tIns="0" rIns="0" bIns="0" rtlCol="0">
            <a:noAutofit/>
          </a:bodyPr>
          <a:lstStyle/>
          <a:p>
            <a:pPr>
              <a:lnSpc>
                <a:spcPts val="700"/>
              </a:lnSpc>
              <a:spcBef>
                <a:spcPts val="5"/>
              </a:spcBef>
            </a:pPr>
            <a:endParaRPr sz="700"/>
          </a:p>
          <a:p>
            <a:pPr marL="114364" marR="112256" algn="ctr">
              <a:lnSpc>
                <a:spcPct val="95825"/>
              </a:lnSpc>
            </a:pPr>
            <a:r>
              <a:rPr sz="1200" spc="0" dirty="0" smtClean="0">
                <a:latin typeface="Arial"/>
                <a:cs typeface="Arial"/>
              </a:rPr>
              <a:t>O</a:t>
            </a:r>
            <a:r>
              <a:rPr sz="1200" spc="4" dirty="0" smtClean="0">
                <a:latin typeface="Arial"/>
                <a:cs typeface="Arial"/>
              </a:rPr>
              <a:t>ppo</a:t>
            </a:r>
            <a:r>
              <a:rPr sz="1200" spc="0" dirty="0" smtClean="0">
                <a:latin typeface="Arial"/>
                <a:cs typeface="Arial"/>
              </a:rPr>
              <a:t>rtu</a:t>
            </a:r>
            <a:r>
              <a:rPr sz="1200" spc="4" dirty="0" smtClean="0">
                <a:latin typeface="Arial"/>
                <a:cs typeface="Arial"/>
              </a:rPr>
              <a:t>n</a:t>
            </a:r>
            <a:r>
              <a:rPr sz="1200" spc="-14" dirty="0" smtClean="0">
                <a:latin typeface="Arial"/>
                <a:cs typeface="Arial"/>
              </a:rPr>
              <a:t>i</a:t>
            </a:r>
            <a:r>
              <a:rPr sz="1200" spc="0" dirty="0" smtClean="0">
                <a:latin typeface="Arial"/>
                <a:cs typeface="Arial"/>
              </a:rPr>
              <a:t>ty</a:t>
            </a:r>
            <a:endParaRPr sz="1200">
              <a:latin typeface="Arial"/>
              <a:cs typeface="Arial"/>
            </a:endParaRPr>
          </a:p>
          <a:p>
            <a:pPr marL="352298" marR="352884" algn="ctr">
              <a:lnSpc>
                <a:spcPct val="95825"/>
              </a:lnSpc>
              <a:spcBef>
                <a:spcPts val="60"/>
              </a:spcBef>
            </a:pPr>
            <a:r>
              <a:rPr sz="1200" spc="0" dirty="0" smtClean="0">
                <a:latin typeface="Arial"/>
                <a:cs typeface="Arial"/>
              </a:rPr>
              <a:t>Cost</a:t>
            </a:r>
            <a:endParaRPr sz="1200">
              <a:latin typeface="Arial"/>
              <a:cs typeface="Arial"/>
            </a:endParaRPr>
          </a:p>
        </p:txBody>
      </p:sp>
      <p:sp>
        <p:nvSpPr>
          <p:cNvPr id="3" name="object 3"/>
          <p:cNvSpPr txBox="1"/>
          <p:nvPr/>
        </p:nvSpPr>
        <p:spPr>
          <a:xfrm>
            <a:off x="1371600" y="2819400"/>
            <a:ext cx="1066800" cy="609600"/>
          </a:xfrm>
          <a:prstGeom prst="rect">
            <a:avLst/>
          </a:prstGeom>
        </p:spPr>
        <p:txBody>
          <a:bodyPr wrap="square" lIns="0" tIns="0" rIns="0" bIns="0" rtlCol="0">
            <a:noAutofit/>
          </a:bodyPr>
          <a:lstStyle/>
          <a:p>
            <a:pPr marL="308991" marR="311152" algn="ctr">
              <a:lnSpc>
                <a:spcPct val="95825"/>
              </a:lnSpc>
              <a:spcBef>
                <a:spcPts val="280"/>
              </a:spcBef>
            </a:pPr>
            <a:r>
              <a:rPr sz="1200" spc="4" dirty="0" smtClean="0">
                <a:latin typeface="Arial"/>
                <a:cs typeface="Arial"/>
              </a:rPr>
              <a:t>La</a:t>
            </a:r>
            <a:r>
              <a:rPr sz="1200" spc="0" dirty="0" smtClean="0">
                <a:latin typeface="Arial"/>
                <a:cs typeface="Arial"/>
              </a:rPr>
              <a:t>r</a:t>
            </a:r>
            <a:r>
              <a:rPr sz="1200" spc="-9" dirty="0" smtClean="0">
                <a:latin typeface="Arial"/>
                <a:cs typeface="Arial"/>
              </a:rPr>
              <a:t>g</a:t>
            </a:r>
            <a:r>
              <a:rPr sz="1200" spc="0" dirty="0" smtClean="0">
                <a:latin typeface="Arial"/>
                <a:cs typeface="Arial"/>
              </a:rPr>
              <a:t>e</a:t>
            </a:r>
            <a:endParaRPr sz="1200">
              <a:latin typeface="Arial"/>
              <a:cs typeface="Arial"/>
            </a:endParaRPr>
          </a:p>
          <a:p>
            <a:pPr marL="101704" marR="101756" algn="ctr">
              <a:lnSpc>
                <a:spcPct val="95825"/>
              </a:lnSpc>
              <a:spcBef>
                <a:spcPts val="1502"/>
              </a:spcBef>
            </a:pPr>
            <a:r>
              <a:rPr sz="1200" spc="0" dirty="0" smtClean="0">
                <a:latin typeface="Arial"/>
                <a:cs typeface="Arial"/>
              </a:rPr>
              <a:t>E</a:t>
            </a:r>
            <a:r>
              <a:rPr sz="1200" spc="-9" dirty="0" smtClean="0">
                <a:latin typeface="Arial"/>
                <a:cs typeface="Arial"/>
              </a:rPr>
              <a:t>x</a:t>
            </a:r>
            <a:r>
              <a:rPr sz="1200" spc="0" dirty="0" smtClean="0">
                <a:latin typeface="Arial"/>
                <a:cs typeface="Arial"/>
              </a:rPr>
              <a:t>p</a:t>
            </a:r>
            <a:r>
              <a:rPr sz="1200" spc="4" dirty="0" smtClean="0">
                <a:latin typeface="Arial"/>
                <a:cs typeface="Arial"/>
              </a:rPr>
              <a:t>e</a:t>
            </a:r>
            <a:r>
              <a:rPr sz="1200" spc="0" dirty="0" smtClean="0">
                <a:latin typeface="Arial"/>
                <a:cs typeface="Arial"/>
              </a:rPr>
              <a:t>n</a:t>
            </a:r>
            <a:r>
              <a:rPr sz="1200" spc="4" dirty="0" smtClean="0">
                <a:latin typeface="Arial"/>
                <a:cs typeface="Arial"/>
              </a:rPr>
              <a:t>d</a:t>
            </a:r>
            <a:r>
              <a:rPr sz="1200" spc="0" dirty="0" smtClean="0">
                <a:latin typeface="Arial"/>
                <a:cs typeface="Arial"/>
              </a:rPr>
              <a:t>iture</a:t>
            </a:r>
            <a:endParaRPr sz="1200">
              <a:latin typeface="Arial"/>
              <a:cs typeface="Arial"/>
            </a:endParaRPr>
          </a:p>
        </p:txBody>
      </p:sp>
      <p:sp>
        <p:nvSpPr>
          <p:cNvPr id="2" name="object 2"/>
          <p:cNvSpPr txBox="1"/>
          <p:nvPr/>
        </p:nvSpPr>
        <p:spPr>
          <a:xfrm>
            <a:off x="6858000" y="2667000"/>
            <a:ext cx="1066800" cy="609600"/>
          </a:xfrm>
          <a:prstGeom prst="rect">
            <a:avLst/>
          </a:prstGeom>
        </p:spPr>
        <p:txBody>
          <a:bodyPr wrap="square" lIns="0" tIns="0" rIns="0" bIns="0" rtlCol="0">
            <a:noAutofit/>
          </a:bodyPr>
          <a:lstStyle/>
          <a:p>
            <a:pPr>
              <a:lnSpc>
                <a:spcPts val="1000"/>
              </a:lnSpc>
              <a:spcBef>
                <a:spcPts val="3"/>
              </a:spcBef>
            </a:pPr>
            <a:endParaRPr sz="1000"/>
          </a:p>
          <a:p>
            <a:pPr marL="181609" marR="99470" indent="-54863">
              <a:lnSpc>
                <a:spcPct val="100041"/>
              </a:lnSpc>
            </a:pPr>
            <a:r>
              <a:rPr sz="1200" spc="-114" dirty="0" smtClean="0">
                <a:latin typeface="Arial"/>
                <a:cs typeface="Arial"/>
              </a:rPr>
              <a:t>Y</a:t>
            </a:r>
            <a:r>
              <a:rPr sz="1200" spc="4" dirty="0" smtClean="0">
                <a:latin typeface="Arial"/>
                <a:cs typeface="Arial"/>
              </a:rPr>
              <a:t>o</a:t>
            </a:r>
            <a:r>
              <a:rPr sz="1200" spc="0" dirty="0" smtClean="0">
                <a:latin typeface="Arial"/>
                <a:cs typeface="Arial"/>
              </a:rPr>
              <a:t>u</a:t>
            </a:r>
            <a:r>
              <a:rPr sz="1200" spc="-4" dirty="0" smtClean="0">
                <a:latin typeface="Arial"/>
                <a:cs typeface="Arial"/>
              </a:rPr>
              <a:t> </a:t>
            </a:r>
            <a:r>
              <a:rPr sz="1200" spc="0" dirty="0" smtClean="0">
                <a:latin typeface="Arial"/>
                <a:cs typeface="Arial"/>
              </a:rPr>
              <a:t>just</a:t>
            </a:r>
            <a:r>
              <a:rPr sz="1200" spc="-4" dirty="0" smtClean="0">
                <a:latin typeface="Arial"/>
                <a:cs typeface="Arial"/>
              </a:rPr>
              <a:t> </a:t>
            </a:r>
            <a:r>
              <a:rPr sz="1200" spc="0" dirty="0" smtClean="0">
                <a:latin typeface="Arial"/>
                <a:cs typeface="Arial"/>
              </a:rPr>
              <a:t>lost c</a:t>
            </a:r>
            <a:r>
              <a:rPr sz="1200" spc="4" dirty="0" smtClean="0">
                <a:latin typeface="Arial"/>
                <a:cs typeface="Arial"/>
              </a:rPr>
              <a:t>u</a:t>
            </a:r>
            <a:r>
              <a:rPr sz="1200" spc="0" dirty="0" smtClean="0">
                <a:latin typeface="Arial"/>
                <a:cs typeface="Arial"/>
              </a:rPr>
              <a:t>st</a:t>
            </a:r>
            <a:r>
              <a:rPr sz="1200" spc="4" dirty="0" smtClean="0">
                <a:latin typeface="Arial"/>
                <a:cs typeface="Arial"/>
              </a:rPr>
              <a:t>ome</a:t>
            </a:r>
            <a:r>
              <a:rPr sz="1200" spc="0" dirty="0" smtClean="0">
                <a:latin typeface="Arial"/>
                <a:cs typeface="Arial"/>
              </a:rPr>
              <a:t>rs</a:t>
            </a:r>
            <a:endParaRPr sz="1200">
              <a:latin typeface="Arial"/>
              <a:cs typeface="Arial"/>
            </a:endParaRPr>
          </a:p>
        </p:txBody>
      </p:sp>
    </p:spTree>
    <p:extLst>
      <p:ext uri="{BB962C8B-B14F-4D97-AF65-F5344CB8AC3E}">
        <p14:creationId xmlns:p14="http://schemas.microsoft.com/office/powerpoint/2010/main" val="3963556028"/>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Security</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92500" lnSpcReduction="10000"/>
          </a:bodyPr>
          <a:lstStyle/>
          <a:p>
            <a:r>
              <a:rPr lang="en-US" dirty="0" smtClean="0"/>
              <a:t>We’ve been building large-scale data centers for many years.</a:t>
            </a:r>
          </a:p>
          <a:p>
            <a:r>
              <a:rPr lang="en-US" dirty="0" smtClean="0"/>
              <a:t>Important attributes and features:</a:t>
            </a:r>
          </a:p>
          <a:p>
            <a:pPr lvl="1"/>
            <a:r>
              <a:rPr lang="en-US" dirty="0" smtClean="0"/>
              <a:t>Non-descript facilities</a:t>
            </a:r>
          </a:p>
          <a:p>
            <a:pPr lvl="1"/>
            <a:r>
              <a:rPr lang="en-US" dirty="0" smtClean="0"/>
              <a:t>Military-grade perimeter control </a:t>
            </a:r>
            <a:r>
              <a:rPr lang="en-US" dirty="0" err="1" smtClean="0"/>
              <a:t>berms</a:t>
            </a:r>
            <a:endParaRPr lang="en-US" dirty="0" smtClean="0"/>
          </a:p>
          <a:p>
            <a:pPr lvl="1"/>
            <a:r>
              <a:rPr lang="en-US" dirty="0" smtClean="0"/>
              <a:t>Strictly controlled physical access (perimeter and building)</a:t>
            </a:r>
          </a:p>
          <a:p>
            <a:pPr lvl="1"/>
            <a:r>
              <a:rPr lang="en-US" dirty="0" smtClean="0"/>
              <a:t>3 or more levels of two-factor authentication</a:t>
            </a:r>
          </a:p>
          <a:p>
            <a:r>
              <a:rPr lang="en-US" dirty="0" smtClean="0"/>
              <a:t>Controlled, need-based access for Amazon and AWS employees.</a:t>
            </a:r>
          </a:p>
          <a:p>
            <a:r>
              <a:rPr lang="en-US" dirty="0" smtClean="0"/>
              <a:t>All physical and electronic access is logged.</a:t>
            </a:r>
          </a:p>
          <a:p>
            <a:pPr>
              <a:buNone/>
            </a:pPr>
            <a:endParaRPr lang="en-US" dirty="0"/>
          </a:p>
        </p:txBody>
      </p:sp>
      <p:pic>
        <p:nvPicPr>
          <p:cNvPr id="4" name="Picture 3" descr="istock_000004795507Small.jpg"/>
          <p:cNvPicPr>
            <a:picLocks noChangeAspect="1"/>
          </p:cNvPicPr>
          <p:nvPr/>
        </p:nvPicPr>
        <p:blipFill>
          <a:blip r:embed="rId2" cstate="print"/>
          <a:stretch>
            <a:fillRect/>
          </a:stretch>
        </p:blipFill>
        <p:spPr>
          <a:xfrm>
            <a:off x="6883400" y="1981200"/>
            <a:ext cx="1930400" cy="1447800"/>
          </a:xfrm>
          <a:prstGeom prst="rect">
            <a:avLst/>
          </a:prstGeom>
        </p:spPr>
      </p:pic>
    </p:spTree>
    <p:extLst>
      <p:ext uri="{BB962C8B-B14F-4D97-AF65-F5344CB8AC3E}">
        <p14:creationId xmlns:p14="http://schemas.microsoft.com/office/powerpoint/2010/main" val="3057093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Backups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Data stored in Amazon S3, Amazon </a:t>
            </a:r>
            <a:r>
              <a:rPr lang="en-US" dirty="0" err="1" smtClean="0"/>
              <a:t>SimpleDB</a:t>
            </a:r>
            <a:r>
              <a:rPr lang="en-US" dirty="0" smtClean="0"/>
              <a:t>, and Amazon EBS is stored redundantly in multiple physical locations.</a:t>
            </a:r>
          </a:p>
          <a:p>
            <a:r>
              <a:rPr lang="en-US" dirty="0" smtClean="0"/>
              <a:t>Customer data stored on EC2 instances or within S3 or </a:t>
            </a:r>
            <a:r>
              <a:rPr lang="en-US" dirty="0" err="1" smtClean="0"/>
              <a:t>SimpleDB</a:t>
            </a:r>
            <a:r>
              <a:rPr lang="en-US" dirty="0" smtClean="0"/>
              <a:t> is not backed up. This is a customer responsibility.</a:t>
            </a:r>
            <a:endParaRPr lang="en-US" dirty="0"/>
          </a:p>
        </p:txBody>
      </p:sp>
    </p:spTree>
    <p:extLst>
      <p:ext uri="{BB962C8B-B14F-4D97-AF65-F5344CB8AC3E}">
        <p14:creationId xmlns:p14="http://schemas.microsoft.com/office/powerpoint/2010/main" val="3939988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Levels of EC2 Security</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70000" lnSpcReduction="20000"/>
          </a:bodyPr>
          <a:lstStyle/>
          <a:p>
            <a:r>
              <a:rPr lang="en-US" dirty="0" smtClean="0"/>
              <a:t>Host operating system</a:t>
            </a:r>
          </a:p>
          <a:p>
            <a:pPr lvl="1"/>
            <a:r>
              <a:rPr lang="en-US" dirty="0" smtClean="0"/>
              <a:t>Individual SSH keyed logins via bastion host for AWS </a:t>
            </a:r>
            <a:r>
              <a:rPr lang="en-US" dirty="0" err="1" smtClean="0"/>
              <a:t>admins</a:t>
            </a:r>
            <a:endParaRPr lang="en-US" dirty="0" smtClean="0"/>
          </a:p>
          <a:p>
            <a:pPr lvl="1"/>
            <a:r>
              <a:rPr lang="en-US" dirty="0" smtClean="0"/>
              <a:t>All accesses logged and audited</a:t>
            </a:r>
          </a:p>
          <a:p>
            <a:pPr lvl="1"/>
            <a:endParaRPr lang="en-US" dirty="0" smtClean="0"/>
          </a:p>
          <a:p>
            <a:r>
              <a:rPr lang="en-US" dirty="0" smtClean="0"/>
              <a:t>Guest operating system</a:t>
            </a:r>
          </a:p>
          <a:p>
            <a:pPr lvl="1"/>
            <a:r>
              <a:rPr lang="en-US" dirty="0" smtClean="0"/>
              <a:t>Customer controlled at root level</a:t>
            </a:r>
          </a:p>
          <a:p>
            <a:pPr lvl="1"/>
            <a:r>
              <a:rPr lang="en-US" dirty="0" smtClean="0"/>
              <a:t>AWS </a:t>
            </a:r>
            <a:r>
              <a:rPr lang="en-US" dirty="0" err="1" smtClean="0"/>
              <a:t>admins</a:t>
            </a:r>
            <a:r>
              <a:rPr lang="en-US" dirty="0" smtClean="0"/>
              <a:t> cannot log in</a:t>
            </a:r>
          </a:p>
          <a:p>
            <a:pPr lvl="1"/>
            <a:r>
              <a:rPr lang="en-US" dirty="0" smtClean="0"/>
              <a:t>Customer-generated </a:t>
            </a:r>
            <a:r>
              <a:rPr lang="en-US" dirty="0" err="1" smtClean="0"/>
              <a:t>keypairs</a:t>
            </a:r>
            <a:endParaRPr lang="en-US" dirty="0" smtClean="0"/>
          </a:p>
          <a:p>
            <a:pPr lvl="1"/>
            <a:endParaRPr lang="en-US" dirty="0" smtClean="0"/>
          </a:p>
          <a:p>
            <a:r>
              <a:rPr lang="en-US" dirty="0" err="1" smtClean="0"/>
              <a:t>Stateful</a:t>
            </a:r>
            <a:r>
              <a:rPr lang="en-US" dirty="0" smtClean="0"/>
              <a:t> firewall</a:t>
            </a:r>
          </a:p>
          <a:p>
            <a:pPr lvl="1"/>
            <a:r>
              <a:rPr lang="en-US" dirty="0" smtClean="0"/>
              <a:t>Mandatory inbound firewall, default deny mode</a:t>
            </a:r>
          </a:p>
          <a:p>
            <a:pPr lvl="1">
              <a:buNone/>
            </a:pPr>
            <a:endParaRPr lang="en-US" dirty="0" smtClean="0"/>
          </a:p>
          <a:p>
            <a:r>
              <a:rPr lang="en-US" dirty="0" smtClean="0"/>
              <a:t>Signed API calls</a:t>
            </a:r>
          </a:p>
          <a:p>
            <a:pPr lvl="1"/>
            <a:r>
              <a:rPr lang="en-US" dirty="0" smtClean="0"/>
              <a:t>Require X.509 certificate or customer’s secret AWS key</a:t>
            </a:r>
          </a:p>
          <a:p>
            <a:pPr lvl="1">
              <a:buNone/>
            </a:pPr>
            <a:endParaRPr lang="en-US" dirty="0"/>
          </a:p>
        </p:txBody>
      </p:sp>
    </p:spTree>
    <p:extLst>
      <p:ext uri="{BB962C8B-B14F-4D97-AF65-F5344CB8AC3E}">
        <p14:creationId xmlns:p14="http://schemas.microsoft.com/office/powerpoint/2010/main" val="3573087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Virtualization</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EC2 Hypervisor:</a:t>
            </a:r>
          </a:p>
          <a:p>
            <a:pPr lvl="1"/>
            <a:r>
              <a:rPr lang="en-US" dirty="0" smtClean="0"/>
              <a:t>Guest operating system doesn’t have elevated privilege level.</a:t>
            </a:r>
          </a:p>
          <a:p>
            <a:pPr lvl="1"/>
            <a:r>
              <a:rPr lang="en-US" dirty="0" smtClean="0"/>
              <a:t>Instances are completely isolated.</a:t>
            </a:r>
          </a:p>
          <a:p>
            <a:pPr lvl="1"/>
            <a:r>
              <a:rPr lang="en-US" dirty="0" smtClean="0"/>
              <a:t>Intrinsic network firewall.</a:t>
            </a:r>
          </a:p>
          <a:p>
            <a:pPr lvl="1"/>
            <a:r>
              <a:rPr lang="en-US" dirty="0" smtClean="0"/>
              <a:t>No access to raw devices.</a:t>
            </a:r>
          </a:p>
          <a:p>
            <a:pPr lvl="1"/>
            <a:r>
              <a:rPr lang="en-US" dirty="0" smtClean="0"/>
              <a:t>Virtualized disks, logically isolated, wiped clean after use.</a:t>
            </a:r>
          </a:p>
        </p:txBody>
      </p:sp>
    </p:spTree>
    <p:extLst>
      <p:ext uri="{BB962C8B-B14F-4D97-AF65-F5344CB8AC3E}">
        <p14:creationId xmlns:p14="http://schemas.microsoft.com/office/powerpoint/2010/main" val="398707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ounded Rectangle 28"/>
          <p:cNvSpPr>
            <a:spLocks noChangeArrowheads="1"/>
          </p:cNvSpPr>
          <p:nvPr/>
        </p:nvSpPr>
        <p:spPr bwMode="auto">
          <a:xfrm>
            <a:off x="2057400" y="1524000"/>
            <a:ext cx="5410200" cy="3505200"/>
          </a:xfrm>
          <a:prstGeom prst="roundRect">
            <a:avLst>
              <a:gd name="adj" fmla="val 16667"/>
            </a:avLst>
          </a:prstGeom>
          <a:noFill/>
          <a:ln w="57150">
            <a:solidFill>
              <a:schemeClr val="tx1"/>
            </a:solidFill>
            <a:round/>
            <a:headEnd/>
            <a:tailEnd/>
          </a:ln>
        </p:spPr>
        <p:txBody>
          <a:bodyPr>
            <a:prstTxWarp prst="textNoShape">
              <a:avLst/>
            </a:prstTxWarp>
          </a:bodyPr>
          <a:lstStyle/>
          <a:p>
            <a:pPr eaLnBrk="0" hangingPunct="0"/>
            <a:endParaRPr lang="en-US" sz="2400" b="0">
              <a:solidFill>
                <a:schemeClr val="tx1"/>
              </a:solidFill>
              <a:ea typeface="ヒラギノ角ゴ Pro W3" pitchFamily="-107" charset="-128"/>
              <a:cs typeface="ヒラギノ角ゴ Pro W3" pitchFamily="-107" charset="-128"/>
            </a:endParaRPr>
          </a:p>
        </p:txBody>
      </p:sp>
      <p:sp>
        <p:nvSpPr>
          <p:cNvPr id="14" name="Rounded Rectangle 13"/>
          <p:cNvSpPr>
            <a:spLocks noChangeArrowheads="1"/>
          </p:cNvSpPr>
          <p:nvPr/>
        </p:nvSpPr>
        <p:spPr bwMode="auto">
          <a:xfrm>
            <a:off x="2895600" y="3352800"/>
            <a:ext cx="3276600" cy="1447800"/>
          </a:xfrm>
          <a:prstGeom prst="roundRect">
            <a:avLst>
              <a:gd name="adj" fmla="val 16667"/>
            </a:avLst>
          </a:prstGeom>
          <a:solidFill>
            <a:srgbClr val="6A90AC"/>
          </a:solidFill>
          <a:ln w="34925" cap="rnd">
            <a:solidFill>
              <a:schemeClr val="bg1"/>
            </a:solidFill>
            <a:round/>
            <a:headEnd/>
            <a:tailEnd/>
          </a:ln>
          <a:effectLst>
            <a:outerShdw blurRad="63500" algn="tl" rotWithShape="0">
              <a:srgbClr val="000000">
                <a:alpha val="64000"/>
              </a:srgbClr>
            </a:outerShdw>
          </a:effectLst>
        </p:spPr>
        <p:txBody>
          <a:bodyPr>
            <a:prstTxWarp prst="textNoShape">
              <a:avLst/>
            </a:prstTxWarp>
          </a:bodyPr>
          <a:lstStyle/>
          <a:p>
            <a:pPr eaLnBrk="0" hangingPunct="0"/>
            <a:endParaRPr lang="en-US" sz="2400" b="0">
              <a:solidFill>
                <a:schemeClr val="tx1"/>
              </a:solidFill>
              <a:ea typeface="ヒラギノ角ゴ Pro W3" pitchFamily="-107" charset="-128"/>
              <a:cs typeface="ヒラギノ角ゴ Pro W3" pitchFamily="-107" charset="-128"/>
            </a:endParaRPr>
          </a:p>
        </p:txBody>
      </p:sp>
      <p:sp>
        <p:nvSpPr>
          <p:cNvPr id="7172" name="Title 5"/>
          <p:cNvSpPr>
            <a:spLocks noGrp="1"/>
          </p:cNvSpPr>
          <p:nvPr>
            <p:ph type="title"/>
          </p:nvPr>
        </p:nvSpPr>
        <p:spPr>
          <a:effectLst>
            <a:outerShdw blurRad="50800" dist="38100" dir="5400000" algn="t" rotWithShape="0">
              <a:prstClr val="black">
                <a:alpha val="40000"/>
              </a:prstClr>
            </a:outerShdw>
          </a:effectLst>
        </p:spPr>
        <p:txBody>
          <a:bodyPr/>
          <a:lstStyle/>
          <a:p>
            <a:r>
              <a:rPr lang="en-US" sz="4000" dirty="0"/>
              <a:t>Virtual Memory and Local Disk</a:t>
            </a:r>
          </a:p>
        </p:txBody>
      </p:sp>
      <p:pic>
        <p:nvPicPr>
          <p:cNvPr id="7" name="Picture 6" descr="physical-server-icon.png"/>
          <p:cNvPicPr>
            <a:picLocks noChangeAspect="1"/>
          </p:cNvPicPr>
          <p:nvPr/>
        </p:nvPicPr>
        <p:blipFill>
          <a:blip r:embed="rId3"/>
          <a:stretch>
            <a:fillRect/>
          </a:stretch>
        </p:blipFill>
        <p:spPr>
          <a:xfrm>
            <a:off x="3200400" y="3448050"/>
            <a:ext cx="1371600" cy="1257300"/>
          </a:xfrm>
          <a:prstGeom prst="roundRect">
            <a:avLst/>
          </a:prstGeom>
        </p:spPr>
      </p:pic>
      <p:pic>
        <p:nvPicPr>
          <p:cNvPr id="7174" name="Picture 7" descr="virtual-instance-icon.png"/>
          <p:cNvPicPr>
            <a:picLocks noChangeAspect="1"/>
          </p:cNvPicPr>
          <p:nvPr/>
        </p:nvPicPr>
        <p:blipFill>
          <a:blip r:embed="rId4"/>
          <a:srcRect/>
          <a:stretch>
            <a:fillRect/>
          </a:stretch>
        </p:blipFill>
        <p:spPr bwMode="auto">
          <a:xfrm>
            <a:off x="4826000" y="1676400"/>
            <a:ext cx="1193800" cy="1371600"/>
          </a:xfrm>
          <a:prstGeom prst="rect">
            <a:avLst/>
          </a:prstGeom>
          <a:noFill/>
          <a:ln w="9525">
            <a:noFill/>
            <a:miter lim="800000"/>
            <a:headEnd/>
            <a:tailEnd/>
          </a:ln>
        </p:spPr>
      </p:pic>
      <p:pic>
        <p:nvPicPr>
          <p:cNvPr id="7175" name="Picture 9" descr="virtual-instance-icon.png"/>
          <p:cNvPicPr>
            <a:picLocks noChangeAspect="1"/>
          </p:cNvPicPr>
          <p:nvPr/>
        </p:nvPicPr>
        <p:blipFill>
          <a:blip r:embed="rId4"/>
          <a:srcRect/>
          <a:stretch>
            <a:fillRect/>
          </a:stretch>
        </p:blipFill>
        <p:spPr bwMode="auto">
          <a:xfrm>
            <a:off x="4208463" y="1676400"/>
            <a:ext cx="1193800" cy="1371600"/>
          </a:xfrm>
          <a:prstGeom prst="rect">
            <a:avLst/>
          </a:prstGeom>
          <a:noFill/>
          <a:ln w="9525">
            <a:noFill/>
            <a:miter lim="800000"/>
            <a:headEnd/>
            <a:tailEnd/>
          </a:ln>
        </p:spPr>
      </p:pic>
      <p:pic>
        <p:nvPicPr>
          <p:cNvPr id="7176" name="Picture 10" descr="virtual-instance-icon.png"/>
          <p:cNvPicPr>
            <a:picLocks noChangeAspect="1"/>
          </p:cNvPicPr>
          <p:nvPr/>
        </p:nvPicPr>
        <p:blipFill>
          <a:blip r:embed="rId4"/>
          <a:srcRect/>
          <a:stretch>
            <a:fillRect/>
          </a:stretch>
        </p:blipFill>
        <p:spPr bwMode="auto">
          <a:xfrm>
            <a:off x="3589338" y="1676400"/>
            <a:ext cx="1193800" cy="1371600"/>
          </a:xfrm>
          <a:prstGeom prst="rect">
            <a:avLst/>
          </a:prstGeom>
          <a:noFill/>
          <a:ln w="9525">
            <a:noFill/>
            <a:miter lim="800000"/>
            <a:headEnd/>
            <a:tailEnd/>
          </a:ln>
        </p:spPr>
      </p:pic>
      <p:sp>
        <p:nvSpPr>
          <p:cNvPr id="7177" name="TextBox 12"/>
          <p:cNvSpPr txBox="1">
            <a:spLocks noChangeArrowheads="1"/>
          </p:cNvSpPr>
          <p:nvPr/>
        </p:nvSpPr>
        <p:spPr bwMode="auto">
          <a:xfrm>
            <a:off x="6172200" y="1992313"/>
            <a:ext cx="1219200" cy="739775"/>
          </a:xfrm>
          <a:prstGeom prst="rect">
            <a:avLst/>
          </a:prstGeom>
          <a:noFill/>
          <a:ln w="9525">
            <a:noFill/>
            <a:miter lim="800000"/>
            <a:headEnd/>
            <a:tailEnd/>
          </a:ln>
        </p:spPr>
        <p:txBody>
          <a:bodyPr>
            <a:prstTxWarp prst="textNoShape">
              <a:avLst/>
            </a:prstTxWarp>
            <a:spAutoFit/>
          </a:bodyPr>
          <a:lstStyle/>
          <a:p>
            <a:r>
              <a:rPr lang="en-US" sz="1400"/>
              <a:t>Amazon Machine Instances</a:t>
            </a:r>
          </a:p>
        </p:txBody>
      </p:sp>
      <p:sp>
        <p:nvSpPr>
          <p:cNvPr id="7178" name="TextBox 15"/>
          <p:cNvSpPr txBox="1">
            <a:spLocks noChangeArrowheads="1"/>
          </p:cNvSpPr>
          <p:nvPr/>
        </p:nvSpPr>
        <p:spPr bwMode="auto">
          <a:xfrm>
            <a:off x="6172200" y="3706813"/>
            <a:ext cx="1219200" cy="739775"/>
          </a:xfrm>
          <a:prstGeom prst="rect">
            <a:avLst/>
          </a:prstGeom>
          <a:noFill/>
          <a:ln w="9525">
            <a:noFill/>
            <a:miter lim="800000"/>
            <a:headEnd/>
            <a:tailEnd/>
          </a:ln>
        </p:spPr>
        <p:txBody>
          <a:bodyPr>
            <a:prstTxWarp prst="textNoShape">
              <a:avLst/>
            </a:prstTxWarp>
            <a:spAutoFit/>
          </a:bodyPr>
          <a:lstStyle/>
          <a:p>
            <a:r>
              <a:rPr lang="en-US" sz="1400"/>
              <a:t>Amazon Machine Instance</a:t>
            </a:r>
          </a:p>
        </p:txBody>
      </p:sp>
      <p:pic>
        <p:nvPicPr>
          <p:cNvPr id="7179" name="Picture 16" descr="virtual-instance-icon.png"/>
          <p:cNvPicPr>
            <a:picLocks noChangeAspect="1"/>
          </p:cNvPicPr>
          <p:nvPr/>
        </p:nvPicPr>
        <p:blipFill>
          <a:blip r:embed="rId4"/>
          <a:srcRect/>
          <a:stretch>
            <a:fillRect/>
          </a:stretch>
        </p:blipFill>
        <p:spPr bwMode="auto">
          <a:xfrm>
            <a:off x="2971800" y="1676400"/>
            <a:ext cx="1193800" cy="1371600"/>
          </a:xfrm>
          <a:prstGeom prst="rect">
            <a:avLst/>
          </a:prstGeom>
          <a:noFill/>
          <a:ln w="9525">
            <a:noFill/>
            <a:miter lim="800000"/>
            <a:headEnd/>
            <a:tailEnd/>
          </a:ln>
        </p:spPr>
      </p:pic>
      <p:pic>
        <p:nvPicPr>
          <p:cNvPr id="7180" name="Picture 21" descr="filesystem-icon.png"/>
          <p:cNvPicPr>
            <a:picLocks noChangeAspect="1"/>
          </p:cNvPicPr>
          <p:nvPr/>
        </p:nvPicPr>
        <p:blipFill>
          <a:blip r:embed="rId5"/>
          <a:srcRect/>
          <a:stretch>
            <a:fillRect/>
          </a:stretch>
        </p:blipFill>
        <p:spPr bwMode="auto">
          <a:xfrm>
            <a:off x="4495800" y="3505200"/>
            <a:ext cx="554038" cy="552450"/>
          </a:xfrm>
          <a:prstGeom prst="rect">
            <a:avLst/>
          </a:prstGeom>
          <a:noFill/>
          <a:ln w="9525">
            <a:noFill/>
            <a:miter lim="800000"/>
            <a:headEnd/>
            <a:tailEnd/>
          </a:ln>
        </p:spPr>
      </p:pic>
      <p:pic>
        <p:nvPicPr>
          <p:cNvPr id="7181" name="Picture 22" descr="swapfile-icon.png"/>
          <p:cNvPicPr>
            <a:picLocks noChangeAspect="1"/>
          </p:cNvPicPr>
          <p:nvPr/>
        </p:nvPicPr>
        <p:blipFill>
          <a:blip r:embed="rId6"/>
          <a:srcRect/>
          <a:stretch>
            <a:fillRect/>
          </a:stretch>
        </p:blipFill>
        <p:spPr bwMode="auto">
          <a:xfrm>
            <a:off x="4495800" y="4114800"/>
            <a:ext cx="552450" cy="552450"/>
          </a:xfrm>
          <a:prstGeom prst="rect">
            <a:avLst/>
          </a:prstGeom>
          <a:noFill/>
          <a:ln w="9525">
            <a:noFill/>
            <a:miter lim="800000"/>
            <a:headEnd/>
            <a:tailEnd/>
          </a:ln>
        </p:spPr>
      </p:pic>
      <p:sp>
        <p:nvSpPr>
          <p:cNvPr id="7182" name="TextBox 23"/>
          <p:cNvSpPr txBox="1">
            <a:spLocks noChangeArrowheads="1"/>
          </p:cNvSpPr>
          <p:nvPr/>
        </p:nvSpPr>
        <p:spPr bwMode="auto">
          <a:xfrm>
            <a:off x="5105400" y="3565525"/>
            <a:ext cx="990600" cy="431800"/>
          </a:xfrm>
          <a:prstGeom prst="rect">
            <a:avLst/>
          </a:prstGeom>
          <a:noFill/>
          <a:ln w="9525">
            <a:noFill/>
            <a:miter lim="800000"/>
            <a:headEnd/>
            <a:tailEnd/>
          </a:ln>
        </p:spPr>
        <p:txBody>
          <a:bodyPr>
            <a:prstTxWarp prst="textNoShape">
              <a:avLst/>
            </a:prstTxWarp>
            <a:spAutoFit/>
          </a:bodyPr>
          <a:lstStyle/>
          <a:p>
            <a:r>
              <a:rPr lang="en-US" sz="1100"/>
              <a:t>Encrypted </a:t>
            </a:r>
            <a:br>
              <a:rPr lang="en-US" sz="1100"/>
            </a:br>
            <a:r>
              <a:rPr lang="en-US" sz="1100"/>
              <a:t>File System</a:t>
            </a:r>
          </a:p>
        </p:txBody>
      </p:sp>
      <p:sp>
        <p:nvSpPr>
          <p:cNvPr id="7183" name="TextBox 24"/>
          <p:cNvSpPr txBox="1">
            <a:spLocks noChangeArrowheads="1"/>
          </p:cNvSpPr>
          <p:nvPr/>
        </p:nvSpPr>
        <p:spPr bwMode="auto">
          <a:xfrm>
            <a:off x="5105400" y="4175125"/>
            <a:ext cx="990600" cy="431800"/>
          </a:xfrm>
          <a:prstGeom prst="rect">
            <a:avLst/>
          </a:prstGeom>
          <a:noFill/>
          <a:ln w="9525">
            <a:noFill/>
            <a:miter lim="800000"/>
            <a:headEnd/>
            <a:tailEnd/>
          </a:ln>
        </p:spPr>
        <p:txBody>
          <a:bodyPr>
            <a:prstTxWarp prst="textNoShape">
              <a:avLst/>
            </a:prstTxWarp>
            <a:spAutoFit/>
          </a:bodyPr>
          <a:lstStyle/>
          <a:p>
            <a:r>
              <a:rPr lang="en-US" sz="1100"/>
              <a:t>Encrypted Swap File</a:t>
            </a:r>
          </a:p>
        </p:txBody>
      </p:sp>
      <p:sp>
        <p:nvSpPr>
          <p:cNvPr id="7184" name="TextBox 42"/>
          <p:cNvSpPr txBox="1">
            <a:spLocks noChangeArrowheads="1"/>
          </p:cNvSpPr>
          <p:nvPr/>
        </p:nvSpPr>
        <p:spPr bwMode="auto">
          <a:xfrm>
            <a:off x="1066800" y="5181600"/>
            <a:ext cx="7010400" cy="1200150"/>
          </a:xfrm>
          <a:prstGeom prst="rect">
            <a:avLst/>
          </a:prstGeom>
          <a:noFill/>
          <a:ln w="9525">
            <a:noFill/>
            <a:miter lim="800000"/>
            <a:headEnd/>
            <a:tailEnd/>
          </a:ln>
        </p:spPr>
        <p:txBody>
          <a:bodyPr>
            <a:prstTxWarp prst="textNoShape">
              <a:avLst/>
            </a:prstTxWarp>
            <a:spAutoFit/>
          </a:bodyPr>
          <a:lstStyle/>
          <a:p>
            <a:pPr marL="230188" indent="-230188">
              <a:buFont typeface="Arial" pitchFamily="-107" charset="0"/>
              <a:buChar char="•"/>
            </a:pPr>
            <a:r>
              <a:rPr lang="en-US"/>
              <a:t>Proprietary Amazon disk management prevents one AMI from reading the disk contents of another AMI</a:t>
            </a:r>
          </a:p>
          <a:p>
            <a:pPr marL="230188" indent="-230188">
              <a:buFont typeface="Arial" pitchFamily="-107" charset="0"/>
              <a:buChar char="•"/>
            </a:pPr>
            <a:r>
              <a:rPr lang="en-US"/>
              <a:t>Local disk storage can also be encrypted by the customer for an added layer of security</a:t>
            </a:r>
          </a:p>
        </p:txBody>
      </p:sp>
    </p:spTree>
    <p:extLst>
      <p:ext uri="{BB962C8B-B14F-4D97-AF65-F5344CB8AC3E}">
        <p14:creationId xmlns:p14="http://schemas.microsoft.com/office/powerpoint/2010/main" val="31154584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Security Recommendations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pPr marL="342900" lvl="1" indent="-342900">
              <a:spcBef>
                <a:spcPts val="1038"/>
              </a:spcBef>
              <a:buFont typeface="Lucida Grande"/>
              <a:buChar char="•"/>
            </a:pPr>
            <a:r>
              <a:rPr lang="en-US" dirty="0" smtClean="0"/>
              <a:t>Host-based firewall (e.g. </a:t>
            </a:r>
            <a:r>
              <a:rPr lang="en-US" dirty="0" err="1" smtClean="0"/>
              <a:t>iptables</a:t>
            </a:r>
            <a:r>
              <a:rPr lang="en-US" dirty="0" smtClean="0"/>
              <a:t>) for inbound and outbound traffic.</a:t>
            </a:r>
          </a:p>
          <a:p>
            <a:pPr marL="342900" lvl="1" indent="-342900">
              <a:spcBef>
                <a:spcPts val="1038"/>
              </a:spcBef>
              <a:buFont typeface="Lucida Grande"/>
              <a:buChar char="•"/>
            </a:pPr>
            <a:endParaRPr lang="en-US" dirty="0" smtClean="0"/>
          </a:p>
          <a:p>
            <a:pPr marL="342900" lvl="1" indent="-342900">
              <a:spcBef>
                <a:spcPts val="1038"/>
              </a:spcBef>
              <a:buFont typeface="Lucida Grande"/>
              <a:buChar char="•"/>
            </a:pPr>
            <a:r>
              <a:rPr lang="en-US" dirty="0" smtClean="0"/>
              <a:t>SSL encryption of API calls while in transit.</a:t>
            </a:r>
          </a:p>
          <a:p>
            <a:pPr marL="342900" lvl="1" indent="-342900">
              <a:spcBef>
                <a:spcPts val="1038"/>
              </a:spcBef>
              <a:buFont typeface="Lucida Grande"/>
              <a:buChar char="•"/>
            </a:pPr>
            <a:endParaRPr lang="en-US" dirty="0" smtClean="0"/>
          </a:p>
          <a:p>
            <a:pPr marL="342900" lvl="1" indent="-342900">
              <a:spcBef>
                <a:spcPts val="1038"/>
              </a:spcBef>
              <a:buFont typeface="Lucida Grande"/>
              <a:buChar char="•"/>
            </a:pPr>
            <a:r>
              <a:rPr lang="en-US" dirty="0" smtClean="0"/>
              <a:t>Data encryption – encrypted swap and </a:t>
            </a:r>
            <a:r>
              <a:rPr lang="en-US" dirty="0" err="1" smtClean="0"/>
              <a:t>filesystem</a:t>
            </a:r>
            <a:r>
              <a:rPr lang="en-US" dirty="0" smtClean="0"/>
              <a:t>. Resources:</a:t>
            </a:r>
          </a:p>
          <a:p>
            <a:pPr marL="1028700" lvl="3" indent="-342900">
              <a:spcBef>
                <a:spcPts val="1038"/>
              </a:spcBef>
            </a:pPr>
            <a:r>
              <a:rPr lang="en-US" dirty="0" smtClean="0"/>
              <a:t>Wikipedia list of </a:t>
            </a:r>
            <a:r>
              <a:rPr lang="en-US" dirty="0" smtClean="0">
                <a:hlinkClick r:id="rId2"/>
              </a:rPr>
              <a:t>cryptographic file systems</a:t>
            </a:r>
            <a:endParaRPr lang="en-US" dirty="0" smtClean="0"/>
          </a:p>
          <a:p>
            <a:pPr marL="1028700" lvl="3" indent="-342900">
              <a:spcBef>
                <a:spcPts val="1038"/>
              </a:spcBef>
            </a:pPr>
            <a:r>
              <a:rPr lang="en-US" dirty="0" smtClean="0">
                <a:hlinkClick r:id="rId3"/>
              </a:rPr>
              <a:t>Linux HOWTO</a:t>
            </a:r>
            <a:endParaRPr lang="en-US" dirty="0" smtClean="0"/>
          </a:p>
          <a:p>
            <a:pPr marL="1028700" lvl="3" indent="-342900">
              <a:spcBef>
                <a:spcPts val="1038"/>
              </a:spcBef>
            </a:pPr>
            <a:endParaRPr lang="en-US" dirty="0" smtClean="0"/>
          </a:p>
          <a:p>
            <a:pPr marL="342900" lvl="1" indent="-342900">
              <a:spcBef>
                <a:spcPts val="1038"/>
              </a:spcBef>
            </a:pPr>
            <a:endParaRPr lang="en-US" dirty="0" smtClean="0"/>
          </a:p>
          <a:p>
            <a:pPr marL="342900" lvl="1" indent="-342900">
              <a:spcBef>
                <a:spcPts val="1038"/>
              </a:spcBef>
              <a:buFont typeface="Lucida Grande"/>
              <a:buChar char="•"/>
            </a:pPr>
            <a:endParaRPr lang="en-US" dirty="0" smtClean="0"/>
          </a:p>
          <a:p>
            <a:pPr marL="342900" lvl="1" indent="-342900">
              <a:spcBef>
                <a:spcPts val="1038"/>
              </a:spcBef>
              <a:buFont typeface="Lucida Grande"/>
              <a:buChar char="•"/>
            </a:pPr>
            <a:endParaRPr lang="en-US" dirty="0" smtClean="0"/>
          </a:p>
          <a:p>
            <a:pPr marL="342900" lvl="1" indent="-342900">
              <a:spcBef>
                <a:spcPts val="1038"/>
              </a:spcBef>
              <a:buFont typeface="Lucida Grande"/>
              <a:buChar char="•"/>
            </a:pPr>
            <a:endParaRPr lang="en-US" dirty="0" smtClean="0"/>
          </a:p>
          <a:p>
            <a:pPr marL="342900" lvl="1" indent="-342900">
              <a:spcBef>
                <a:spcPts val="1038"/>
              </a:spcBef>
              <a:buNone/>
            </a:pPr>
            <a:endParaRPr lang="en-US" dirty="0" smtClean="0"/>
          </a:p>
          <a:p>
            <a:pPr marL="342900" lvl="1" indent="-342900">
              <a:spcBef>
                <a:spcPts val="1038"/>
              </a:spcBef>
              <a:buFont typeface="Lucida Grande"/>
              <a:buChar char="•"/>
            </a:pPr>
            <a:endParaRPr lang="en-US" dirty="0" smtClean="0"/>
          </a:p>
          <a:p>
            <a:pPr marL="342900" lvl="1" indent="-342900">
              <a:spcBef>
                <a:spcPts val="1038"/>
              </a:spcBef>
              <a:buFont typeface="Lucida Grande"/>
              <a:buChar char="•"/>
            </a:pPr>
            <a:endParaRPr lang="en-US" dirty="0" smtClean="0"/>
          </a:p>
          <a:p>
            <a:pPr marL="342900" lvl="1" indent="-342900">
              <a:spcBef>
                <a:spcPts val="1038"/>
              </a:spcBef>
              <a:buFont typeface="Lucida Grande"/>
              <a:buChar char="•"/>
            </a:pPr>
            <a:endParaRPr lang="en-US" dirty="0" smtClean="0"/>
          </a:p>
          <a:p>
            <a:endParaRPr lang="en-US" dirty="0"/>
          </a:p>
        </p:txBody>
      </p:sp>
    </p:spTree>
    <p:extLst>
      <p:ext uri="{BB962C8B-B14F-4D97-AF65-F5344CB8AC3E}">
        <p14:creationId xmlns:p14="http://schemas.microsoft.com/office/powerpoint/2010/main" val="2841888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Security Considerations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47500" lnSpcReduction="20000"/>
          </a:bodyPr>
          <a:lstStyle/>
          <a:p>
            <a:r>
              <a:rPr lang="en-US" dirty="0" err="1" smtClean="0"/>
              <a:t>DDoS</a:t>
            </a:r>
            <a:r>
              <a:rPr lang="en-US" dirty="0" smtClean="0"/>
              <a:t>  (Distributed Denial of Service): </a:t>
            </a:r>
          </a:p>
          <a:p>
            <a:pPr lvl="1"/>
            <a:r>
              <a:rPr lang="en-US" dirty="0" smtClean="0"/>
              <a:t>Standard mitigation techniques in effect.</a:t>
            </a:r>
          </a:p>
          <a:p>
            <a:pPr lvl="1"/>
            <a:endParaRPr lang="en-US" dirty="0" smtClean="0"/>
          </a:p>
          <a:p>
            <a:r>
              <a:rPr lang="en-US" dirty="0" smtClean="0"/>
              <a:t>MITM (Man in the Middle):</a:t>
            </a:r>
          </a:p>
          <a:p>
            <a:pPr lvl="1"/>
            <a:r>
              <a:rPr lang="en-US" dirty="0" smtClean="0"/>
              <a:t>All endpoints protected by SSL.</a:t>
            </a:r>
          </a:p>
          <a:p>
            <a:pPr lvl="1"/>
            <a:r>
              <a:rPr lang="en-US" dirty="0" smtClean="0"/>
              <a:t>Fresh EC2 host keys generated at boot time.</a:t>
            </a:r>
          </a:p>
          <a:p>
            <a:endParaRPr lang="en-US" dirty="0" smtClean="0"/>
          </a:p>
          <a:p>
            <a:r>
              <a:rPr lang="en-US" dirty="0" smtClean="0"/>
              <a:t>IP Spoofing:</a:t>
            </a:r>
          </a:p>
          <a:p>
            <a:pPr lvl="1"/>
            <a:r>
              <a:rPr lang="en-US" dirty="0" smtClean="0"/>
              <a:t>Prohibited at host OS level.</a:t>
            </a:r>
          </a:p>
          <a:p>
            <a:pPr lvl="1"/>
            <a:endParaRPr lang="en-US" dirty="0" smtClean="0"/>
          </a:p>
          <a:p>
            <a:r>
              <a:rPr lang="en-US" dirty="0" smtClean="0"/>
              <a:t>Port Scanning:</a:t>
            </a:r>
          </a:p>
          <a:p>
            <a:pPr lvl="1"/>
            <a:r>
              <a:rPr lang="en-US" dirty="0" smtClean="0"/>
              <a:t>Violation of AWS TOS.</a:t>
            </a:r>
          </a:p>
          <a:p>
            <a:pPr lvl="1"/>
            <a:r>
              <a:rPr lang="en-US" dirty="0" smtClean="0"/>
              <a:t>Detected, stopped, and blocked.</a:t>
            </a:r>
          </a:p>
          <a:p>
            <a:pPr lvl="1"/>
            <a:r>
              <a:rPr lang="en-US" dirty="0" smtClean="0"/>
              <a:t>Ineffective anyway since inbound ports blocked by default.</a:t>
            </a:r>
          </a:p>
          <a:p>
            <a:pPr lvl="1"/>
            <a:endParaRPr lang="en-US" dirty="0" smtClean="0"/>
          </a:p>
          <a:p>
            <a:r>
              <a:rPr lang="en-US" dirty="0" smtClean="0"/>
              <a:t>Packet Sniffing:</a:t>
            </a:r>
          </a:p>
          <a:p>
            <a:pPr lvl="1"/>
            <a:r>
              <a:rPr lang="en-US" dirty="0" smtClean="0"/>
              <a:t>Promiscuous mode is ineffective.</a:t>
            </a:r>
          </a:p>
          <a:p>
            <a:pPr lvl="1"/>
            <a:r>
              <a:rPr lang="en-US" dirty="0" smtClean="0"/>
              <a:t>Protection at hypervisor level.</a:t>
            </a:r>
          </a:p>
          <a:p>
            <a:pPr lvl="1"/>
            <a:endParaRPr lang="en-US" dirty="0" smtClean="0"/>
          </a:p>
          <a:p>
            <a:pPr lvl="2"/>
            <a:endParaRPr lang="en-US" dirty="0" smtClean="0"/>
          </a:p>
          <a:p>
            <a:endParaRPr lang="en-US" dirty="0"/>
          </a:p>
        </p:txBody>
      </p:sp>
      <p:pic>
        <p:nvPicPr>
          <p:cNvPr id="4" name="Picture 3" descr="iStock_000006762132Small.jpg"/>
          <p:cNvPicPr>
            <a:picLocks noChangeAspect="1"/>
          </p:cNvPicPr>
          <p:nvPr/>
        </p:nvPicPr>
        <p:blipFill>
          <a:blip r:embed="rId2"/>
          <a:stretch>
            <a:fillRect/>
          </a:stretch>
        </p:blipFill>
        <p:spPr>
          <a:xfrm>
            <a:off x="4927600" y="1600200"/>
            <a:ext cx="4064000" cy="3048000"/>
          </a:xfrm>
          <a:prstGeom prst="rect">
            <a:avLst/>
          </a:prstGeom>
        </p:spPr>
      </p:pic>
    </p:spTree>
    <p:extLst>
      <p:ext uri="{BB962C8B-B14F-4D97-AF65-F5344CB8AC3E}">
        <p14:creationId xmlns:p14="http://schemas.microsoft.com/office/powerpoint/2010/main" val="101159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effectLst>
            <a:outerShdw blurRad="50800" dist="38100" dir="5400000" algn="t" rotWithShape="0">
              <a:prstClr val="black">
                <a:alpha val="40000"/>
              </a:prstClr>
            </a:outerShdw>
          </a:effectLst>
        </p:spPr>
        <p:txBody>
          <a:bodyPr/>
          <a:lstStyle/>
          <a:p>
            <a:r>
              <a:rPr lang="en-US" sz="4000" dirty="0"/>
              <a:t>Network Traffic Confidentiality</a:t>
            </a:r>
          </a:p>
        </p:txBody>
      </p:sp>
      <p:sp>
        <p:nvSpPr>
          <p:cNvPr id="10243" name="Rounded Rectangle 2"/>
          <p:cNvSpPr>
            <a:spLocks noChangeArrowheads="1"/>
          </p:cNvSpPr>
          <p:nvPr/>
        </p:nvSpPr>
        <p:spPr bwMode="auto">
          <a:xfrm>
            <a:off x="457200" y="1524000"/>
            <a:ext cx="5410200" cy="3505200"/>
          </a:xfrm>
          <a:prstGeom prst="roundRect">
            <a:avLst>
              <a:gd name="adj" fmla="val 16667"/>
            </a:avLst>
          </a:prstGeom>
          <a:noFill/>
          <a:ln w="57150">
            <a:solidFill>
              <a:schemeClr val="tx1"/>
            </a:solidFill>
            <a:round/>
            <a:headEnd/>
            <a:tailEnd/>
          </a:ln>
        </p:spPr>
        <p:txBody>
          <a:bodyPr>
            <a:prstTxWarp prst="textNoShape">
              <a:avLst/>
            </a:prstTxWarp>
          </a:bodyPr>
          <a:lstStyle/>
          <a:p>
            <a:pPr eaLnBrk="0" hangingPunct="0"/>
            <a:endParaRPr lang="en-US" sz="2400" b="0">
              <a:solidFill>
                <a:schemeClr val="tx1"/>
              </a:solidFill>
              <a:ea typeface="ヒラギノ角ゴ Pro W3" pitchFamily="-107" charset="-128"/>
              <a:cs typeface="ヒラギノ角ゴ Pro W3" pitchFamily="-107" charset="-128"/>
            </a:endParaRPr>
          </a:p>
        </p:txBody>
      </p:sp>
      <p:sp>
        <p:nvSpPr>
          <p:cNvPr id="4" name="Rounded Rectangle 3"/>
          <p:cNvSpPr>
            <a:spLocks noChangeArrowheads="1"/>
          </p:cNvSpPr>
          <p:nvPr/>
        </p:nvSpPr>
        <p:spPr bwMode="auto">
          <a:xfrm>
            <a:off x="1295400" y="3352800"/>
            <a:ext cx="3276600" cy="1447800"/>
          </a:xfrm>
          <a:prstGeom prst="roundRect">
            <a:avLst>
              <a:gd name="adj" fmla="val 16667"/>
            </a:avLst>
          </a:prstGeom>
          <a:solidFill>
            <a:srgbClr val="6A90AC"/>
          </a:solidFill>
          <a:ln w="34925" cap="rnd">
            <a:solidFill>
              <a:schemeClr val="bg1"/>
            </a:solidFill>
            <a:round/>
            <a:headEnd/>
            <a:tailEnd/>
          </a:ln>
          <a:effectLst>
            <a:outerShdw blurRad="63500" algn="tl" rotWithShape="0">
              <a:srgbClr val="000000">
                <a:alpha val="64000"/>
              </a:srgbClr>
            </a:outerShdw>
          </a:effectLst>
        </p:spPr>
        <p:txBody>
          <a:bodyPr>
            <a:prstTxWarp prst="textNoShape">
              <a:avLst/>
            </a:prstTxWarp>
          </a:bodyPr>
          <a:lstStyle/>
          <a:p>
            <a:pPr eaLnBrk="0" hangingPunct="0"/>
            <a:endParaRPr lang="en-US" sz="2400" b="0">
              <a:solidFill>
                <a:schemeClr val="tx1"/>
              </a:solidFill>
              <a:ea typeface="ヒラギノ角ゴ Pro W3" pitchFamily="-107" charset="-128"/>
              <a:cs typeface="ヒラギノ角ゴ Pro W3" pitchFamily="-107" charset="-128"/>
            </a:endParaRPr>
          </a:p>
        </p:txBody>
      </p:sp>
      <p:pic>
        <p:nvPicPr>
          <p:cNvPr id="5" name="Picture 4" descr="physical-server-icon.png"/>
          <p:cNvPicPr>
            <a:picLocks noChangeAspect="1"/>
          </p:cNvPicPr>
          <p:nvPr/>
        </p:nvPicPr>
        <p:blipFill>
          <a:blip r:embed="rId3"/>
          <a:stretch>
            <a:fillRect/>
          </a:stretch>
        </p:blipFill>
        <p:spPr>
          <a:xfrm>
            <a:off x="1600200" y="3448050"/>
            <a:ext cx="1371600" cy="1257300"/>
          </a:xfrm>
          <a:prstGeom prst="roundRect">
            <a:avLst/>
          </a:prstGeom>
        </p:spPr>
      </p:pic>
      <p:pic>
        <p:nvPicPr>
          <p:cNvPr id="10246" name="Picture 5" descr="virtual-instance-icon.png"/>
          <p:cNvPicPr>
            <a:picLocks noChangeAspect="1"/>
          </p:cNvPicPr>
          <p:nvPr/>
        </p:nvPicPr>
        <p:blipFill>
          <a:blip r:embed="rId4"/>
          <a:srcRect/>
          <a:stretch>
            <a:fillRect/>
          </a:stretch>
        </p:blipFill>
        <p:spPr bwMode="auto">
          <a:xfrm>
            <a:off x="3225800" y="1676400"/>
            <a:ext cx="1193800" cy="1371600"/>
          </a:xfrm>
          <a:prstGeom prst="rect">
            <a:avLst/>
          </a:prstGeom>
          <a:noFill/>
          <a:ln w="9525">
            <a:noFill/>
            <a:miter lim="800000"/>
            <a:headEnd/>
            <a:tailEnd/>
          </a:ln>
        </p:spPr>
      </p:pic>
      <p:pic>
        <p:nvPicPr>
          <p:cNvPr id="10247" name="Picture 6" descr="virtual-instance-icon.png"/>
          <p:cNvPicPr>
            <a:picLocks noChangeAspect="1"/>
          </p:cNvPicPr>
          <p:nvPr/>
        </p:nvPicPr>
        <p:blipFill>
          <a:blip r:embed="rId4"/>
          <a:srcRect/>
          <a:stretch>
            <a:fillRect/>
          </a:stretch>
        </p:blipFill>
        <p:spPr bwMode="auto">
          <a:xfrm>
            <a:off x="2608263" y="1676400"/>
            <a:ext cx="1193800" cy="1371600"/>
          </a:xfrm>
          <a:prstGeom prst="rect">
            <a:avLst/>
          </a:prstGeom>
          <a:noFill/>
          <a:ln w="9525">
            <a:noFill/>
            <a:miter lim="800000"/>
            <a:headEnd/>
            <a:tailEnd/>
          </a:ln>
        </p:spPr>
      </p:pic>
      <p:pic>
        <p:nvPicPr>
          <p:cNvPr id="10248" name="Picture 7" descr="virtual-instance-icon.png"/>
          <p:cNvPicPr>
            <a:picLocks noChangeAspect="1"/>
          </p:cNvPicPr>
          <p:nvPr/>
        </p:nvPicPr>
        <p:blipFill>
          <a:blip r:embed="rId4"/>
          <a:srcRect/>
          <a:stretch>
            <a:fillRect/>
          </a:stretch>
        </p:blipFill>
        <p:spPr bwMode="auto">
          <a:xfrm>
            <a:off x="1989138" y="1676400"/>
            <a:ext cx="1193800" cy="1371600"/>
          </a:xfrm>
          <a:prstGeom prst="rect">
            <a:avLst/>
          </a:prstGeom>
          <a:noFill/>
          <a:ln w="9525">
            <a:noFill/>
            <a:miter lim="800000"/>
            <a:headEnd/>
            <a:tailEnd/>
          </a:ln>
        </p:spPr>
      </p:pic>
      <p:sp>
        <p:nvSpPr>
          <p:cNvPr id="10249" name="TextBox 8"/>
          <p:cNvSpPr txBox="1">
            <a:spLocks noChangeArrowheads="1"/>
          </p:cNvSpPr>
          <p:nvPr/>
        </p:nvSpPr>
        <p:spPr bwMode="auto">
          <a:xfrm>
            <a:off x="4572000" y="1992313"/>
            <a:ext cx="1219200" cy="739775"/>
          </a:xfrm>
          <a:prstGeom prst="rect">
            <a:avLst/>
          </a:prstGeom>
          <a:noFill/>
          <a:ln w="9525">
            <a:noFill/>
            <a:miter lim="800000"/>
            <a:headEnd/>
            <a:tailEnd/>
          </a:ln>
        </p:spPr>
        <p:txBody>
          <a:bodyPr>
            <a:prstTxWarp prst="textNoShape">
              <a:avLst/>
            </a:prstTxWarp>
            <a:spAutoFit/>
          </a:bodyPr>
          <a:lstStyle/>
          <a:p>
            <a:r>
              <a:rPr lang="en-US" sz="1400"/>
              <a:t>Amazon Machine Instances</a:t>
            </a:r>
          </a:p>
        </p:txBody>
      </p:sp>
      <p:sp>
        <p:nvSpPr>
          <p:cNvPr id="10250" name="TextBox 9"/>
          <p:cNvSpPr txBox="1">
            <a:spLocks noChangeArrowheads="1"/>
          </p:cNvSpPr>
          <p:nvPr/>
        </p:nvSpPr>
        <p:spPr bwMode="auto">
          <a:xfrm>
            <a:off x="4572000" y="3706813"/>
            <a:ext cx="1219200" cy="739775"/>
          </a:xfrm>
          <a:prstGeom prst="rect">
            <a:avLst/>
          </a:prstGeom>
          <a:noFill/>
          <a:ln w="9525">
            <a:noFill/>
            <a:miter lim="800000"/>
            <a:headEnd/>
            <a:tailEnd/>
          </a:ln>
        </p:spPr>
        <p:txBody>
          <a:bodyPr>
            <a:prstTxWarp prst="textNoShape">
              <a:avLst/>
            </a:prstTxWarp>
            <a:spAutoFit/>
          </a:bodyPr>
          <a:lstStyle/>
          <a:p>
            <a:r>
              <a:rPr lang="en-US" sz="1400"/>
              <a:t>Amazon Machine Instance</a:t>
            </a:r>
          </a:p>
        </p:txBody>
      </p:sp>
      <p:pic>
        <p:nvPicPr>
          <p:cNvPr id="10251" name="Picture 10" descr="virtual-instance-icon.png"/>
          <p:cNvPicPr>
            <a:picLocks noChangeAspect="1"/>
          </p:cNvPicPr>
          <p:nvPr/>
        </p:nvPicPr>
        <p:blipFill>
          <a:blip r:embed="rId4"/>
          <a:srcRect/>
          <a:stretch>
            <a:fillRect/>
          </a:stretch>
        </p:blipFill>
        <p:spPr bwMode="auto">
          <a:xfrm>
            <a:off x="1371600" y="1676400"/>
            <a:ext cx="1193800" cy="1371600"/>
          </a:xfrm>
          <a:prstGeom prst="rect">
            <a:avLst/>
          </a:prstGeom>
          <a:noFill/>
          <a:ln w="9525">
            <a:noFill/>
            <a:miter lim="800000"/>
            <a:headEnd/>
            <a:tailEnd/>
          </a:ln>
        </p:spPr>
      </p:pic>
      <p:pic>
        <p:nvPicPr>
          <p:cNvPr id="10252" name="Picture 11" descr="filesystem-icon.png"/>
          <p:cNvPicPr>
            <a:picLocks noChangeAspect="1"/>
          </p:cNvPicPr>
          <p:nvPr/>
        </p:nvPicPr>
        <p:blipFill>
          <a:blip r:embed="rId5"/>
          <a:srcRect/>
          <a:stretch>
            <a:fillRect/>
          </a:stretch>
        </p:blipFill>
        <p:spPr bwMode="auto">
          <a:xfrm>
            <a:off x="2895600" y="3505200"/>
            <a:ext cx="554038" cy="552450"/>
          </a:xfrm>
          <a:prstGeom prst="rect">
            <a:avLst/>
          </a:prstGeom>
          <a:noFill/>
          <a:ln w="9525">
            <a:noFill/>
            <a:miter lim="800000"/>
            <a:headEnd/>
            <a:tailEnd/>
          </a:ln>
        </p:spPr>
      </p:pic>
      <p:pic>
        <p:nvPicPr>
          <p:cNvPr id="10253" name="Picture 12" descr="swapfile-icon.png"/>
          <p:cNvPicPr>
            <a:picLocks noChangeAspect="1"/>
          </p:cNvPicPr>
          <p:nvPr/>
        </p:nvPicPr>
        <p:blipFill>
          <a:blip r:embed="rId6"/>
          <a:srcRect/>
          <a:stretch>
            <a:fillRect/>
          </a:stretch>
        </p:blipFill>
        <p:spPr bwMode="auto">
          <a:xfrm>
            <a:off x="2895600" y="4114800"/>
            <a:ext cx="552450" cy="552450"/>
          </a:xfrm>
          <a:prstGeom prst="rect">
            <a:avLst/>
          </a:prstGeom>
          <a:noFill/>
          <a:ln w="9525">
            <a:noFill/>
            <a:miter lim="800000"/>
            <a:headEnd/>
            <a:tailEnd/>
          </a:ln>
        </p:spPr>
      </p:pic>
      <p:sp>
        <p:nvSpPr>
          <p:cNvPr id="10254" name="TextBox 13"/>
          <p:cNvSpPr txBox="1">
            <a:spLocks noChangeArrowheads="1"/>
          </p:cNvSpPr>
          <p:nvPr/>
        </p:nvSpPr>
        <p:spPr bwMode="auto">
          <a:xfrm>
            <a:off x="3505200" y="3565525"/>
            <a:ext cx="990600" cy="431800"/>
          </a:xfrm>
          <a:prstGeom prst="rect">
            <a:avLst/>
          </a:prstGeom>
          <a:noFill/>
          <a:ln w="9525">
            <a:noFill/>
            <a:miter lim="800000"/>
            <a:headEnd/>
            <a:tailEnd/>
          </a:ln>
        </p:spPr>
        <p:txBody>
          <a:bodyPr>
            <a:prstTxWarp prst="textNoShape">
              <a:avLst/>
            </a:prstTxWarp>
            <a:spAutoFit/>
          </a:bodyPr>
          <a:lstStyle/>
          <a:p>
            <a:r>
              <a:rPr lang="en-US" sz="1100"/>
              <a:t>Encrypted </a:t>
            </a:r>
            <a:br>
              <a:rPr lang="en-US" sz="1100"/>
            </a:br>
            <a:r>
              <a:rPr lang="en-US" sz="1100"/>
              <a:t>File System</a:t>
            </a:r>
          </a:p>
        </p:txBody>
      </p:sp>
      <p:sp>
        <p:nvSpPr>
          <p:cNvPr id="10255" name="TextBox 14"/>
          <p:cNvSpPr txBox="1">
            <a:spLocks noChangeArrowheads="1"/>
          </p:cNvSpPr>
          <p:nvPr/>
        </p:nvSpPr>
        <p:spPr bwMode="auto">
          <a:xfrm>
            <a:off x="3505200" y="4175125"/>
            <a:ext cx="990600" cy="431800"/>
          </a:xfrm>
          <a:prstGeom prst="rect">
            <a:avLst/>
          </a:prstGeom>
          <a:noFill/>
          <a:ln w="9525">
            <a:noFill/>
            <a:miter lim="800000"/>
            <a:headEnd/>
            <a:tailEnd/>
          </a:ln>
        </p:spPr>
        <p:txBody>
          <a:bodyPr>
            <a:prstTxWarp prst="textNoShape">
              <a:avLst/>
            </a:prstTxWarp>
            <a:spAutoFit/>
          </a:bodyPr>
          <a:lstStyle/>
          <a:p>
            <a:r>
              <a:rPr lang="en-US" sz="1100"/>
              <a:t>Encrypted Swap File</a:t>
            </a:r>
          </a:p>
        </p:txBody>
      </p:sp>
      <p:sp>
        <p:nvSpPr>
          <p:cNvPr id="10256" name="TextBox 15"/>
          <p:cNvSpPr txBox="1">
            <a:spLocks noChangeArrowheads="1"/>
          </p:cNvSpPr>
          <p:nvPr/>
        </p:nvSpPr>
        <p:spPr bwMode="auto">
          <a:xfrm>
            <a:off x="1028700" y="5181600"/>
            <a:ext cx="7086600" cy="923925"/>
          </a:xfrm>
          <a:prstGeom prst="rect">
            <a:avLst/>
          </a:prstGeom>
          <a:noFill/>
          <a:ln w="9525">
            <a:noFill/>
            <a:miter lim="800000"/>
            <a:headEnd/>
            <a:tailEnd/>
          </a:ln>
        </p:spPr>
        <p:txBody>
          <a:bodyPr>
            <a:prstTxWarp prst="textNoShape">
              <a:avLst/>
            </a:prstTxWarp>
            <a:spAutoFit/>
          </a:bodyPr>
          <a:lstStyle/>
          <a:p>
            <a:pPr marL="230188" indent="-230188">
              <a:buFont typeface="Arial" pitchFamily="-107" charset="0"/>
              <a:buChar char="•"/>
            </a:pPr>
            <a:r>
              <a:rPr lang="en-US"/>
              <a:t>All traffic should be cryptographically controlled</a:t>
            </a:r>
          </a:p>
          <a:p>
            <a:pPr marL="230188" indent="-230188">
              <a:buFont typeface="Arial" pitchFamily="-107" charset="0"/>
              <a:buChar char="•"/>
            </a:pPr>
            <a:r>
              <a:rPr lang="en-US"/>
              <a:t>Inbound and outbound traffic to corporate networks should be wrapped within industry standard VPN tunnels</a:t>
            </a:r>
          </a:p>
        </p:txBody>
      </p:sp>
      <p:sp>
        <p:nvSpPr>
          <p:cNvPr id="10257" name="Rounded Rectangle 16"/>
          <p:cNvSpPr>
            <a:spLocks noChangeArrowheads="1"/>
          </p:cNvSpPr>
          <p:nvPr/>
        </p:nvSpPr>
        <p:spPr bwMode="auto">
          <a:xfrm>
            <a:off x="7010400" y="3352800"/>
            <a:ext cx="1600200" cy="1676400"/>
          </a:xfrm>
          <a:prstGeom prst="roundRect">
            <a:avLst>
              <a:gd name="adj" fmla="val 16667"/>
            </a:avLst>
          </a:prstGeom>
          <a:noFill/>
          <a:ln w="57150">
            <a:solidFill>
              <a:schemeClr val="tx1"/>
            </a:solidFill>
            <a:round/>
            <a:headEnd/>
            <a:tailEnd/>
          </a:ln>
        </p:spPr>
        <p:txBody>
          <a:bodyPr anchor="ctr" anchorCtr="1">
            <a:prstTxWarp prst="textNoShape">
              <a:avLst/>
            </a:prstTxWarp>
          </a:bodyPr>
          <a:lstStyle/>
          <a:p>
            <a:pPr algn="ctr" eaLnBrk="0" hangingPunct="0"/>
            <a:r>
              <a:rPr lang="en-US" sz="1400">
                <a:solidFill>
                  <a:schemeClr val="tx1"/>
                </a:solidFill>
                <a:ea typeface="ヒラギノ角ゴ Pro W3" pitchFamily="-107" charset="-128"/>
                <a:cs typeface="ヒラギノ角ゴ Pro W3" pitchFamily="-107" charset="-128"/>
              </a:rPr>
              <a:t>Corporate Network</a:t>
            </a:r>
          </a:p>
        </p:txBody>
      </p:sp>
      <p:sp>
        <p:nvSpPr>
          <p:cNvPr id="10258" name="Rounded Rectangle 17"/>
          <p:cNvSpPr>
            <a:spLocks noChangeArrowheads="1"/>
          </p:cNvSpPr>
          <p:nvPr/>
        </p:nvSpPr>
        <p:spPr bwMode="auto">
          <a:xfrm>
            <a:off x="7010400" y="1524000"/>
            <a:ext cx="1600200" cy="1676400"/>
          </a:xfrm>
          <a:prstGeom prst="roundRect">
            <a:avLst>
              <a:gd name="adj" fmla="val 16667"/>
            </a:avLst>
          </a:prstGeom>
          <a:noFill/>
          <a:ln w="57150">
            <a:solidFill>
              <a:schemeClr val="tx1"/>
            </a:solidFill>
            <a:round/>
            <a:headEnd/>
            <a:tailEnd/>
          </a:ln>
        </p:spPr>
        <p:txBody>
          <a:bodyPr anchor="ctr" anchorCtr="1">
            <a:prstTxWarp prst="textNoShape">
              <a:avLst/>
            </a:prstTxWarp>
          </a:bodyPr>
          <a:lstStyle/>
          <a:p>
            <a:pPr algn="ctr" eaLnBrk="0" hangingPunct="0"/>
            <a:r>
              <a:rPr lang="en-US" sz="1400">
                <a:solidFill>
                  <a:schemeClr val="tx1"/>
                </a:solidFill>
                <a:ea typeface="ヒラギノ角ゴ Pro W3" pitchFamily="-107" charset="-128"/>
                <a:cs typeface="ヒラギノ角ゴ Pro W3" pitchFamily="-107" charset="-128"/>
              </a:rPr>
              <a:t>Internet Traffic</a:t>
            </a:r>
          </a:p>
        </p:txBody>
      </p:sp>
      <p:cxnSp>
        <p:nvCxnSpPr>
          <p:cNvPr id="10259" name="Straight Arrow Connector 19"/>
          <p:cNvCxnSpPr>
            <a:cxnSpLocks noChangeShapeType="1"/>
          </p:cNvCxnSpPr>
          <p:nvPr/>
        </p:nvCxnSpPr>
        <p:spPr bwMode="auto">
          <a:xfrm>
            <a:off x="5867400" y="4191000"/>
            <a:ext cx="1143000" cy="1588"/>
          </a:xfrm>
          <a:prstGeom prst="straightConnector1">
            <a:avLst/>
          </a:prstGeom>
          <a:noFill/>
          <a:ln w="76200">
            <a:solidFill>
              <a:schemeClr val="tx1"/>
            </a:solidFill>
            <a:round/>
            <a:headEnd type="arrow" w="med" len="med"/>
            <a:tailEnd type="arrow" w="med" len="med"/>
          </a:ln>
        </p:spPr>
      </p:cxnSp>
      <p:cxnSp>
        <p:nvCxnSpPr>
          <p:cNvPr id="10260" name="Straight Arrow Connector 21"/>
          <p:cNvCxnSpPr>
            <a:cxnSpLocks noChangeShapeType="1"/>
          </p:cNvCxnSpPr>
          <p:nvPr/>
        </p:nvCxnSpPr>
        <p:spPr bwMode="auto">
          <a:xfrm>
            <a:off x="5867400" y="2438400"/>
            <a:ext cx="1143000" cy="1588"/>
          </a:xfrm>
          <a:prstGeom prst="straightConnector1">
            <a:avLst/>
          </a:prstGeom>
          <a:noFill/>
          <a:ln w="76200">
            <a:solidFill>
              <a:schemeClr val="tx1"/>
            </a:solidFill>
            <a:round/>
            <a:headEnd type="arrow" w="med" len="med"/>
            <a:tailEnd type="arrow" w="med" len="med"/>
          </a:ln>
        </p:spPr>
      </p:cxnSp>
      <p:pic>
        <p:nvPicPr>
          <p:cNvPr id="10261" name="Picture 22" descr="Security Threat Detected.png"/>
          <p:cNvPicPr>
            <a:picLocks noChangeAspect="1"/>
          </p:cNvPicPr>
          <p:nvPr/>
        </p:nvPicPr>
        <p:blipFill>
          <a:blip r:embed="rId7"/>
          <a:srcRect/>
          <a:stretch>
            <a:fillRect/>
          </a:stretch>
        </p:blipFill>
        <p:spPr bwMode="auto">
          <a:xfrm>
            <a:off x="6219825" y="2133600"/>
            <a:ext cx="469900" cy="536575"/>
          </a:xfrm>
          <a:prstGeom prst="rect">
            <a:avLst/>
          </a:prstGeom>
          <a:noFill/>
          <a:ln w="9525">
            <a:noFill/>
            <a:miter lim="800000"/>
            <a:headEnd/>
            <a:tailEnd/>
          </a:ln>
        </p:spPr>
      </p:pic>
      <p:sp>
        <p:nvSpPr>
          <p:cNvPr id="10262" name="Rectangle 23"/>
          <p:cNvSpPr>
            <a:spLocks noChangeArrowheads="1"/>
          </p:cNvSpPr>
          <p:nvPr/>
        </p:nvSpPr>
        <p:spPr bwMode="auto">
          <a:xfrm>
            <a:off x="6151563" y="4343400"/>
            <a:ext cx="554037" cy="307975"/>
          </a:xfrm>
          <a:prstGeom prst="rect">
            <a:avLst/>
          </a:prstGeom>
          <a:noFill/>
          <a:ln w="9525">
            <a:noFill/>
            <a:miter lim="800000"/>
            <a:headEnd/>
            <a:tailEnd/>
          </a:ln>
        </p:spPr>
        <p:txBody>
          <a:bodyPr wrap="none">
            <a:prstTxWarp prst="textNoShape">
              <a:avLst/>
            </a:prstTxWarp>
            <a:spAutoFit/>
          </a:bodyPr>
          <a:lstStyle/>
          <a:p>
            <a:r>
              <a:rPr lang="en-US" sz="1400">
                <a:solidFill>
                  <a:srgbClr val="000000"/>
                </a:solidFill>
                <a:ea typeface="ヒラギノ角ゴ Pro W3" pitchFamily="-107" charset="-128"/>
                <a:cs typeface="ヒラギノ角ゴ Pro W3" pitchFamily="-107" charset="-128"/>
              </a:rPr>
              <a:t>VPN</a:t>
            </a:r>
            <a:endParaRPr lang="en-US"/>
          </a:p>
        </p:txBody>
      </p:sp>
    </p:spTree>
    <p:extLst>
      <p:ext uri="{BB962C8B-B14F-4D97-AF65-F5344CB8AC3E}">
        <p14:creationId xmlns:p14="http://schemas.microsoft.com/office/powerpoint/2010/main" val="85224040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S3 Security</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Access controls at bucket and object level:</a:t>
            </a:r>
          </a:p>
          <a:p>
            <a:pPr lvl="1"/>
            <a:r>
              <a:rPr lang="en-US" dirty="0" smtClean="0"/>
              <a:t>Read</a:t>
            </a:r>
          </a:p>
          <a:p>
            <a:pPr lvl="1"/>
            <a:r>
              <a:rPr lang="en-US" dirty="0" smtClean="0"/>
              <a:t>Write</a:t>
            </a:r>
          </a:p>
          <a:p>
            <a:pPr lvl="1"/>
            <a:r>
              <a:rPr lang="en-US" dirty="0" smtClean="0"/>
              <a:t>Full</a:t>
            </a:r>
          </a:p>
          <a:p>
            <a:r>
              <a:rPr lang="en-US" dirty="0" smtClean="0"/>
              <a:t>Owner has full control.</a:t>
            </a:r>
          </a:p>
          <a:p>
            <a:r>
              <a:rPr lang="en-US" dirty="0" smtClean="0"/>
              <a:t>SSL to protect data in transit.</a:t>
            </a:r>
          </a:p>
          <a:p>
            <a:r>
              <a:rPr lang="en-US" dirty="0" smtClean="0"/>
              <a:t>Encrypt when stored.</a:t>
            </a:r>
          </a:p>
          <a:p>
            <a:endParaRPr lang="en-US" dirty="0" smtClean="0"/>
          </a:p>
          <a:p>
            <a:endParaRPr lang="en-US" dirty="0"/>
          </a:p>
        </p:txBody>
      </p:sp>
      <p:pic>
        <p:nvPicPr>
          <p:cNvPr id="1026" name="Picture 2"/>
          <p:cNvPicPr>
            <a:picLocks noChangeAspect="1" noChangeArrowheads="1"/>
          </p:cNvPicPr>
          <p:nvPr/>
        </p:nvPicPr>
        <p:blipFill>
          <a:blip r:embed="rId2"/>
          <a:srcRect/>
          <a:stretch>
            <a:fillRect/>
          </a:stretch>
        </p:blipFill>
        <p:spPr bwMode="auto">
          <a:xfrm>
            <a:off x="5538787" y="2057400"/>
            <a:ext cx="3300413" cy="3520441"/>
          </a:xfrm>
          <a:prstGeom prst="rect">
            <a:avLst/>
          </a:prstGeom>
          <a:noFill/>
          <a:ln w="9525">
            <a:noFill/>
            <a:miter lim="800000"/>
            <a:headEnd/>
            <a:tailEnd/>
          </a:ln>
          <a:effectLst/>
        </p:spPr>
      </p:pic>
    </p:spTree>
    <p:extLst>
      <p:ext uri="{BB962C8B-B14F-4D97-AF65-F5344CB8AC3E}">
        <p14:creationId xmlns:p14="http://schemas.microsoft.com/office/powerpoint/2010/main" val="771063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a:t>
            </a:r>
            <a:r>
              <a:rPr lang="en-US" dirty="0" err="1" smtClean="0"/>
              <a:t>SimpleDB</a:t>
            </a:r>
            <a:r>
              <a:rPr lang="en-US" dirty="0" smtClean="0"/>
              <a:t> Security</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Access based on AWS account.</a:t>
            </a:r>
          </a:p>
          <a:p>
            <a:r>
              <a:rPr lang="en-US" dirty="0" smtClean="0"/>
              <a:t>Domains accessible only to owner.</a:t>
            </a:r>
          </a:p>
          <a:p>
            <a:r>
              <a:rPr lang="en-US" dirty="0" smtClean="0"/>
              <a:t>SSL to protect data in transit.</a:t>
            </a:r>
          </a:p>
          <a:p>
            <a:r>
              <a:rPr lang="en-US" dirty="0" smtClean="0"/>
              <a:t>Encrypt data elements not used as keys.</a:t>
            </a:r>
          </a:p>
          <a:p>
            <a:endParaRPr lang="en-US" dirty="0"/>
          </a:p>
        </p:txBody>
      </p:sp>
    </p:spTree>
    <p:extLst>
      <p:ext uri="{BB962C8B-B14F-4D97-AF65-F5344CB8AC3E}">
        <p14:creationId xmlns:p14="http://schemas.microsoft.com/office/powerpoint/2010/main" val="1439378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166" y="1782763"/>
            <a:ext cx="925512" cy="939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5" name="TextBox 34"/>
          <p:cNvSpPr txBox="1">
            <a:spLocks noChangeArrowheads="1"/>
          </p:cNvSpPr>
          <p:nvPr/>
        </p:nvSpPr>
        <p:spPr bwMode="auto">
          <a:xfrm>
            <a:off x="1974267" y="2276708"/>
            <a:ext cx="6492638" cy="109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Building blocks of EC2 instances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An AMI is like a template of a computer's root volume.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Can be public or private </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Create hardened or gold “Images” of your EC2 infrastructure </a:t>
            </a:r>
          </a:p>
        </p:txBody>
      </p:sp>
      <p:sp>
        <p:nvSpPr>
          <p:cNvPr id="36" name="TextBox 35"/>
          <p:cNvSpPr txBox="1">
            <a:spLocks noChangeArrowheads="1"/>
          </p:cNvSpPr>
          <p:nvPr/>
        </p:nvSpPr>
        <p:spPr bwMode="auto">
          <a:xfrm>
            <a:off x="1974268" y="1815141"/>
            <a:ext cx="280076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b="1" dirty="0">
                <a:solidFill>
                  <a:srgbClr val="F29826"/>
                </a:solidFill>
                <a:latin typeface="Helvetica Neue"/>
              </a:rPr>
              <a:t>Amazon Machine Image</a:t>
            </a:r>
          </a:p>
        </p:txBody>
      </p:sp>
      <p:sp>
        <p:nvSpPr>
          <p:cNvPr id="7" name="object 16"/>
          <p:cNvSpPr/>
          <p:nvPr/>
        </p:nvSpPr>
        <p:spPr>
          <a:xfrm>
            <a:off x="5867400" y="3810000"/>
            <a:ext cx="2743200" cy="2590800"/>
          </a:xfrm>
          <a:prstGeom prst="rect">
            <a:avLst/>
          </a:prstGeom>
          <a:blipFill>
            <a:blip r:embed="rId4" cstate="print"/>
            <a:stretch>
              <a:fillRect/>
            </a:stretch>
          </a:blipFill>
        </p:spPr>
        <p:txBody>
          <a:bodyPr wrap="square" lIns="0" tIns="0" rIns="0" bIns="0" rtlCol="0">
            <a:noAutofit/>
          </a:bodyPr>
          <a:lstStyle/>
          <a:p>
            <a:endParaRPr/>
          </a:p>
        </p:txBody>
      </p:sp>
      <p:sp>
        <p:nvSpPr>
          <p:cNvPr id="2" name="Rectangle 1"/>
          <p:cNvSpPr/>
          <p:nvPr/>
        </p:nvSpPr>
        <p:spPr>
          <a:xfrm>
            <a:off x="990600" y="4495800"/>
            <a:ext cx="4572000" cy="1072088"/>
          </a:xfrm>
          <a:prstGeom prst="rect">
            <a:avLst/>
          </a:prstGeom>
        </p:spPr>
        <p:txBody>
          <a:bodyPr>
            <a:spAutoFit/>
          </a:bodyPr>
          <a:lstStyle/>
          <a:p>
            <a:pPr marL="12700" marR="39873">
              <a:lnSpc>
                <a:spcPts val="2555"/>
              </a:lnSpc>
              <a:spcBef>
                <a:spcPts val="127"/>
              </a:spcBef>
            </a:pPr>
            <a:r>
              <a:rPr lang="en-GB" sz="1400" dirty="0">
                <a:latin typeface="Arial"/>
                <a:cs typeface="Arial"/>
              </a:rPr>
              <a:t>An</a:t>
            </a:r>
            <a:r>
              <a:rPr lang="en-GB" sz="1400" spc="-129" dirty="0">
                <a:latin typeface="Arial"/>
                <a:cs typeface="Arial"/>
              </a:rPr>
              <a:t> </a:t>
            </a:r>
            <a:r>
              <a:rPr lang="en-GB" sz="1400" dirty="0">
                <a:latin typeface="Arial"/>
                <a:cs typeface="Arial"/>
              </a:rPr>
              <a:t>AMI</a:t>
            </a:r>
            <a:r>
              <a:rPr lang="en-GB" sz="1400" spc="-9" dirty="0">
                <a:latin typeface="Arial"/>
                <a:cs typeface="Arial"/>
              </a:rPr>
              <a:t> </a:t>
            </a:r>
            <a:r>
              <a:rPr lang="en-GB" sz="1400" dirty="0">
                <a:latin typeface="Arial"/>
                <a:cs typeface="Arial"/>
              </a:rPr>
              <a:t>is a </a:t>
            </a:r>
            <a:r>
              <a:rPr lang="en-GB" sz="1400" spc="4" dirty="0">
                <a:latin typeface="Arial"/>
                <a:cs typeface="Arial"/>
              </a:rPr>
              <a:t>t</a:t>
            </a:r>
            <a:r>
              <a:rPr lang="en-GB" sz="1400" dirty="0">
                <a:latin typeface="Arial"/>
                <a:cs typeface="Arial"/>
              </a:rPr>
              <a:t>emplate that co</a:t>
            </a:r>
            <a:r>
              <a:rPr lang="en-GB" sz="1400" spc="-9" dirty="0">
                <a:latin typeface="Arial"/>
                <a:cs typeface="Arial"/>
              </a:rPr>
              <a:t>n</a:t>
            </a:r>
            <a:r>
              <a:rPr lang="en-GB" sz="1400" dirty="0">
                <a:latin typeface="Arial"/>
                <a:cs typeface="Arial"/>
              </a:rPr>
              <a:t>tains</a:t>
            </a:r>
            <a:r>
              <a:rPr lang="en-GB" sz="1400" spc="14" dirty="0">
                <a:latin typeface="Arial"/>
                <a:cs typeface="Arial"/>
              </a:rPr>
              <a:t> </a:t>
            </a:r>
            <a:r>
              <a:rPr lang="en-GB" sz="1400" dirty="0">
                <a:latin typeface="Arial"/>
                <a:cs typeface="Arial"/>
              </a:rPr>
              <a:t>a</a:t>
            </a:r>
            <a:r>
              <a:rPr lang="en-GB" sz="1400" spc="-9" dirty="0">
                <a:latin typeface="Arial"/>
                <a:cs typeface="Arial"/>
              </a:rPr>
              <a:t> </a:t>
            </a:r>
            <a:r>
              <a:rPr lang="en-GB" sz="1400" dirty="0">
                <a:latin typeface="Arial"/>
                <a:cs typeface="Arial"/>
              </a:rPr>
              <a:t>software</a:t>
            </a:r>
          </a:p>
          <a:p>
            <a:pPr marL="12700">
              <a:lnSpc>
                <a:spcPct val="100041"/>
              </a:lnSpc>
            </a:pPr>
            <a:r>
              <a:rPr lang="en-GB" sz="1400" dirty="0">
                <a:latin typeface="Arial"/>
                <a:cs typeface="Arial"/>
              </a:rPr>
              <a:t>confi</a:t>
            </a:r>
            <a:r>
              <a:rPr lang="en-GB" sz="1400" spc="-9" dirty="0">
                <a:latin typeface="Arial"/>
                <a:cs typeface="Arial"/>
              </a:rPr>
              <a:t>g</a:t>
            </a:r>
            <a:r>
              <a:rPr lang="en-GB" sz="1400" dirty="0">
                <a:latin typeface="Arial"/>
                <a:cs typeface="Arial"/>
              </a:rPr>
              <a:t>uration</a:t>
            </a:r>
            <a:r>
              <a:rPr lang="en-GB" sz="1400" spc="24" dirty="0">
                <a:latin typeface="Arial"/>
                <a:cs typeface="Arial"/>
              </a:rPr>
              <a:t> </a:t>
            </a:r>
            <a:r>
              <a:rPr lang="en-GB" sz="1400" dirty="0">
                <a:latin typeface="Arial"/>
                <a:cs typeface="Arial"/>
              </a:rPr>
              <a:t>(</a:t>
            </a:r>
            <a:r>
              <a:rPr lang="en-GB" sz="1400" spc="9" dirty="0">
                <a:latin typeface="Arial"/>
                <a:cs typeface="Arial"/>
              </a:rPr>
              <a:t>f</a:t>
            </a:r>
            <a:r>
              <a:rPr lang="en-GB" sz="1400" dirty="0">
                <a:latin typeface="Arial"/>
                <a:cs typeface="Arial"/>
              </a:rPr>
              <a:t>or</a:t>
            </a:r>
            <a:r>
              <a:rPr lang="en-GB" sz="1400" spc="-14" dirty="0">
                <a:latin typeface="Arial"/>
                <a:cs typeface="Arial"/>
              </a:rPr>
              <a:t> </a:t>
            </a:r>
            <a:r>
              <a:rPr lang="en-GB" sz="1400" dirty="0">
                <a:latin typeface="Arial"/>
                <a:cs typeface="Arial"/>
              </a:rPr>
              <a:t>e</a:t>
            </a:r>
            <a:r>
              <a:rPr lang="en-GB" sz="1400" spc="-14" dirty="0">
                <a:latin typeface="Arial"/>
                <a:cs typeface="Arial"/>
              </a:rPr>
              <a:t>x</a:t>
            </a:r>
            <a:r>
              <a:rPr lang="en-GB" sz="1400" dirty="0">
                <a:latin typeface="Arial"/>
                <a:cs typeface="Arial"/>
              </a:rPr>
              <a:t>ample,</a:t>
            </a:r>
            <a:r>
              <a:rPr lang="en-GB" sz="1400" spc="34" dirty="0">
                <a:latin typeface="Arial"/>
                <a:cs typeface="Arial"/>
              </a:rPr>
              <a:t> </a:t>
            </a:r>
            <a:r>
              <a:rPr lang="en-GB" sz="1400" dirty="0">
                <a:latin typeface="Arial"/>
                <a:cs typeface="Arial"/>
              </a:rPr>
              <a:t>an operati</a:t>
            </a:r>
            <a:r>
              <a:rPr lang="en-GB" sz="1400" spc="-9" dirty="0">
                <a:latin typeface="Arial"/>
                <a:cs typeface="Arial"/>
              </a:rPr>
              <a:t>n</a:t>
            </a:r>
            <a:r>
              <a:rPr lang="en-GB" sz="1400" dirty="0">
                <a:latin typeface="Arial"/>
                <a:cs typeface="Arial"/>
              </a:rPr>
              <a:t>g</a:t>
            </a:r>
            <a:r>
              <a:rPr lang="en-GB" sz="1400" spc="29" dirty="0">
                <a:latin typeface="Arial"/>
                <a:cs typeface="Arial"/>
              </a:rPr>
              <a:t> </a:t>
            </a:r>
            <a:r>
              <a:rPr lang="en-GB" sz="1400" dirty="0">
                <a:latin typeface="Arial"/>
                <a:cs typeface="Arial"/>
              </a:rPr>
              <a:t>syste</a:t>
            </a:r>
            <a:r>
              <a:rPr lang="en-GB" sz="1400" spc="4" dirty="0">
                <a:latin typeface="Arial"/>
                <a:cs typeface="Arial"/>
              </a:rPr>
              <a:t>m</a:t>
            </a:r>
            <a:r>
              <a:rPr lang="en-GB" sz="1400" dirty="0">
                <a:latin typeface="Arial"/>
                <a:cs typeface="Arial"/>
              </a:rPr>
              <a:t>,</a:t>
            </a:r>
            <a:r>
              <a:rPr lang="en-GB" sz="1400" spc="-9" dirty="0">
                <a:latin typeface="Arial"/>
                <a:cs typeface="Arial"/>
              </a:rPr>
              <a:t> </a:t>
            </a:r>
            <a:r>
              <a:rPr lang="en-GB" sz="1400" dirty="0">
                <a:latin typeface="Arial"/>
                <a:cs typeface="Arial"/>
              </a:rPr>
              <a:t>an ap</a:t>
            </a:r>
            <a:r>
              <a:rPr lang="en-GB" sz="1400" spc="-9" dirty="0">
                <a:latin typeface="Arial"/>
                <a:cs typeface="Arial"/>
              </a:rPr>
              <a:t>p</a:t>
            </a:r>
            <a:r>
              <a:rPr lang="en-GB" sz="1400" dirty="0">
                <a:latin typeface="Arial"/>
                <a:cs typeface="Arial"/>
              </a:rPr>
              <a:t>l</a:t>
            </a:r>
            <a:r>
              <a:rPr lang="en-GB" sz="1400" spc="-9" dirty="0">
                <a:latin typeface="Arial"/>
                <a:cs typeface="Arial"/>
              </a:rPr>
              <a:t>i</a:t>
            </a:r>
            <a:r>
              <a:rPr lang="en-GB" sz="1400" dirty="0">
                <a:latin typeface="Arial"/>
                <a:cs typeface="Arial"/>
              </a:rPr>
              <a:t>cation</a:t>
            </a:r>
            <a:r>
              <a:rPr lang="en-GB" sz="1400" spc="44" dirty="0">
                <a:latin typeface="Arial"/>
                <a:cs typeface="Arial"/>
              </a:rPr>
              <a:t> </a:t>
            </a:r>
            <a:r>
              <a:rPr lang="en-GB" sz="1400" dirty="0">
                <a:latin typeface="Arial"/>
                <a:cs typeface="Arial"/>
              </a:rPr>
              <a:t>serve</a:t>
            </a:r>
            <a:r>
              <a:rPr lang="en-GB" sz="1400" spc="-125" dirty="0">
                <a:latin typeface="Arial"/>
                <a:cs typeface="Arial"/>
              </a:rPr>
              <a:t>r</a:t>
            </a:r>
            <a:r>
              <a:rPr lang="en-GB" sz="1400" dirty="0">
                <a:latin typeface="Arial"/>
                <a:cs typeface="Arial"/>
              </a:rPr>
              <a:t>, and</a:t>
            </a:r>
            <a:r>
              <a:rPr lang="en-GB" sz="1400" spc="9" dirty="0">
                <a:latin typeface="Arial"/>
                <a:cs typeface="Arial"/>
              </a:rPr>
              <a:t> </a:t>
            </a:r>
            <a:r>
              <a:rPr lang="en-GB" sz="1400" dirty="0">
                <a:latin typeface="Arial"/>
                <a:cs typeface="Arial"/>
              </a:rPr>
              <a:t>ap</a:t>
            </a:r>
            <a:r>
              <a:rPr lang="en-GB" sz="1400" spc="-9" dirty="0">
                <a:latin typeface="Arial"/>
                <a:cs typeface="Arial"/>
              </a:rPr>
              <a:t>p</a:t>
            </a:r>
            <a:r>
              <a:rPr lang="en-GB" sz="1400" dirty="0">
                <a:latin typeface="Arial"/>
                <a:cs typeface="Arial"/>
              </a:rPr>
              <a:t>l</a:t>
            </a:r>
            <a:r>
              <a:rPr lang="en-GB" sz="1400" spc="-9" dirty="0">
                <a:latin typeface="Arial"/>
                <a:cs typeface="Arial"/>
              </a:rPr>
              <a:t>i</a:t>
            </a:r>
            <a:r>
              <a:rPr lang="en-GB" sz="1400" dirty="0">
                <a:latin typeface="Arial"/>
                <a:cs typeface="Arial"/>
              </a:rPr>
              <a:t>catio</a:t>
            </a:r>
            <a:r>
              <a:rPr lang="en-GB" sz="1400" spc="-9" dirty="0">
                <a:latin typeface="Arial"/>
                <a:cs typeface="Arial"/>
              </a:rPr>
              <a:t>n</a:t>
            </a:r>
            <a:r>
              <a:rPr lang="en-GB" sz="1400" spc="4" dirty="0">
                <a:latin typeface="Arial"/>
                <a:cs typeface="Arial"/>
              </a:rPr>
              <a:t>s</a:t>
            </a:r>
            <a:r>
              <a:rPr lang="en-GB" sz="1400" dirty="0">
                <a:latin typeface="Arial"/>
                <a:cs typeface="Arial"/>
              </a:rPr>
              <a:t>).</a:t>
            </a:r>
            <a:r>
              <a:rPr lang="en-GB" sz="1400" spc="34" dirty="0">
                <a:latin typeface="Arial"/>
                <a:cs typeface="Arial"/>
              </a:rPr>
              <a:t> </a:t>
            </a:r>
            <a:r>
              <a:rPr lang="en-GB" sz="1400" dirty="0">
                <a:latin typeface="Arial"/>
                <a:cs typeface="Arial"/>
              </a:rPr>
              <a:t>From an</a:t>
            </a:r>
            <a:r>
              <a:rPr lang="en-GB" sz="1400" spc="-134" dirty="0">
                <a:latin typeface="Arial"/>
                <a:cs typeface="Arial"/>
              </a:rPr>
              <a:t> </a:t>
            </a:r>
            <a:r>
              <a:rPr lang="en-GB" sz="1400" dirty="0">
                <a:latin typeface="Arial"/>
                <a:cs typeface="Arial"/>
              </a:rPr>
              <a:t>AMI,</a:t>
            </a:r>
            <a:r>
              <a:rPr lang="en-GB" sz="1400" spc="-9" dirty="0">
                <a:latin typeface="Arial"/>
                <a:cs typeface="Arial"/>
              </a:rPr>
              <a:t> </a:t>
            </a:r>
            <a:r>
              <a:rPr lang="en-GB" sz="1400" dirty="0">
                <a:latin typeface="Arial"/>
                <a:cs typeface="Arial"/>
              </a:rPr>
              <a:t>you l</a:t>
            </a:r>
            <a:r>
              <a:rPr lang="en-GB" sz="1400" spc="-9" dirty="0">
                <a:latin typeface="Arial"/>
                <a:cs typeface="Arial"/>
              </a:rPr>
              <a:t>a</a:t>
            </a:r>
            <a:r>
              <a:rPr lang="en-GB" sz="1400" dirty="0">
                <a:latin typeface="Arial"/>
                <a:cs typeface="Arial"/>
              </a:rPr>
              <a:t>unch</a:t>
            </a:r>
            <a:r>
              <a:rPr lang="en-GB" sz="1400" spc="19" dirty="0">
                <a:latin typeface="Arial"/>
                <a:cs typeface="Arial"/>
              </a:rPr>
              <a:t> </a:t>
            </a:r>
            <a:r>
              <a:rPr lang="en-GB" sz="1400" dirty="0">
                <a:latin typeface="Arial"/>
                <a:cs typeface="Arial"/>
              </a:rPr>
              <a:t>an </a:t>
            </a:r>
            <a:r>
              <a:rPr lang="en-GB" sz="1400" i="1" dirty="0">
                <a:latin typeface="Arial"/>
                <a:cs typeface="Arial"/>
              </a:rPr>
              <a:t>i</a:t>
            </a:r>
            <a:r>
              <a:rPr lang="en-GB" sz="1400" i="1" spc="-9" dirty="0">
                <a:latin typeface="Arial"/>
                <a:cs typeface="Arial"/>
              </a:rPr>
              <a:t>n</a:t>
            </a:r>
            <a:r>
              <a:rPr lang="en-GB" sz="1400" i="1" dirty="0">
                <a:latin typeface="Arial"/>
                <a:cs typeface="Arial"/>
              </a:rPr>
              <a:t>stance</a:t>
            </a:r>
            <a:r>
              <a:rPr lang="en-GB" sz="1400" dirty="0">
                <a:latin typeface="Arial"/>
                <a:cs typeface="Arial"/>
              </a:rPr>
              <a:t>,</a:t>
            </a:r>
            <a:r>
              <a:rPr lang="en-GB" sz="1400" spc="9" dirty="0">
                <a:latin typeface="Arial"/>
                <a:cs typeface="Arial"/>
              </a:rPr>
              <a:t> </a:t>
            </a:r>
            <a:r>
              <a:rPr lang="en-GB" sz="1400" dirty="0">
                <a:latin typeface="Arial"/>
                <a:cs typeface="Arial"/>
              </a:rPr>
              <a:t>w</a:t>
            </a:r>
            <a:r>
              <a:rPr lang="en-GB" sz="1400" spc="-9" dirty="0">
                <a:latin typeface="Arial"/>
                <a:cs typeface="Arial"/>
              </a:rPr>
              <a:t>h</a:t>
            </a:r>
            <a:r>
              <a:rPr lang="en-GB" sz="1400" dirty="0">
                <a:latin typeface="Arial"/>
                <a:cs typeface="Arial"/>
              </a:rPr>
              <a:t>ich</a:t>
            </a:r>
            <a:r>
              <a:rPr lang="en-GB" sz="1400" spc="19" dirty="0">
                <a:latin typeface="Arial"/>
                <a:cs typeface="Arial"/>
              </a:rPr>
              <a:t> </a:t>
            </a:r>
            <a:r>
              <a:rPr lang="en-GB" sz="1400" dirty="0">
                <a:latin typeface="Arial"/>
                <a:cs typeface="Arial"/>
              </a:rPr>
              <a:t>is</a:t>
            </a:r>
            <a:r>
              <a:rPr lang="en-GB" sz="1400" spc="4" dirty="0">
                <a:latin typeface="Arial"/>
                <a:cs typeface="Arial"/>
              </a:rPr>
              <a:t> </a:t>
            </a:r>
            <a:r>
              <a:rPr lang="en-GB" sz="1400" dirty="0">
                <a:latin typeface="Arial"/>
                <a:cs typeface="Arial"/>
              </a:rPr>
              <a:t>a copy of the</a:t>
            </a:r>
            <a:r>
              <a:rPr lang="en-GB" sz="1400" spc="-139" dirty="0">
                <a:latin typeface="Arial"/>
                <a:cs typeface="Arial"/>
              </a:rPr>
              <a:t> </a:t>
            </a:r>
            <a:r>
              <a:rPr lang="en-GB" sz="1400" dirty="0">
                <a:latin typeface="Arial"/>
                <a:cs typeface="Arial"/>
              </a:rPr>
              <a:t>AMI</a:t>
            </a:r>
            <a:r>
              <a:rPr lang="en-GB" sz="1400" spc="-9" dirty="0">
                <a:latin typeface="Arial"/>
                <a:cs typeface="Arial"/>
              </a:rPr>
              <a:t> </a:t>
            </a:r>
            <a:r>
              <a:rPr lang="en-GB" sz="1400" dirty="0">
                <a:latin typeface="Arial"/>
                <a:cs typeface="Arial"/>
              </a:rPr>
              <a:t>runn</a:t>
            </a:r>
            <a:r>
              <a:rPr lang="en-GB" sz="1400" spc="-9" dirty="0">
                <a:latin typeface="Arial"/>
                <a:cs typeface="Arial"/>
              </a:rPr>
              <a:t>i</a:t>
            </a:r>
            <a:r>
              <a:rPr lang="en-GB" sz="1400" dirty="0">
                <a:latin typeface="Arial"/>
                <a:cs typeface="Arial"/>
              </a:rPr>
              <a:t>ng</a:t>
            </a:r>
          </a:p>
        </p:txBody>
      </p:sp>
      <p:sp>
        <p:nvSpPr>
          <p:cNvPr id="3" name="Title 2"/>
          <p:cNvSpPr>
            <a:spLocks noGrp="1"/>
          </p:cNvSpPr>
          <p:nvPr>
            <p:ph type="title"/>
          </p:nvPr>
        </p:nvSpPr>
        <p:spPr/>
        <p:txBody>
          <a:bodyPr>
            <a:normAutofit/>
          </a:bodyPr>
          <a:lstStyle/>
          <a:p>
            <a:r>
              <a:rPr lang="en-GB" dirty="0"/>
              <a:t>Amazon Machine Image (AMI</a:t>
            </a:r>
            <a:r>
              <a:rPr lang="en-GB" dirty="0" smtClean="0"/>
              <a:t>)</a:t>
            </a:r>
            <a:endParaRPr lang="en-GB" dirty="0"/>
          </a:p>
        </p:txBody>
      </p:sp>
    </p:spTree>
    <p:extLst>
      <p:ext uri="{BB962C8B-B14F-4D97-AF65-F5344CB8AC3E}">
        <p14:creationId xmlns:p14="http://schemas.microsoft.com/office/powerpoint/2010/main" val="1678751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Stock_000007348375Medium.jpg"/>
          <p:cNvPicPr>
            <a:picLocks noChangeAspect="1"/>
          </p:cNvPicPr>
          <p:nvPr/>
        </p:nvPicPr>
        <p:blipFill>
          <a:blip r:embed="rId2"/>
          <a:stretch>
            <a:fillRect/>
          </a:stretch>
        </p:blipFill>
        <p:spPr>
          <a:xfrm>
            <a:off x="0" y="0"/>
            <a:ext cx="9144000" cy="6858000"/>
          </a:xfrm>
          <a:prstGeom prst="rect">
            <a:avLst/>
          </a:prstGeom>
        </p:spPr>
      </p:pic>
      <p:sp>
        <p:nvSpPr>
          <p:cNvPr id="5" name="TextBox 4"/>
          <p:cNvSpPr txBox="1"/>
          <p:nvPr/>
        </p:nvSpPr>
        <p:spPr>
          <a:xfrm>
            <a:off x="3302160" y="5410200"/>
            <a:ext cx="2412840" cy="646331"/>
          </a:xfrm>
          <a:prstGeom prst="rect">
            <a:avLst/>
          </a:prstGeom>
          <a:noFill/>
        </p:spPr>
        <p:txBody>
          <a:bodyPr wrap="none" rtlCol="0">
            <a:spAutoFit/>
          </a:bodyPr>
          <a:lstStyle/>
          <a:p>
            <a:r>
              <a:rPr lang="en-US" sz="3600" dirty="0" smtClean="0"/>
              <a:t>Questions?</a:t>
            </a:r>
            <a:endParaRPr lang="en-US" sz="3600" dirty="0"/>
          </a:p>
        </p:txBody>
      </p:sp>
    </p:spTree>
    <p:extLst>
      <p:ext uri="{BB962C8B-B14F-4D97-AF65-F5344CB8AC3E}">
        <p14:creationId xmlns:p14="http://schemas.microsoft.com/office/powerpoint/2010/main" val="377639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675" name="Group 2"/>
          <p:cNvGrpSpPr>
            <a:grpSpLocks/>
          </p:cNvGrpSpPr>
          <p:nvPr/>
        </p:nvGrpSpPr>
        <p:grpSpPr bwMode="auto">
          <a:xfrm>
            <a:off x="-14288" y="762000"/>
            <a:ext cx="9158288" cy="6096000"/>
            <a:chOff x="-9" y="-9"/>
            <a:chExt cx="5769" cy="4277"/>
          </a:xfrm>
        </p:grpSpPr>
        <p:sp>
          <p:nvSpPr>
            <p:cNvPr id="284676" name="Freeform 3"/>
            <p:cNvSpPr>
              <a:spLocks/>
            </p:cNvSpPr>
            <p:nvPr/>
          </p:nvSpPr>
          <p:spPr bwMode="gray">
            <a:xfrm>
              <a:off x="-9" y="-9"/>
              <a:ext cx="5769" cy="4032"/>
            </a:xfrm>
            <a:custGeom>
              <a:avLst/>
              <a:gdLst>
                <a:gd name="T0" fmla="*/ 633 w 5769"/>
                <a:gd name="T1" fmla="*/ 2936 h 4032"/>
                <a:gd name="T2" fmla="*/ 724 w 5769"/>
                <a:gd name="T3" fmla="*/ 2862 h 4032"/>
                <a:gd name="T4" fmla="*/ 814 w 5769"/>
                <a:gd name="T5" fmla="*/ 2794 h 4032"/>
                <a:gd name="T6" fmla="*/ 907 w 5769"/>
                <a:gd name="T7" fmla="*/ 2731 h 4032"/>
                <a:gd name="T8" fmla="*/ 1002 w 5769"/>
                <a:gd name="T9" fmla="*/ 2671 h 4032"/>
                <a:gd name="T10" fmla="*/ 1098 w 5769"/>
                <a:gd name="T11" fmla="*/ 2617 h 4032"/>
                <a:gd name="T12" fmla="*/ 1294 w 5769"/>
                <a:gd name="T13" fmla="*/ 2520 h 4032"/>
                <a:gd name="T14" fmla="*/ 1494 w 5769"/>
                <a:gd name="T15" fmla="*/ 2435 h 4032"/>
                <a:gd name="T16" fmla="*/ 1702 w 5769"/>
                <a:gd name="T17" fmla="*/ 2361 h 4032"/>
                <a:gd name="T18" fmla="*/ 1913 w 5769"/>
                <a:gd name="T19" fmla="*/ 2296 h 4032"/>
                <a:gd name="T20" fmla="*/ 2127 w 5769"/>
                <a:gd name="T21" fmla="*/ 2235 h 4032"/>
                <a:gd name="T22" fmla="*/ 2238 w 5769"/>
                <a:gd name="T23" fmla="*/ 2207 h 4032"/>
                <a:gd name="T24" fmla="*/ 2484 w 5769"/>
                <a:gd name="T25" fmla="*/ 2149 h 4032"/>
                <a:gd name="T26" fmla="*/ 2729 w 5769"/>
                <a:gd name="T27" fmla="*/ 2096 h 4032"/>
                <a:gd name="T28" fmla="*/ 3214 w 5769"/>
                <a:gd name="T29" fmla="*/ 2001 h 4032"/>
                <a:gd name="T30" fmla="*/ 3207 w 5769"/>
                <a:gd name="T31" fmla="*/ 2001 h 4032"/>
                <a:gd name="T32" fmla="*/ 3938 w 5769"/>
                <a:gd name="T33" fmla="*/ 1849 h 4032"/>
                <a:gd name="T34" fmla="*/ 4238 w 5769"/>
                <a:gd name="T35" fmla="*/ 1778 h 4032"/>
                <a:gd name="T36" fmla="*/ 4418 w 5769"/>
                <a:gd name="T37" fmla="*/ 1729 h 4032"/>
                <a:gd name="T38" fmla="*/ 4582 w 5769"/>
                <a:gd name="T39" fmla="*/ 1677 h 4032"/>
                <a:gd name="T40" fmla="*/ 4734 w 5769"/>
                <a:gd name="T41" fmla="*/ 1621 h 4032"/>
                <a:gd name="T42" fmla="*/ 4876 w 5769"/>
                <a:gd name="T43" fmla="*/ 1558 h 4032"/>
                <a:gd name="T44" fmla="*/ 5009 w 5769"/>
                <a:gd name="T45" fmla="*/ 1487 h 4032"/>
                <a:gd name="T46" fmla="*/ 5134 w 5769"/>
                <a:gd name="T47" fmla="*/ 1406 h 4032"/>
                <a:gd name="T48" fmla="*/ 5254 w 5769"/>
                <a:gd name="T49" fmla="*/ 1314 h 4032"/>
                <a:gd name="T50" fmla="*/ 5371 w 5769"/>
                <a:gd name="T51" fmla="*/ 1209 h 4032"/>
                <a:gd name="T52" fmla="*/ 5484 w 5769"/>
                <a:gd name="T53" fmla="*/ 1090 h 4032"/>
                <a:gd name="T54" fmla="*/ 5596 w 5769"/>
                <a:gd name="T55" fmla="*/ 954 h 4032"/>
                <a:gd name="T56" fmla="*/ 5711 w 5769"/>
                <a:gd name="T57" fmla="*/ 801 h 4032"/>
                <a:gd name="T58" fmla="*/ 5769 w 5769"/>
                <a:gd name="T59" fmla="*/ 0 h 4032"/>
                <a:gd name="T60" fmla="*/ 9 w 5769"/>
                <a:gd name="T61" fmla="*/ 4032 h 4032"/>
                <a:gd name="T62" fmla="*/ 29 w 5769"/>
                <a:gd name="T63" fmla="*/ 4032 h 4032"/>
                <a:gd name="T64" fmla="*/ 64 w 5769"/>
                <a:gd name="T65" fmla="*/ 3864 h 4032"/>
                <a:gd name="T66" fmla="*/ 111 w 5769"/>
                <a:gd name="T67" fmla="*/ 3702 h 4032"/>
                <a:gd name="T68" fmla="*/ 133 w 5769"/>
                <a:gd name="T69" fmla="*/ 3646 h 4032"/>
                <a:gd name="T70" fmla="*/ 178 w 5769"/>
                <a:gd name="T71" fmla="*/ 3540 h 4032"/>
                <a:gd name="T72" fmla="*/ 229 w 5769"/>
                <a:gd name="T73" fmla="*/ 3435 h 4032"/>
                <a:gd name="T74" fmla="*/ 287 w 5769"/>
                <a:gd name="T75" fmla="*/ 3337 h 4032"/>
                <a:gd name="T76" fmla="*/ 351 w 5769"/>
                <a:gd name="T77" fmla="*/ 3240 h 4032"/>
                <a:gd name="T78" fmla="*/ 424 w 5769"/>
                <a:gd name="T79" fmla="*/ 3148 h 4032"/>
                <a:gd name="T80" fmla="*/ 502 w 5769"/>
                <a:gd name="T81" fmla="*/ 3059 h 4032"/>
                <a:gd name="T82" fmla="*/ 587 w 5769"/>
                <a:gd name="T83" fmla="*/ 2977 h 4032"/>
                <a:gd name="T84" fmla="*/ 633 w 5769"/>
                <a:gd name="T85" fmla="*/ 2936 h 403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769"/>
                <a:gd name="T130" fmla="*/ 0 h 4032"/>
                <a:gd name="T131" fmla="*/ 5769 w 5769"/>
                <a:gd name="T132" fmla="*/ 4032 h 403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769" h="4032">
                  <a:moveTo>
                    <a:pt x="633" y="2936"/>
                  </a:moveTo>
                  <a:lnTo>
                    <a:pt x="633" y="2936"/>
                  </a:lnTo>
                  <a:lnTo>
                    <a:pt x="678" y="2899"/>
                  </a:lnTo>
                  <a:lnTo>
                    <a:pt x="724" y="2862"/>
                  </a:lnTo>
                  <a:lnTo>
                    <a:pt x="769" y="2827"/>
                  </a:lnTo>
                  <a:lnTo>
                    <a:pt x="814" y="2794"/>
                  </a:lnTo>
                  <a:lnTo>
                    <a:pt x="862" y="2762"/>
                  </a:lnTo>
                  <a:lnTo>
                    <a:pt x="907" y="2731"/>
                  </a:lnTo>
                  <a:lnTo>
                    <a:pt x="954" y="2701"/>
                  </a:lnTo>
                  <a:lnTo>
                    <a:pt x="1002" y="2671"/>
                  </a:lnTo>
                  <a:lnTo>
                    <a:pt x="1051" y="2643"/>
                  </a:lnTo>
                  <a:lnTo>
                    <a:pt x="1098" y="2617"/>
                  </a:lnTo>
                  <a:lnTo>
                    <a:pt x="1194" y="2565"/>
                  </a:lnTo>
                  <a:lnTo>
                    <a:pt x="1294" y="2520"/>
                  </a:lnTo>
                  <a:lnTo>
                    <a:pt x="1394" y="2475"/>
                  </a:lnTo>
                  <a:lnTo>
                    <a:pt x="1494" y="2435"/>
                  </a:lnTo>
                  <a:lnTo>
                    <a:pt x="1598" y="2397"/>
                  </a:lnTo>
                  <a:lnTo>
                    <a:pt x="1702" y="2361"/>
                  </a:lnTo>
                  <a:lnTo>
                    <a:pt x="1807" y="2328"/>
                  </a:lnTo>
                  <a:lnTo>
                    <a:pt x="1913" y="2296"/>
                  </a:lnTo>
                  <a:lnTo>
                    <a:pt x="2020" y="2266"/>
                  </a:lnTo>
                  <a:lnTo>
                    <a:pt x="2127" y="2235"/>
                  </a:lnTo>
                  <a:lnTo>
                    <a:pt x="2238" y="2207"/>
                  </a:lnTo>
                  <a:lnTo>
                    <a:pt x="2360" y="2177"/>
                  </a:lnTo>
                  <a:lnTo>
                    <a:pt x="2484" y="2149"/>
                  </a:lnTo>
                  <a:lnTo>
                    <a:pt x="2605" y="2121"/>
                  </a:lnTo>
                  <a:lnTo>
                    <a:pt x="2729" y="2096"/>
                  </a:lnTo>
                  <a:lnTo>
                    <a:pt x="2973" y="2047"/>
                  </a:lnTo>
                  <a:lnTo>
                    <a:pt x="3214" y="2001"/>
                  </a:lnTo>
                  <a:lnTo>
                    <a:pt x="3207" y="2001"/>
                  </a:lnTo>
                  <a:lnTo>
                    <a:pt x="3714" y="1897"/>
                  </a:lnTo>
                  <a:lnTo>
                    <a:pt x="3938" y="1849"/>
                  </a:lnTo>
                  <a:lnTo>
                    <a:pt x="4142" y="1804"/>
                  </a:lnTo>
                  <a:lnTo>
                    <a:pt x="4238" y="1778"/>
                  </a:lnTo>
                  <a:lnTo>
                    <a:pt x="4329" y="1754"/>
                  </a:lnTo>
                  <a:lnTo>
                    <a:pt x="4418" y="1729"/>
                  </a:lnTo>
                  <a:lnTo>
                    <a:pt x="4502" y="1705"/>
                  </a:lnTo>
                  <a:lnTo>
                    <a:pt x="4582" y="1677"/>
                  </a:lnTo>
                  <a:lnTo>
                    <a:pt x="4660" y="1649"/>
                  </a:lnTo>
                  <a:lnTo>
                    <a:pt x="4734" y="1621"/>
                  </a:lnTo>
                  <a:lnTo>
                    <a:pt x="4807" y="1590"/>
                  </a:lnTo>
                  <a:lnTo>
                    <a:pt x="4876" y="1558"/>
                  </a:lnTo>
                  <a:lnTo>
                    <a:pt x="4944" y="1522"/>
                  </a:lnTo>
                  <a:lnTo>
                    <a:pt x="5009" y="1487"/>
                  </a:lnTo>
                  <a:lnTo>
                    <a:pt x="5073" y="1448"/>
                  </a:lnTo>
                  <a:lnTo>
                    <a:pt x="5134" y="1406"/>
                  </a:lnTo>
                  <a:lnTo>
                    <a:pt x="5196" y="1362"/>
                  </a:lnTo>
                  <a:lnTo>
                    <a:pt x="5254" y="1314"/>
                  </a:lnTo>
                  <a:lnTo>
                    <a:pt x="5313" y="1263"/>
                  </a:lnTo>
                  <a:lnTo>
                    <a:pt x="5371" y="1209"/>
                  </a:lnTo>
                  <a:lnTo>
                    <a:pt x="5427" y="1152"/>
                  </a:lnTo>
                  <a:lnTo>
                    <a:pt x="5484" y="1090"/>
                  </a:lnTo>
                  <a:lnTo>
                    <a:pt x="5540" y="1023"/>
                  </a:lnTo>
                  <a:lnTo>
                    <a:pt x="5596" y="954"/>
                  </a:lnTo>
                  <a:lnTo>
                    <a:pt x="5653" y="881"/>
                  </a:lnTo>
                  <a:lnTo>
                    <a:pt x="5711" y="801"/>
                  </a:lnTo>
                  <a:lnTo>
                    <a:pt x="5769" y="718"/>
                  </a:lnTo>
                  <a:lnTo>
                    <a:pt x="5769" y="0"/>
                  </a:lnTo>
                  <a:lnTo>
                    <a:pt x="0" y="9"/>
                  </a:lnTo>
                  <a:lnTo>
                    <a:pt x="9" y="4032"/>
                  </a:lnTo>
                  <a:lnTo>
                    <a:pt x="29" y="4032"/>
                  </a:lnTo>
                  <a:lnTo>
                    <a:pt x="44" y="3950"/>
                  </a:lnTo>
                  <a:lnTo>
                    <a:pt x="64" y="3864"/>
                  </a:lnTo>
                  <a:lnTo>
                    <a:pt x="85" y="3784"/>
                  </a:lnTo>
                  <a:lnTo>
                    <a:pt x="111" y="3702"/>
                  </a:lnTo>
                  <a:lnTo>
                    <a:pt x="133" y="3646"/>
                  </a:lnTo>
                  <a:lnTo>
                    <a:pt x="154" y="3592"/>
                  </a:lnTo>
                  <a:lnTo>
                    <a:pt x="178" y="3540"/>
                  </a:lnTo>
                  <a:lnTo>
                    <a:pt x="202" y="3487"/>
                  </a:lnTo>
                  <a:lnTo>
                    <a:pt x="229" y="3435"/>
                  </a:lnTo>
                  <a:lnTo>
                    <a:pt x="256" y="3387"/>
                  </a:lnTo>
                  <a:lnTo>
                    <a:pt x="287" y="3337"/>
                  </a:lnTo>
                  <a:lnTo>
                    <a:pt x="318" y="3288"/>
                  </a:lnTo>
                  <a:lnTo>
                    <a:pt x="351" y="3240"/>
                  </a:lnTo>
                  <a:lnTo>
                    <a:pt x="387" y="3193"/>
                  </a:lnTo>
                  <a:lnTo>
                    <a:pt x="424" y="3148"/>
                  </a:lnTo>
                  <a:lnTo>
                    <a:pt x="462" y="3104"/>
                  </a:lnTo>
                  <a:lnTo>
                    <a:pt x="502" y="3059"/>
                  </a:lnTo>
                  <a:lnTo>
                    <a:pt x="544" y="3018"/>
                  </a:lnTo>
                  <a:lnTo>
                    <a:pt x="587" y="2977"/>
                  </a:lnTo>
                  <a:lnTo>
                    <a:pt x="633" y="2936"/>
                  </a:lnTo>
                  <a:close/>
                </a:path>
              </a:pathLst>
            </a:custGeom>
            <a:solidFill>
              <a:schemeClr val="bg2"/>
            </a:solidFill>
            <a:ln w="9525">
              <a:noFill/>
              <a:round/>
              <a:headEnd/>
              <a:tailEnd/>
            </a:ln>
          </p:spPr>
          <p:txBody>
            <a:bodyPr/>
            <a:lstStyle/>
            <a:p>
              <a:pPr algn="l" eaLnBrk="1" hangingPunct="1">
                <a:lnSpc>
                  <a:spcPct val="100000"/>
                </a:lnSpc>
              </a:pPr>
              <a:endParaRPr lang="en-US" sz="1800" b="0" u="none">
                <a:solidFill>
                  <a:schemeClr val="tx1"/>
                </a:solidFill>
              </a:endParaRPr>
            </a:p>
          </p:txBody>
        </p:sp>
        <p:sp>
          <p:nvSpPr>
            <p:cNvPr id="284677" name="Rectangle 4"/>
            <p:cNvSpPr>
              <a:spLocks noChangeArrowheads="1"/>
            </p:cNvSpPr>
            <p:nvPr/>
          </p:nvSpPr>
          <p:spPr bwMode="gray">
            <a:xfrm>
              <a:off x="0" y="4076"/>
              <a:ext cx="5760" cy="192"/>
            </a:xfrm>
            <a:prstGeom prst="rect">
              <a:avLst/>
            </a:prstGeom>
            <a:solidFill>
              <a:srgbClr val="FFFFFF"/>
            </a:solidFill>
            <a:ln w="9525" algn="ctr">
              <a:noFill/>
              <a:miter lim="800000"/>
              <a:headEnd/>
              <a:tailEnd/>
            </a:ln>
          </p:spPr>
          <p:txBody>
            <a:bodyPr lIns="0" tIns="0" rIns="0" bIns="0" anchor="ctr">
              <a:spAutoFit/>
            </a:bodyPr>
            <a:lstStyle/>
            <a:p>
              <a:pPr algn="l" eaLnBrk="1" hangingPunct="1">
                <a:lnSpc>
                  <a:spcPct val="100000"/>
                </a:lnSpc>
              </a:pPr>
              <a:endParaRPr lang="en-US" sz="1800" b="0" u="none">
                <a:solidFill>
                  <a:schemeClr val="tx1"/>
                </a:solidFill>
              </a:endParaRPr>
            </a:p>
          </p:txBody>
        </p:sp>
        <p:sp>
          <p:nvSpPr>
            <p:cNvPr id="284678" name="Oval 5"/>
            <p:cNvSpPr>
              <a:spLocks noChangeArrowheads="1"/>
            </p:cNvSpPr>
            <p:nvPr/>
          </p:nvSpPr>
          <p:spPr bwMode="gray">
            <a:xfrm>
              <a:off x="5004" y="3896"/>
              <a:ext cx="1" cy="273"/>
            </a:xfrm>
            <a:prstGeom prst="ellipse">
              <a:avLst/>
            </a:prstGeom>
            <a:solidFill>
              <a:srgbClr val="FFFFFF"/>
            </a:solidFill>
            <a:ln w="9525" algn="ctr">
              <a:noFill/>
              <a:round/>
              <a:headEnd/>
              <a:tailEnd/>
            </a:ln>
          </p:spPr>
          <p:txBody>
            <a:bodyPr wrap="none" lIns="0" tIns="0" rIns="0" bIns="0" anchor="ctr">
              <a:spAutoFit/>
            </a:bodyPr>
            <a:lstStyle/>
            <a:p>
              <a:pPr algn="l" eaLnBrk="1" hangingPunct="1">
                <a:lnSpc>
                  <a:spcPct val="100000"/>
                </a:lnSpc>
              </a:pPr>
              <a:endParaRPr lang="en-US" sz="1800" b="0" u="none">
                <a:solidFill>
                  <a:schemeClr val="tx1"/>
                </a:solidFill>
              </a:endParaRPr>
            </a:p>
          </p:txBody>
        </p:sp>
      </p:grpSp>
      <p:sp>
        <p:nvSpPr>
          <p:cNvPr id="284682" name="Rectangle 10"/>
          <p:cNvSpPr>
            <a:spLocks noGrp="1" noChangeArrowheads="1"/>
          </p:cNvSpPr>
          <p:nvPr>
            <p:ph type="ctrTitle"/>
          </p:nvPr>
        </p:nvSpPr>
        <p:spPr bwMode="auto">
          <a:noFill/>
          <a:ln>
            <a:miter lim="800000"/>
            <a:headEnd/>
            <a:tailEnd/>
          </a:ln>
        </p:spPr>
        <p:txBody>
          <a:bodyPr vert="horz" wrap="square" lIns="91440" tIns="45720" rIns="91440" bIns="45720" numCol="1" anchor="t" anchorCtr="0" compatLnSpc="1">
            <a:prstTxWarp prst="textNoShape">
              <a:avLst/>
            </a:prstTxWarp>
            <a:normAutofit/>
          </a:bodyPr>
          <a:lstStyle/>
          <a:p>
            <a:pPr marL="0" indent="0"/>
            <a:r>
              <a:rPr lang="en-US" sz="3600" b="0" dirty="0" smtClean="0">
                <a:solidFill>
                  <a:schemeClr val="bg1"/>
                </a:solidFill>
              </a:rPr>
              <a:t>Amazon Web Services</a:t>
            </a:r>
            <a:r>
              <a:rPr lang="en-US" sz="3600" b="0" dirty="0">
                <a:solidFill>
                  <a:schemeClr val="bg1"/>
                </a:solidFill>
              </a:rPr>
              <a:t/>
            </a:r>
            <a:br>
              <a:rPr lang="en-US" sz="3600" b="0" dirty="0">
                <a:solidFill>
                  <a:schemeClr val="bg1"/>
                </a:solidFill>
              </a:rPr>
            </a:br>
            <a:r>
              <a:rPr lang="en-US" sz="3600" b="0" dirty="0">
                <a:solidFill>
                  <a:schemeClr val="bg1"/>
                </a:solidFill>
              </a:rPr>
              <a:t>Infrastructure &amp; Network </a:t>
            </a:r>
            <a:br>
              <a:rPr lang="en-US" sz="3600" b="0" dirty="0">
                <a:solidFill>
                  <a:schemeClr val="bg1"/>
                </a:solidFill>
              </a:rPr>
            </a:br>
            <a:r>
              <a:rPr lang="en-US" sz="3600" b="0" dirty="0">
                <a:solidFill>
                  <a:schemeClr val="bg1"/>
                </a:solidFill>
              </a:rPr>
              <a:t>Management  Architecture</a:t>
            </a:r>
          </a:p>
        </p:txBody>
      </p:sp>
      <p:sp>
        <p:nvSpPr>
          <p:cNvPr id="2" name="Subtitle 1"/>
          <p:cNvSpPr>
            <a:spLocks noGrp="1"/>
          </p:cNvSpPr>
          <p:nvPr>
            <p:ph type="subTitle" idx="1"/>
          </p:nvPr>
        </p:nvSpPr>
        <p:spPr/>
        <p:txBody>
          <a:bodyPr/>
          <a:lstStyle/>
          <a:p>
            <a:r>
              <a:rPr lang="en-US" dirty="0" smtClean="0">
                <a:solidFill>
                  <a:schemeClr val="bg1"/>
                </a:solidFill>
              </a:rPr>
              <a:t>Architectures</a:t>
            </a:r>
            <a:endParaRPr lang="en-GB" dirty="0"/>
          </a:p>
        </p:txBody>
      </p:sp>
    </p:spTree>
    <p:extLst>
      <p:ext uri="{BB962C8B-B14F-4D97-AF65-F5344CB8AC3E}">
        <p14:creationId xmlns:p14="http://schemas.microsoft.com/office/powerpoint/2010/main" val="307215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0" name="Rectangle 4"/>
          <p:cNvSpPr>
            <a:spLocks noGrp="1" noChangeArrowheads="1"/>
          </p:cNvSpPr>
          <p:nvPr>
            <p:ph type="title"/>
          </p:nvPr>
        </p:nvSpPr>
        <p:spPr bwMode="auto">
          <a:xfrm>
            <a:off x="0" y="304800"/>
            <a:ext cx="9144000" cy="8382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marL="0" indent="0"/>
            <a:r>
              <a:rPr lang="en-US" sz="2600" dirty="0"/>
              <a:t>AWS: Built-in Security</a:t>
            </a:r>
            <a:r>
              <a:rPr lang="en-US" sz="2600" b="0" dirty="0"/>
              <a:t> </a:t>
            </a:r>
            <a:br>
              <a:rPr lang="en-US" sz="2600" b="0" dirty="0"/>
            </a:br>
            <a:r>
              <a:rPr lang="en-US" sz="2400" b="0" dirty="0">
                <a:solidFill>
                  <a:schemeClr val="tx1"/>
                </a:solidFill>
                <a:latin typeface="Calibri" pitchFamily="34" charset="0"/>
              </a:rPr>
              <a:t>Secure access to different AWS components</a:t>
            </a:r>
          </a:p>
        </p:txBody>
      </p:sp>
      <p:sp>
        <p:nvSpPr>
          <p:cNvPr id="413702" name="Rectangle 6"/>
          <p:cNvSpPr>
            <a:spLocks noChangeArrowheads="1"/>
          </p:cNvSpPr>
          <p:nvPr/>
        </p:nvSpPr>
        <p:spPr bwMode="auto">
          <a:xfrm>
            <a:off x="0" y="690563"/>
            <a:ext cx="9144000" cy="0"/>
          </a:xfrm>
          <a:prstGeom prst="rect">
            <a:avLst/>
          </a:prstGeom>
          <a:noFill/>
          <a:ln w="9525" algn="ctr">
            <a:noFill/>
            <a:miter lim="800000"/>
            <a:headEnd/>
            <a:tailEnd/>
          </a:ln>
          <a:effectLst/>
        </p:spPr>
        <p:txBody>
          <a:bodyPr wrap="none" anchor="ctr">
            <a:spAutoFit/>
          </a:bodyPr>
          <a:lstStyle/>
          <a:p>
            <a:endParaRPr lang="en-US"/>
          </a:p>
        </p:txBody>
      </p:sp>
      <p:graphicFrame>
        <p:nvGraphicFramePr>
          <p:cNvPr id="413701" name="Object 5"/>
          <p:cNvGraphicFramePr>
            <a:graphicFrameLocks noChangeAspect="1"/>
          </p:cNvGraphicFramePr>
          <p:nvPr>
            <p:extLst/>
          </p:nvPr>
        </p:nvGraphicFramePr>
        <p:xfrm>
          <a:off x="533400" y="1524000"/>
          <a:ext cx="8001000" cy="5334000"/>
        </p:xfrm>
        <a:graphic>
          <a:graphicData uri="http://schemas.openxmlformats.org/presentationml/2006/ole">
            <mc:AlternateContent xmlns:mc="http://schemas.openxmlformats.org/markup-compatibility/2006">
              <mc:Choice xmlns:v="urn:schemas-microsoft-com:vml" Requires="v">
                <p:oleObj spid="_x0000_s5126" r:id="rId4" imgW="8508797" imgH="8264347" progId="Visio.Drawing.11">
                  <p:embed/>
                </p:oleObj>
              </mc:Choice>
              <mc:Fallback>
                <p:oleObj r:id="rId4" imgW="8508797" imgH="8264347"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524000"/>
                        <a:ext cx="8001000" cy="5334000"/>
                      </a:xfrm>
                      <a:prstGeom prst="rect">
                        <a:avLst/>
                      </a:prstGeom>
                      <a:noFill/>
                      <a:extLst/>
                    </p:spPr>
                  </p:pic>
                </p:oleObj>
              </mc:Fallback>
            </mc:AlternateContent>
          </a:graphicData>
        </a:graphic>
      </p:graphicFrame>
    </p:spTree>
    <p:extLst>
      <p:ext uri="{BB962C8B-B14F-4D97-AF65-F5344CB8AC3E}">
        <p14:creationId xmlns:p14="http://schemas.microsoft.com/office/powerpoint/2010/main" val="2294116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8" name="Rectangle 8"/>
          <p:cNvSpPr>
            <a:spLocks noGrp="1" noChangeArrowheads="1"/>
          </p:cNvSpPr>
          <p:nvPr>
            <p:ph type="title"/>
          </p:nvPr>
        </p:nvSpPr>
        <p:spPr bwMode="auto">
          <a:xfrm>
            <a:off x="457200" y="381000"/>
            <a:ext cx="8229600" cy="457200"/>
          </a:xfrm>
          <a:noFill/>
          <a:ln>
            <a:miter lim="800000"/>
            <a:headEnd/>
            <a:tailEnd/>
          </a:ln>
        </p:spPr>
        <p:txBody>
          <a:bodyPr vert="horz" wrap="square" lIns="91440" tIns="45720" rIns="91440" bIns="45720" numCol="1" anchor="t" anchorCtr="0" compatLnSpc="1">
            <a:prstTxWarp prst="textNoShape">
              <a:avLst/>
            </a:prstTxWarp>
            <a:noAutofit/>
          </a:bodyPr>
          <a:lstStyle/>
          <a:p>
            <a:r>
              <a:rPr lang="en-US" sz="4000" dirty="0"/>
              <a:t>Cloud Infrastructure Architecture</a:t>
            </a:r>
          </a:p>
        </p:txBody>
      </p:sp>
      <p:graphicFrame>
        <p:nvGraphicFramePr>
          <p:cNvPr id="348191" name="Object 31"/>
          <p:cNvGraphicFramePr>
            <a:graphicFrameLocks noGrp="1" noChangeAspect="1"/>
          </p:cNvGraphicFramePr>
          <p:nvPr>
            <p:ph idx="4294967295"/>
            <p:extLst/>
          </p:nvPr>
        </p:nvGraphicFramePr>
        <p:xfrm>
          <a:off x="152400" y="1565275"/>
          <a:ext cx="8839200" cy="5597525"/>
        </p:xfrm>
        <a:graphic>
          <a:graphicData uri="http://schemas.openxmlformats.org/presentationml/2006/ole">
            <mc:AlternateContent xmlns:mc="http://schemas.openxmlformats.org/markup-compatibility/2006">
              <mc:Choice xmlns:v="urn:schemas-microsoft-com:vml" Requires="v">
                <p:oleObj spid="_x0000_s6150" name="Visio" r:id="rId4" imgW="8664245" imgH="5013960" progId="Visio.Drawing.11">
                  <p:embed/>
                </p:oleObj>
              </mc:Choice>
              <mc:Fallback>
                <p:oleObj name="Visio" r:id="rId4" imgW="8664245" imgH="501396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65275"/>
                        <a:ext cx="8839200" cy="559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65207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8" name="Rectangle 6"/>
          <p:cNvSpPr>
            <a:spLocks noGrp="1" noChangeArrowheads="1"/>
          </p:cNvSpPr>
          <p:nvPr>
            <p:ph type="title"/>
          </p:nvPr>
        </p:nvSpPr>
        <p:spPr bwMode="auto">
          <a:xfrm>
            <a:off x="609600" y="228600"/>
            <a:ext cx="8382000" cy="990600"/>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marL="0" indent="0"/>
            <a:r>
              <a:rPr lang="en-US" dirty="0" smtClean="0"/>
              <a:t>Virtual </a:t>
            </a:r>
            <a:r>
              <a:rPr lang="en-US" dirty="0"/>
              <a:t>network to the AWS Cloud Zone</a:t>
            </a:r>
          </a:p>
        </p:txBody>
      </p:sp>
      <p:sp>
        <p:nvSpPr>
          <p:cNvPr id="520197" name="Rectangle 5"/>
          <p:cNvSpPr>
            <a:spLocks noChangeArrowheads="1"/>
          </p:cNvSpPr>
          <p:nvPr/>
        </p:nvSpPr>
        <p:spPr bwMode="auto">
          <a:xfrm>
            <a:off x="-47625" y="604838"/>
            <a:ext cx="9144000" cy="0"/>
          </a:xfrm>
          <a:prstGeom prst="rect">
            <a:avLst/>
          </a:prstGeom>
          <a:noFill/>
          <a:ln w="9525" algn="ctr">
            <a:noFill/>
            <a:miter lim="800000"/>
            <a:headEnd/>
            <a:tailEnd/>
          </a:ln>
          <a:effectLst/>
        </p:spPr>
        <p:txBody>
          <a:bodyPr wrap="none" anchor="ctr">
            <a:spAutoFit/>
          </a:bodyPr>
          <a:lstStyle/>
          <a:p>
            <a:endParaRPr lang="en-US"/>
          </a:p>
        </p:txBody>
      </p:sp>
      <p:graphicFrame>
        <p:nvGraphicFramePr>
          <p:cNvPr id="520196" name="Object 4"/>
          <p:cNvGraphicFramePr>
            <a:graphicFrameLocks noChangeAspect="1"/>
          </p:cNvGraphicFramePr>
          <p:nvPr>
            <p:extLst/>
          </p:nvPr>
        </p:nvGraphicFramePr>
        <p:xfrm>
          <a:off x="-47625" y="1590675"/>
          <a:ext cx="9239250" cy="5648325"/>
        </p:xfrm>
        <a:graphic>
          <a:graphicData uri="http://schemas.openxmlformats.org/presentationml/2006/ole">
            <mc:AlternateContent xmlns:mc="http://schemas.openxmlformats.org/markup-compatibility/2006">
              <mc:Choice xmlns:v="urn:schemas-microsoft-com:vml" Requires="v">
                <p:oleObj spid="_x0000_s7174" r:id="rId3" imgW="7703820" imgH="8002829" progId="Visio.Drawing.11">
                  <p:embed/>
                </p:oleObj>
              </mc:Choice>
              <mc:Fallback>
                <p:oleObj r:id="rId3" imgW="7703820" imgH="800282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1590675"/>
                        <a:ext cx="9239250" cy="564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159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300283702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Amazon Virtual Private Cloud</a:t>
            </a:r>
            <a:endParaRPr lang="en-IN" dirty="0"/>
          </a:p>
        </p:txBody>
      </p:sp>
      <p:sp>
        <p:nvSpPr>
          <p:cNvPr id="3" name="Subtitle 2"/>
          <p:cNvSpPr>
            <a:spLocks noGrp="1"/>
          </p:cNvSpPr>
          <p:nvPr>
            <p:ph type="subTitle" idx="1"/>
          </p:nvPr>
        </p:nvSpPr>
        <p:spPr/>
        <p:txBody>
          <a:bodyPr/>
          <a:lstStyle/>
          <a:p>
            <a:r>
              <a:rPr lang="en-IN" dirty="0" smtClean="0"/>
              <a:t>VPC - Concept</a:t>
            </a:r>
            <a:endParaRPr lang="en-IN" dirty="0"/>
          </a:p>
        </p:txBody>
      </p:sp>
    </p:spTree>
    <p:extLst>
      <p:ext uri="{BB962C8B-B14F-4D97-AF65-F5344CB8AC3E}">
        <p14:creationId xmlns:p14="http://schemas.microsoft.com/office/powerpoint/2010/main" val="2528632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7" name="Rectangle 17"/>
          <p:cNvSpPr>
            <a:spLocks noGrp="1" noChangeArrowheads="1"/>
          </p:cNvSpPr>
          <p:nvPr>
            <p:ph type="title"/>
          </p:nvPr>
        </p:nvSpPr>
        <p:spPr/>
        <p:txBody>
          <a:bodyPr/>
          <a:lstStyle/>
          <a:p>
            <a:r>
              <a:rPr lang="en-US"/>
              <a:t>Amazon VPC</a:t>
            </a:r>
          </a:p>
        </p:txBody>
      </p:sp>
      <p:sp>
        <p:nvSpPr>
          <p:cNvPr id="15378" name="Rectangle 18"/>
          <p:cNvSpPr>
            <a:spLocks noGrp="1" noChangeArrowheads="1"/>
          </p:cNvSpPr>
          <p:nvPr>
            <p:ph type="body" idx="4294967295"/>
          </p:nvPr>
        </p:nvSpPr>
        <p:spPr>
          <a:xfrm>
            <a:off x="304800" y="1905000"/>
            <a:ext cx="8183880" cy="4187952"/>
          </a:xfrm>
          <a:prstGeom prst="rect">
            <a:avLst/>
          </a:prstGeom>
        </p:spPr>
        <p:txBody>
          <a:bodyPr/>
          <a:lstStyle/>
          <a:p>
            <a:r>
              <a:rPr lang="en-US" dirty="0"/>
              <a:t>Is it a Private Cloud?</a:t>
            </a:r>
          </a:p>
          <a:p>
            <a:r>
              <a:rPr lang="en-US" dirty="0"/>
              <a:t>Virtual Private Cloud</a:t>
            </a:r>
          </a:p>
          <a:p>
            <a:r>
              <a:rPr lang="en-US" dirty="0"/>
              <a:t>Logical Concept- Boundary @ N/W Level</a:t>
            </a:r>
          </a:p>
          <a:p>
            <a:r>
              <a:rPr lang="en-US" dirty="0"/>
              <a:t>No Isolation of Resources-VPN Connectivity</a:t>
            </a:r>
          </a:p>
          <a:p>
            <a:r>
              <a:rPr lang="en-US" dirty="0"/>
              <a:t>“Virtual Private Cloud” not in the sense of </a:t>
            </a:r>
            <a:r>
              <a:rPr lang="en-US" dirty="0">
                <a:solidFill>
                  <a:srgbClr val="FF0000"/>
                </a:solidFill>
              </a:rPr>
              <a:t>Virtual “Private Cloud”</a:t>
            </a:r>
            <a:r>
              <a:rPr lang="en-US" dirty="0"/>
              <a:t> its </a:t>
            </a:r>
            <a:r>
              <a:rPr lang="en-US" dirty="0">
                <a:solidFill>
                  <a:srgbClr val="009900"/>
                </a:solidFill>
              </a:rPr>
              <a:t>“Virtual Private” Cloud</a:t>
            </a:r>
          </a:p>
        </p:txBody>
      </p:sp>
    </p:spTree>
    <p:extLst>
      <p:ext uri="{BB962C8B-B14F-4D97-AF65-F5344CB8AC3E}">
        <p14:creationId xmlns:p14="http://schemas.microsoft.com/office/powerpoint/2010/main" val="2429677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endParaRPr lang="en-US"/>
          </a:p>
        </p:txBody>
      </p:sp>
      <p:pic>
        <p:nvPicPr>
          <p:cNvPr id="16388" name="Picture 4"/>
          <p:cNvPicPr>
            <a:picLocks noGrp="1" noChangeAspect="1" noChangeArrowheads="1"/>
          </p:cNvPicPr>
          <p:nvPr>
            <p:ph type="body" idx="4294967295"/>
          </p:nvPr>
        </p:nvPicPr>
        <p:blipFill>
          <a:blip r:embed="rId2" cstate="print"/>
          <a:srcRect/>
          <a:stretch>
            <a:fillRect/>
          </a:stretch>
        </p:blipFill>
        <p:spPr>
          <a:xfrm>
            <a:off x="971600" y="2204864"/>
            <a:ext cx="7354887" cy="1990725"/>
          </a:xfrm>
          <a:prstGeom prst="rect">
            <a:avLst/>
          </a:prstGeom>
          <a:ln/>
        </p:spPr>
      </p:pic>
      <p:sp>
        <p:nvSpPr>
          <p:cNvPr id="4" name="TextBox 3"/>
          <p:cNvSpPr txBox="1"/>
          <p:nvPr/>
        </p:nvSpPr>
        <p:spPr>
          <a:xfrm>
            <a:off x="467544" y="6093296"/>
            <a:ext cx="1468672" cy="230832"/>
          </a:xfrm>
          <a:prstGeom prst="rect">
            <a:avLst/>
          </a:prstGeom>
          <a:noFill/>
        </p:spPr>
        <p:txBody>
          <a:bodyPr wrap="none" rtlCol="0">
            <a:spAutoFit/>
          </a:bodyPr>
          <a:lstStyle/>
          <a:p>
            <a:r>
              <a:rPr lang="en-US" sz="900" dirty="0" smtClean="0"/>
              <a:t>Source: Unknown / Missing</a:t>
            </a:r>
          </a:p>
        </p:txBody>
      </p:sp>
    </p:spTree>
    <p:extLst>
      <p:ext uri="{BB962C8B-B14F-4D97-AF65-F5344CB8AC3E}">
        <p14:creationId xmlns:p14="http://schemas.microsoft.com/office/powerpoint/2010/main" val="37434277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VPN</a:t>
            </a:r>
          </a:p>
        </p:txBody>
      </p:sp>
      <p:pic>
        <p:nvPicPr>
          <p:cNvPr id="17414" name="Picture 6"/>
          <p:cNvPicPr>
            <a:picLocks noChangeAspect="1" noChangeArrowheads="1"/>
          </p:cNvPicPr>
          <p:nvPr/>
        </p:nvPicPr>
        <p:blipFill>
          <a:blip r:embed="rId2" cstate="print"/>
          <a:srcRect/>
          <a:stretch>
            <a:fillRect/>
          </a:stretch>
        </p:blipFill>
        <p:spPr bwMode="auto">
          <a:xfrm>
            <a:off x="938054" y="1981200"/>
            <a:ext cx="7313612" cy="4572000"/>
          </a:xfrm>
          <a:prstGeom prst="rect">
            <a:avLst/>
          </a:prstGeom>
          <a:noFill/>
        </p:spPr>
      </p:pic>
    </p:spTree>
    <p:extLst>
      <p:ext uri="{BB962C8B-B14F-4D97-AF65-F5344CB8AC3E}">
        <p14:creationId xmlns:p14="http://schemas.microsoft.com/office/powerpoint/2010/main" val="25572739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p:nvPr/>
        </p:nvSpPr>
        <p:spPr>
          <a:xfrm>
            <a:off x="78740" y="507238"/>
            <a:ext cx="7964835" cy="482600"/>
          </a:xfrm>
          <a:prstGeom prst="rect">
            <a:avLst/>
          </a:prstGeom>
        </p:spPr>
        <p:txBody>
          <a:bodyPr wrap="square" lIns="0" tIns="0" rIns="0" bIns="0" rtlCol="0">
            <a:noAutofit/>
          </a:bodyPr>
          <a:lstStyle/>
          <a:p>
            <a:pPr marL="12700">
              <a:lnSpc>
                <a:spcPts val="3765"/>
              </a:lnSpc>
              <a:spcBef>
                <a:spcPts val="188"/>
              </a:spcBef>
            </a:pPr>
            <a:endParaRPr sz="3600" dirty="0">
              <a:latin typeface="Calibri"/>
              <a:cs typeface="Calibri"/>
            </a:endParaRPr>
          </a:p>
        </p:txBody>
      </p:sp>
      <p:sp>
        <p:nvSpPr>
          <p:cNvPr id="13" name="object 13"/>
          <p:cNvSpPr txBox="1"/>
          <p:nvPr/>
        </p:nvSpPr>
        <p:spPr>
          <a:xfrm>
            <a:off x="383540" y="2019116"/>
            <a:ext cx="7935078" cy="1867084"/>
          </a:xfrm>
          <a:prstGeom prst="rect">
            <a:avLst/>
          </a:prstGeom>
        </p:spPr>
        <p:txBody>
          <a:bodyPr wrap="square" lIns="0" tIns="0" rIns="0" bIns="0" rtlCol="0">
            <a:noAutofit/>
          </a:bodyPr>
          <a:lstStyle/>
          <a:p>
            <a:pPr marL="12700">
              <a:lnSpc>
                <a:spcPts val="2555"/>
              </a:lnSpc>
              <a:spcBef>
                <a:spcPts val="127"/>
              </a:spcBef>
            </a:pPr>
            <a:r>
              <a:rPr sz="2400" b="1" spc="0" dirty="0" smtClean="0">
                <a:latin typeface="Arial"/>
                <a:cs typeface="Arial"/>
              </a:rPr>
              <a:t>Pu</a:t>
            </a:r>
            <a:r>
              <a:rPr sz="2400" b="1" spc="-9" dirty="0" smtClean="0">
                <a:latin typeface="Arial"/>
                <a:cs typeface="Arial"/>
              </a:rPr>
              <a:t>b</a:t>
            </a:r>
            <a:r>
              <a:rPr sz="2400" b="1" spc="0" dirty="0" smtClean="0">
                <a:latin typeface="Arial"/>
                <a:cs typeface="Arial"/>
              </a:rPr>
              <a:t>l</a:t>
            </a:r>
            <a:r>
              <a:rPr sz="2400" b="1" spc="9" dirty="0" smtClean="0">
                <a:latin typeface="Arial"/>
                <a:cs typeface="Arial"/>
              </a:rPr>
              <a:t>i</a:t>
            </a:r>
            <a:r>
              <a:rPr sz="2400" b="1" spc="0" dirty="0" smtClean="0">
                <a:latin typeface="Arial"/>
                <a:cs typeface="Arial"/>
              </a:rPr>
              <a:t>c</a:t>
            </a:r>
            <a:r>
              <a:rPr sz="2400" b="1" spc="-104" dirty="0" smtClean="0">
                <a:latin typeface="Arial"/>
                <a:cs typeface="Arial"/>
              </a:rPr>
              <a:t> </a:t>
            </a:r>
            <a:r>
              <a:rPr sz="2400" b="1" spc="0" dirty="0" smtClean="0">
                <a:latin typeface="Arial"/>
                <a:cs typeface="Arial"/>
              </a:rPr>
              <a:t>AMIs: </a:t>
            </a:r>
            <a:r>
              <a:rPr sz="2400" spc="0" dirty="0" smtClean="0">
                <a:latin typeface="Arial"/>
                <a:cs typeface="Arial"/>
              </a:rPr>
              <a:t>Use pr</a:t>
            </a:r>
            <a:r>
              <a:rPr sz="2400" spc="4" dirty="0" smtClean="0">
                <a:latin typeface="Arial"/>
                <a:cs typeface="Arial"/>
              </a:rPr>
              <a:t>e-</a:t>
            </a:r>
            <a:r>
              <a:rPr sz="2400" spc="0" dirty="0" smtClean="0">
                <a:latin typeface="Arial"/>
                <a:cs typeface="Arial"/>
              </a:rPr>
              <a:t>confi</a:t>
            </a:r>
            <a:r>
              <a:rPr sz="2400" spc="-9" dirty="0" smtClean="0">
                <a:latin typeface="Arial"/>
                <a:cs typeface="Arial"/>
              </a:rPr>
              <a:t>g</a:t>
            </a:r>
            <a:r>
              <a:rPr sz="2400" spc="0" dirty="0" smtClean="0">
                <a:latin typeface="Arial"/>
                <a:cs typeface="Arial"/>
              </a:rPr>
              <a:t>ured,</a:t>
            </a:r>
            <a:r>
              <a:rPr sz="2400" spc="19" dirty="0" smtClean="0">
                <a:latin typeface="Arial"/>
                <a:cs typeface="Arial"/>
              </a:rPr>
              <a:t> </a:t>
            </a:r>
            <a:r>
              <a:rPr sz="2400" spc="0" dirty="0" smtClean="0">
                <a:latin typeface="Arial"/>
                <a:cs typeface="Arial"/>
              </a:rPr>
              <a:t>te</a:t>
            </a:r>
            <a:r>
              <a:rPr sz="2400" spc="4" dirty="0" smtClean="0">
                <a:latin typeface="Arial"/>
                <a:cs typeface="Arial"/>
              </a:rPr>
              <a:t>m</a:t>
            </a:r>
            <a:r>
              <a:rPr sz="2400" spc="0" dirty="0" smtClean="0">
                <a:latin typeface="Arial"/>
                <a:cs typeface="Arial"/>
              </a:rPr>
              <a:t>pl</a:t>
            </a:r>
            <a:r>
              <a:rPr sz="2400" spc="-9" dirty="0" smtClean="0">
                <a:latin typeface="Arial"/>
                <a:cs typeface="Arial"/>
              </a:rPr>
              <a:t>a</a:t>
            </a:r>
            <a:r>
              <a:rPr sz="2400" spc="0" dirty="0" smtClean="0">
                <a:latin typeface="Arial"/>
                <a:cs typeface="Arial"/>
              </a:rPr>
              <a:t>te</a:t>
            </a:r>
            <a:r>
              <a:rPr sz="2400" spc="-119" dirty="0" smtClean="0">
                <a:latin typeface="Arial"/>
                <a:cs typeface="Arial"/>
              </a:rPr>
              <a:t> </a:t>
            </a:r>
            <a:r>
              <a:rPr sz="2400" spc="0" dirty="0" smtClean="0">
                <a:latin typeface="Arial"/>
                <a:cs typeface="Arial"/>
              </a:rPr>
              <a:t>AMIs to</a:t>
            </a:r>
            <a:r>
              <a:rPr sz="2400" spc="-14" dirty="0" smtClean="0">
                <a:latin typeface="Arial"/>
                <a:cs typeface="Arial"/>
              </a:rPr>
              <a:t> </a:t>
            </a:r>
            <a:r>
              <a:rPr sz="2400" spc="0" dirty="0" smtClean="0">
                <a:latin typeface="Arial"/>
                <a:cs typeface="Arial"/>
              </a:rPr>
              <a:t>get up</a:t>
            </a:r>
            <a:endParaRPr sz="2400" dirty="0" smtClean="0">
              <a:latin typeface="Arial"/>
              <a:cs typeface="Arial"/>
            </a:endParaRPr>
          </a:p>
          <a:p>
            <a:pPr marL="355600" marR="45720">
              <a:lnSpc>
                <a:spcPct val="95825"/>
              </a:lnSpc>
            </a:pPr>
            <a:r>
              <a:rPr sz="2400" spc="0" dirty="0" smtClean="0">
                <a:latin typeface="Arial"/>
                <a:cs typeface="Arial"/>
              </a:rPr>
              <a:t>and</a:t>
            </a:r>
            <a:r>
              <a:rPr sz="2400" spc="9" dirty="0" smtClean="0">
                <a:latin typeface="Arial"/>
                <a:cs typeface="Arial"/>
              </a:rPr>
              <a:t> </a:t>
            </a:r>
            <a:r>
              <a:rPr sz="2400" spc="0" dirty="0" smtClean="0">
                <a:latin typeface="Arial"/>
                <a:cs typeface="Arial"/>
              </a:rPr>
              <a:t>runn</a:t>
            </a:r>
            <a:r>
              <a:rPr sz="2400" spc="-9" dirty="0" smtClean="0">
                <a:latin typeface="Arial"/>
                <a:cs typeface="Arial"/>
              </a:rPr>
              <a:t>i</a:t>
            </a:r>
            <a:r>
              <a:rPr sz="2400" spc="0" dirty="0" smtClean="0">
                <a:latin typeface="Arial"/>
                <a:cs typeface="Arial"/>
              </a:rPr>
              <a:t>ng</a:t>
            </a:r>
            <a:r>
              <a:rPr sz="2400" spc="24" dirty="0" smtClean="0">
                <a:latin typeface="Arial"/>
                <a:cs typeface="Arial"/>
              </a:rPr>
              <a:t> </a:t>
            </a:r>
            <a:r>
              <a:rPr sz="2400" spc="0" dirty="0" smtClean="0">
                <a:latin typeface="Arial"/>
                <a:cs typeface="Arial"/>
              </a:rPr>
              <a:t>immediate</a:t>
            </a:r>
            <a:r>
              <a:rPr sz="2400" spc="-9" dirty="0" smtClean="0">
                <a:latin typeface="Arial"/>
                <a:cs typeface="Arial"/>
              </a:rPr>
              <a:t>l</a:t>
            </a:r>
            <a:r>
              <a:rPr sz="2400" spc="-179" dirty="0" smtClean="0">
                <a:latin typeface="Arial"/>
                <a:cs typeface="Arial"/>
              </a:rPr>
              <a:t>y</a:t>
            </a:r>
            <a:r>
              <a:rPr sz="2400" spc="0" dirty="0" smtClean="0">
                <a:latin typeface="Arial"/>
                <a:cs typeface="Arial"/>
              </a:rPr>
              <a:t>.</a:t>
            </a:r>
            <a:endParaRPr sz="2400" dirty="0" smtClean="0">
              <a:latin typeface="Arial"/>
              <a:cs typeface="Arial"/>
            </a:endParaRPr>
          </a:p>
          <a:p>
            <a:pPr marL="355600" marR="339464" indent="-342900">
              <a:lnSpc>
                <a:spcPct val="100041"/>
              </a:lnSpc>
              <a:spcBef>
                <a:spcPts val="696"/>
              </a:spcBef>
            </a:pPr>
            <a:r>
              <a:rPr sz="2400" b="1" spc="0" dirty="0" smtClean="0">
                <a:latin typeface="Arial"/>
                <a:cs typeface="Arial"/>
              </a:rPr>
              <a:t>Private</a:t>
            </a:r>
            <a:r>
              <a:rPr sz="2400" b="1" spc="-89" dirty="0" smtClean="0">
                <a:latin typeface="Arial"/>
                <a:cs typeface="Arial"/>
              </a:rPr>
              <a:t> </a:t>
            </a:r>
            <a:r>
              <a:rPr sz="2400" b="1" spc="0" dirty="0" smtClean="0">
                <a:latin typeface="Arial"/>
                <a:cs typeface="Arial"/>
              </a:rPr>
              <a:t>AMIs:</a:t>
            </a:r>
            <a:r>
              <a:rPr sz="2400" b="1" spc="14" dirty="0" smtClean="0">
                <a:latin typeface="Arial"/>
                <a:cs typeface="Arial"/>
              </a:rPr>
              <a:t> </a:t>
            </a:r>
            <a:r>
              <a:rPr sz="2400" spc="0" dirty="0" smtClean="0">
                <a:latin typeface="Arial"/>
                <a:cs typeface="Arial"/>
              </a:rPr>
              <a:t>Create an</a:t>
            </a:r>
            <a:r>
              <a:rPr sz="2400" spc="-129" dirty="0" smtClean="0">
                <a:latin typeface="Arial"/>
                <a:cs typeface="Arial"/>
              </a:rPr>
              <a:t> </a:t>
            </a:r>
            <a:r>
              <a:rPr sz="2400" spc="0" dirty="0" smtClean="0">
                <a:latin typeface="Arial"/>
                <a:cs typeface="Arial"/>
              </a:rPr>
              <a:t>Amazon Mach</a:t>
            </a:r>
            <a:r>
              <a:rPr sz="2400" spc="-9" dirty="0" smtClean="0">
                <a:latin typeface="Arial"/>
                <a:cs typeface="Arial"/>
              </a:rPr>
              <a:t>i</a:t>
            </a:r>
            <a:r>
              <a:rPr sz="2400" spc="0" dirty="0" smtClean="0">
                <a:latin typeface="Arial"/>
                <a:cs typeface="Arial"/>
              </a:rPr>
              <a:t>ne</a:t>
            </a:r>
            <a:r>
              <a:rPr sz="2400" spc="25" dirty="0" smtClean="0">
                <a:latin typeface="Arial"/>
                <a:cs typeface="Arial"/>
              </a:rPr>
              <a:t> </a:t>
            </a:r>
            <a:r>
              <a:rPr sz="2400" spc="0" dirty="0" smtClean="0">
                <a:latin typeface="Arial"/>
                <a:cs typeface="Arial"/>
              </a:rPr>
              <a:t>I</a:t>
            </a:r>
            <a:r>
              <a:rPr sz="2400" spc="9" dirty="0" smtClean="0">
                <a:latin typeface="Arial"/>
                <a:cs typeface="Arial"/>
              </a:rPr>
              <a:t>m</a:t>
            </a:r>
            <a:r>
              <a:rPr sz="2400" spc="0" dirty="0" smtClean="0">
                <a:latin typeface="Arial"/>
                <a:cs typeface="Arial"/>
              </a:rPr>
              <a:t>age (</a:t>
            </a:r>
            <a:r>
              <a:rPr sz="2400" spc="-4" dirty="0" smtClean="0">
                <a:latin typeface="Arial"/>
                <a:cs typeface="Arial"/>
              </a:rPr>
              <a:t>A</a:t>
            </a:r>
            <a:r>
              <a:rPr sz="2400" spc="0" dirty="0" smtClean="0">
                <a:latin typeface="Arial"/>
                <a:cs typeface="Arial"/>
              </a:rPr>
              <a:t>M</a:t>
            </a:r>
            <a:r>
              <a:rPr sz="2400" spc="9" dirty="0" smtClean="0">
                <a:latin typeface="Arial"/>
                <a:cs typeface="Arial"/>
              </a:rPr>
              <a:t>I</a:t>
            </a:r>
            <a:r>
              <a:rPr sz="2400" spc="0" dirty="0" smtClean="0">
                <a:latin typeface="Arial"/>
                <a:cs typeface="Arial"/>
              </a:rPr>
              <a:t>) conta</a:t>
            </a:r>
            <a:r>
              <a:rPr sz="2400" spc="-9" dirty="0" smtClean="0">
                <a:latin typeface="Arial"/>
                <a:cs typeface="Arial"/>
              </a:rPr>
              <a:t>i</a:t>
            </a:r>
            <a:r>
              <a:rPr sz="2400" spc="0" dirty="0" smtClean="0">
                <a:latin typeface="Arial"/>
                <a:cs typeface="Arial"/>
              </a:rPr>
              <a:t>ni</a:t>
            </a:r>
            <a:r>
              <a:rPr sz="2400" spc="-9" dirty="0" smtClean="0">
                <a:latin typeface="Arial"/>
                <a:cs typeface="Arial"/>
              </a:rPr>
              <a:t>n</a:t>
            </a:r>
            <a:r>
              <a:rPr sz="2400" spc="0" dirty="0" smtClean="0">
                <a:latin typeface="Arial"/>
                <a:cs typeface="Arial"/>
              </a:rPr>
              <a:t>g</a:t>
            </a:r>
            <a:r>
              <a:rPr sz="2400" spc="39" dirty="0" smtClean="0">
                <a:latin typeface="Arial"/>
                <a:cs typeface="Arial"/>
              </a:rPr>
              <a:t> </a:t>
            </a:r>
            <a:r>
              <a:rPr sz="2400" spc="0" dirty="0" smtClean="0">
                <a:latin typeface="Arial"/>
                <a:cs typeface="Arial"/>
              </a:rPr>
              <a:t>your appl</a:t>
            </a:r>
            <a:r>
              <a:rPr sz="2400" spc="-14" dirty="0" smtClean="0">
                <a:latin typeface="Arial"/>
                <a:cs typeface="Arial"/>
              </a:rPr>
              <a:t>i</a:t>
            </a:r>
            <a:r>
              <a:rPr sz="2400" spc="0" dirty="0" smtClean="0">
                <a:latin typeface="Arial"/>
                <a:cs typeface="Arial"/>
              </a:rPr>
              <a:t>catio</a:t>
            </a:r>
            <a:r>
              <a:rPr sz="2400" spc="-9" dirty="0" smtClean="0">
                <a:latin typeface="Arial"/>
                <a:cs typeface="Arial"/>
              </a:rPr>
              <a:t>n</a:t>
            </a:r>
            <a:r>
              <a:rPr sz="2400" spc="0" dirty="0" smtClean="0">
                <a:latin typeface="Arial"/>
                <a:cs typeface="Arial"/>
              </a:rPr>
              <a:t>s,</a:t>
            </a:r>
            <a:r>
              <a:rPr sz="2400" spc="34" dirty="0" smtClean="0">
                <a:latin typeface="Arial"/>
                <a:cs typeface="Arial"/>
              </a:rPr>
              <a:t> </a:t>
            </a:r>
            <a:r>
              <a:rPr sz="2400" spc="0" dirty="0" smtClean="0">
                <a:latin typeface="Arial"/>
                <a:cs typeface="Arial"/>
              </a:rPr>
              <a:t>l</a:t>
            </a:r>
            <a:r>
              <a:rPr sz="2400" spc="-9" dirty="0" smtClean="0">
                <a:latin typeface="Arial"/>
                <a:cs typeface="Arial"/>
              </a:rPr>
              <a:t>i</a:t>
            </a:r>
            <a:r>
              <a:rPr sz="2400" spc="0" dirty="0" smtClean="0">
                <a:latin typeface="Arial"/>
                <a:cs typeface="Arial"/>
              </a:rPr>
              <a:t>braries,</a:t>
            </a:r>
            <a:r>
              <a:rPr sz="2400" spc="29" dirty="0" smtClean="0">
                <a:latin typeface="Arial"/>
                <a:cs typeface="Arial"/>
              </a:rPr>
              <a:t> </a:t>
            </a:r>
            <a:r>
              <a:rPr sz="2400" spc="0" dirty="0" smtClean="0">
                <a:latin typeface="Arial"/>
                <a:cs typeface="Arial"/>
              </a:rPr>
              <a:t>data and ass</a:t>
            </a:r>
            <a:r>
              <a:rPr sz="2400" spc="-9" dirty="0" smtClean="0">
                <a:latin typeface="Arial"/>
                <a:cs typeface="Arial"/>
              </a:rPr>
              <a:t>o</a:t>
            </a:r>
            <a:r>
              <a:rPr sz="2400" spc="0" dirty="0" smtClean="0">
                <a:latin typeface="Arial"/>
                <a:cs typeface="Arial"/>
              </a:rPr>
              <a:t>ci</a:t>
            </a:r>
            <a:r>
              <a:rPr sz="2400" spc="-9" dirty="0" smtClean="0">
                <a:latin typeface="Arial"/>
                <a:cs typeface="Arial"/>
              </a:rPr>
              <a:t>a</a:t>
            </a:r>
            <a:r>
              <a:rPr sz="2400" spc="0" dirty="0" smtClean="0">
                <a:latin typeface="Arial"/>
                <a:cs typeface="Arial"/>
              </a:rPr>
              <a:t>ted</a:t>
            </a:r>
            <a:r>
              <a:rPr sz="2400" spc="9" dirty="0" smtClean="0">
                <a:latin typeface="Arial"/>
                <a:cs typeface="Arial"/>
              </a:rPr>
              <a:t> </a:t>
            </a:r>
            <a:r>
              <a:rPr sz="2400" spc="0" dirty="0" smtClean="0">
                <a:latin typeface="Arial"/>
                <a:cs typeface="Arial"/>
              </a:rPr>
              <a:t>co</a:t>
            </a:r>
            <a:r>
              <a:rPr sz="2400" spc="-9" dirty="0" smtClean="0">
                <a:latin typeface="Arial"/>
                <a:cs typeface="Arial"/>
              </a:rPr>
              <a:t>n</a:t>
            </a:r>
            <a:r>
              <a:rPr sz="2400" spc="0" dirty="0" smtClean="0">
                <a:latin typeface="Arial"/>
                <a:cs typeface="Arial"/>
              </a:rPr>
              <a:t>fig</a:t>
            </a:r>
            <a:r>
              <a:rPr sz="2400" spc="-9" dirty="0" smtClean="0">
                <a:latin typeface="Arial"/>
                <a:cs typeface="Arial"/>
              </a:rPr>
              <a:t>u</a:t>
            </a:r>
            <a:r>
              <a:rPr sz="2400" spc="0" dirty="0" smtClean="0">
                <a:latin typeface="Arial"/>
                <a:cs typeface="Arial"/>
              </a:rPr>
              <a:t>ration</a:t>
            </a:r>
            <a:r>
              <a:rPr sz="2400" spc="34" dirty="0" smtClean="0">
                <a:latin typeface="Arial"/>
                <a:cs typeface="Arial"/>
              </a:rPr>
              <a:t> </a:t>
            </a:r>
            <a:r>
              <a:rPr sz="2400" spc="0" dirty="0" smtClean="0">
                <a:latin typeface="Arial"/>
                <a:cs typeface="Arial"/>
              </a:rPr>
              <a:t>settin</a:t>
            </a:r>
            <a:r>
              <a:rPr sz="2400" spc="-9" dirty="0" smtClean="0">
                <a:latin typeface="Arial"/>
                <a:cs typeface="Arial"/>
              </a:rPr>
              <a:t>g</a:t>
            </a:r>
            <a:r>
              <a:rPr sz="2400" spc="0" dirty="0" smtClean="0">
                <a:latin typeface="Arial"/>
                <a:cs typeface="Arial"/>
              </a:rPr>
              <a:t>s</a:t>
            </a:r>
            <a:endParaRPr lang="en-US" sz="2400" spc="0" dirty="0" smtClean="0">
              <a:latin typeface="Arial"/>
              <a:cs typeface="Arial"/>
            </a:endParaRPr>
          </a:p>
          <a:p>
            <a:pPr marL="355600" marR="339464" indent="-342900">
              <a:lnSpc>
                <a:spcPct val="100041"/>
              </a:lnSpc>
              <a:spcBef>
                <a:spcPts val="696"/>
              </a:spcBef>
            </a:pPr>
            <a:r>
              <a:rPr lang="en-GB" sz="2400" b="1" dirty="0" smtClean="0">
                <a:latin typeface="Arial"/>
                <a:cs typeface="Arial"/>
              </a:rPr>
              <a:t>P</a:t>
            </a:r>
            <a:r>
              <a:rPr lang="en-GB" sz="2400" b="1" spc="-9" dirty="0" smtClean="0">
                <a:latin typeface="Arial"/>
                <a:cs typeface="Arial"/>
              </a:rPr>
              <a:t>a</a:t>
            </a:r>
            <a:r>
              <a:rPr lang="en-GB" sz="2400" b="1" dirty="0" smtClean="0">
                <a:latin typeface="Arial"/>
                <a:cs typeface="Arial"/>
              </a:rPr>
              <a:t>id</a:t>
            </a:r>
            <a:r>
              <a:rPr lang="en-GB" sz="2400" b="1" spc="-84" dirty="0" smtClean="0">
                <a:latin typeface="Arial"/>
                <a:cs typeface="Arial"/>
              </a:rPr>
              <a:t> </a:t>
            </a:r>
            <a:r>
              <a:rPr lang="en-GB" sz="2400" b="1" dirty="0" smtClean="0">
                <a:latin typeface="Arial"/>
                <a:cs typeface="Arial"/>
              </a:rPr>
              <a:t>AMIs: </a:t>
            </a:r>
            <a:r>
              <a:rPr lang="en-GB" sz="2400" dirty="0" smtClean="0">
                <a:latin typeface="Arial"/>
                <a:cs typeface="Arial"/>
              </a:rPr>
              <a:t>S</a:t>
            </a:r>
            <a:r>
              <a:rPr lang="en-GB" sz="2400" spc="-9" dirty="0" smtClean="0">
                <a:latin typeface="Arial"/>
                <a:cs typeface="Arial"/>
              </a:rPr>
              <a:t>e</a:t>
            </a:r>
            <a:r>
              <a:rPr lang="en-GB" sz="2400" dirty="0" smtClean="0">
                <a:latin typeface="Arial"/>
                <a:cs typeface="Arial"/>
              </a:rPr>
              <a:t>t a price for</a:t>
            </a:r>
            <a:r>
              <a:rPr lang="en-GB" sz="2400" spc="4" dirty="0" smtClean="0">
                <a:latin typeface="Arial"/>
                <a:cs typeface="Arial"/>
              </a:rPr>
              <a:t> </a:t>
            </a:r>
            <a:r>
              <a:rPr lang="en-GB" sz="2400" spc="-4" dirty="0" smtClean="0">
                <a:latin typeface="Arial"/>
                <a:cs typeface="Arial"/>
              </a:rPr>
              <a:t>y</a:t>
            </a:r>
            <a:r>
              <a:rPr lang="en-GB" sz="2400" dirty="0" smtClean="0">
                <a:latin typeface="Arial"/>
                <a:cs typeface="Arial"/>
              </a:rPr>
              <a:t>our</a:t>
            </a:r>
            <a:r>
              <a:rPr lang="en-GB" sz="2400" spc="-139" dirty="0" smtClean="0">
                <a:latin typeface="Arial"/>
                <a:cs typeface="Arial"/>
              </a:rPr>
              <a:t> </a:t>
            </a:r>
            <a:r>
              <a:rPr lang="en-GB" sz="2400" dirty="0" smtClean="0">
                <a:latin typeface="Arial"/>
                <a:cs typeface="Arial"/>
              </a:rPr>
              <a:t>AMI and</a:t>
            </a:r>
            <a:r>
              <a:rPr lang="en-GB" sz="2400" spc="-9" dirty="0" smtClean="0">
                <a:latin typeface="Arial"/>
                <a:cs typeface="Arial"/>
              </a:rPr>
              <a:t> </a:t>
            </a:r>
            <a:r>
              <a:rPr lang="en-GB" sz="2400" dirty="0" smtClean="0">
                <a:latin typeface="Arial"/>
                <a:cs typeface="Arial"/>
              </a:rPr>
              <a:t>let o</a:t>
            </a:r>
            <a:r>
              <a:rPr lang="en-GB" sz="2400" spc="4" dirty="0" smtClean="0">
                <a:latin typeface="Arial"/>
                <a:cs typeface="Arial"/>
              </a:rPr>
              <a:t>t</a:t>
            </a:r>
            <a:r>
              <a:rPr lang="en-GB" sz="2400" dirty="0" smtClean="0">
                <a:latin typeface="Arial"/>
                <a:cs typeface="Arial"/>
              </a:rPr>
              <a:t>hers</a:t>
            </a:r>
          </a:p>
          <a:p>
            <a:pPr marL="355600" marR="339464" indent="-342900">
              <a:lnSpc>
                <a:spcPct val="100041"/>
              </a:lnSpc>
              <a:spcBef>
                <a:spcPts val="696"/>
              </a:spcBef>
            </a:pPr>
            <a:endParaRPr sz="2400" dirty="0">
              <a:latin typeface="Arial"/>
              <a:cs typeface="Arial"/>
            </a:endParaRPr>
          </a:p>
        </p:txBody>
      </p:sp>
      <p:sp>
        <p:nvSpPr>
          <p:cNvPr id="12" name="object 12"/>
          <p:cNvSpPr txBox="1"/>
          <p:nvPr/>
        </p:nvSpPr>
        <p:spPr>
          <a:xfrm>
            <a:off x="383540" y="3992022"/>
            <a:ext cx="6816083" cy="330200"/>
          </a:xfrm>
          <a:prstGeom prst="rect">
            <a:avLst/>
          </a:prstGeom>
        </p:spPr>
        <p:txBody>
          <a:bodyPr wrap="square" lIns="0" tIns="0" rIns="0" bIns="0" rtlCol="0">
            <a:noAutofit/>
          </a:bodyPr>
          <a:lstStyle/>
          <a:p>
            <a:pPr marL="12700">
              <a:lnSpc>
                <a:spcPts val="2555"/>
              </a:lnSpc>
              <a:spcBef>
                <a:spcPts val="127"/>
              </a:spcBef>
            </a:pPr>
            <a:endParaRPr sz="2400" dirty="0">
              <a:latin typeface="Arial"/>
              <a:cs typeface="Arial"/>
            </a:endParaRPr>
          </a:p>
        </p:txBody>
      </p:sp>
      <p:sp>
        <p:nvSpPr>
          <p:cNvPr id="11" name="object 11"/>
          <p:cNvSpPr txBox="1"/>
          <p:nvPr/>
        </p:nvSpPr>
        <p:spPr>
          <a:xfrm>
            <a:off x="726440" y="4357789"/>
            <a:ext cx="1325288" cy="33050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p</a:t>
            </a:r>
            <a:r>
              <a:rPr sz="2400" spc="-9" dirty="0" smtClean="0">
                <a:latin typeface="Arial"/>
                <a:cs typeface="Arial"/>
              </a:rPr>
              <a:t>u</a:t>
            </a:r>
            <a:r>
              <a:rPr sz="2400" spc="0" dirty="0" smtClean="0">
                <a:latin typeface="Arial"/>
                <a:cs typeface="Arial"/>
              </a:rPr>
              <a:t>rchase</a:t>
            </a:r>
            <a:endParaRPr sz="2400" dirty="0">
              <a:latin typeface="Arial"/>
              <a:cs typeface="Arial"/>
            </a:endParaRPr>
          </a:p>
        </p:txBody>
      </p:sp>
      <p:sp>
        <p:nvSpPr>
          <p:cNvPr id="10" name="object 10"/>
          <p:cNvSpPr txBox="1"/>
          <p:nvPr/>
        </p:nvSpPr>
        <p:spPr>
          <a:xfrm>
            <a:off x="2065850" y="4357789"/>
            <a:ext cx="579211" cy="33050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a</a:t>
            </a:r>
            <a:r>
              <a:rPr sz="2400" spc="-9" dirty="0" smtClean="0">
                <a:latin typeface="Arial"/>
                <a:cs typeface="Arial"/>
              </a:rPr>
              <a:t>n</a:t>
            </a:r>
            <a:r>
              <a:rPr sz="2400" spc="0" dirty="0" smtClean="0">
                <a:latin typeface="Arial"/>
                <a:cs typeface="Arial"/>
              </a:rPr>
              <a:t>d</a:t>
            </a:r>
            <a:endParaRPr sz="2400">
              <a:latin typeface="Arial"/>
              <a:cs typeface="Arial"/>
            </a:endParaRPr>
          </a:p>
        </p:txBody>
      </p:sp>
      <p:sp>
        <p:nvSpPr>
          <p:cNvPr id="9" name="object 9"/>
          <p:cNvSpPr txBox="1"/>
          <p:nvPr/>
        </p:nvSpPr>
        <p:spPr>
          <a:xfrm>
            <a:off x="2659889" y="4357789"/>
            <a:ext cx="563087" cy="33050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use</a:t>
            </a:r>
            <a:endParaRPr sz="2400">
              <a:latin typeface="Arial"/>
              <a:cs typeface="Arial"/>
            </a:endParaRPr>
          </a:p>
        </p:txBody>
      </p:sp>
      <p:sp>
        <p:nvSpPr>
          <p:cNvPr id="8" name="object 8"/>
          <p:cNvSpPr txBox="1"/>
          <p:nvPr/>
        </p:nvSpPr>
        <p:spPr>
          <a:xfrm>
            <a:off x="3235316" y="4357789"/>
            <a:ext cx="223718" cy="33050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it</a:t>
            </a:r>
            <a:endParaRPr sz="2400">
              <a:latin typeface="Arial"/>
              <a:cs typeface="Arial"/>
            </a:endParaRPr>
          </a:p>
        </p:txBody>
      </p:sp>
      <p:sp>
        <p:nvSpPr>
          <p:cNvPr id="7" name="object 7"/>
          <p:cNvSpPr txBox="1"/>
          <p:nvPr/>
        </p:nvSpPr>
        <p:spPr>
          <a:xfrm>
            <a:off x="3472688" y="4357789"/>
            <a:ext cx="1017342" cy="33050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a:t>
            </a:r>
            <a:r>
              <a:rPr sz="2400" spc="-4" dirty="0" smtClean="0">
                <a:latin typeface="Arial"/>
                <a:cs typeface="Arial"/>
              </a:rPr>
              <a:t>S</a:t>
            </a:r>
            <a:r>
              <a:rPr sz="2400" spc="0" dirty="0" smtClean="0">
                <a:latin typeface="Arial"/>
                <a:cs typeface="Arial"/>
              </a:rPr>
              <a:t>i</a:t>
            </a:r>
            <a:r>
              <a:rPr sz="2400" spc="-9" dirty="0" smtClean="0">
                <a:latin typeface="Arial"/>
                <a:cs typeface="Arial"/>
              </a:rPr>
              <a:t>n</a:t>
            </a:r>
            <a:r>
              <a:rPr sz="2400" spc="0" dirty="0" smtClean="0">
                <a:latin typeface="Arial"/>
                <a:cs typeface="Arial"/>
              </a:rPr>
              <a:t>g</a:t>
            </a:r>
            <a:r>
              <a:rPr sz="2400" spc="-9" dirty="0" smtClean="0">
                <a:latin typeface="Arial"/>
                <a:cs typeface="Arial"/>
              </a:rPr>
              <a:t>l</a:t>
            </a:r>
            <a:r>
              <a:rPr sz="2400" spc="0" dirty="0" smtClean="0">
                <a:latin typeface="Arial"/>
                <a:cs typeface="Arial"/>
              </a:rPr>
              <a:t>e</a:t>
            </a:r>
            <a:endParaRPr sz="2400">
              <a:latin typeface="Arial"/>
              <a:cs typeface="Arial"/>
            </a:endParaRPr>
          </a:p>
        </p:txBody>
      </p:sp>
      <p:sp>
        <p:nvSpPr>
          <p:cNvPr id="6" name="object 6"/>
          <p:cNvSpPr txBox="1"/>
          <p:nvPr/>
        </p:nvSpPr>
        <p:spPr>
          <a:xfrm>
            <a:off x="4506383" y="4357789"/>
            <a:ext cx="1240371" cy="33050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p</a:t>
            </a:r>
            <a:r>
              <a:rPr sz="2400" spc="-9" dirty="0" smtClean="0">
                <a:latin typeface="Arial"/>
                <a:cs typeface="Arial"/>
              </a:rPr>
              <a:t>a</a:t>
            </a:r>
            <a:r>
              <a:rPr sz="2400" spc="0" dirty="0" smtClean="0">
                <a:latin typeface="Arial"/>
                <a:cs typeface="Arial"/>
              </a:rPr>
              <a:t>yment</a:t>
            </a:r>
            <a:endParaRPr sz="2400">
              <a:latin typeface="Arial"/>
              <a:cs typeface="Arial"/>
            </a:endParaRPr>
          </a:p>
        </p:txBody>
      </p:sp>
      <p:sp>
        <p:nvSpPr>
          <p:cNvPr id="5" name="object 5"/>
          <p:cNvSpPr txBox="1"/>
          <p:nvPr/>
        </p:nvSpPr>
        <p:spPr>
          <a:xfrm>
            <a:off x="5760364" y="4357789"/>
            <a:ext cx="934915" cy="33050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an</a:t>
            </a:r>
            <a:r>
              <a:rPr sz="2400" spc="-9" dirty="0" smtClean="0">
                <a:latin typeface="Arial"/>
                <a:cs typeface="Arial"/>
              </a:rPr>
              <a:t>d</a:t>
            </a:r>
            <a:r>
              <a:rPr sz="2400" spc="0" dirty="0" smtClean="0">
                <a:latin typeface="Arial"/>
                <a:cs typeface="Arial"/>
              </a:rPr>
              <a:t>/or</a:t>
            </a:r>
            <a:endParaRPr sz="2400">
              <a:latin typeface="Arial"/>
              <a:cs typeface="Arial"/>
            </a:endParaRPr>
          </a:p>
        </p:txBody>
      </p:sp>
      <p:sp>
        <p:nvSpPr>
          <p:cNvPr id="4" name="object 4"/>
          <p:cNvSpPr txBox="1"/>
          <p:nvPr/>
        </p:nvSpPr>
        <p:spPr>
          <a:xfrm>
            <a:off x="6709850" y="4357789"/>
            <a:ext cx="511129" cy="33050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p</a:t>
            </a:r>
            <a:r>
              <a:rPr sz="2400" spc="-9" dirty="0" smtClean="0">
                <a:latin typeface="Arial"/>
                <a:cs typeface="Arial"/>
              </a:rPr>
              <a:t>e</a:t>
            </a:r>
            <a:r>
              <a:rPr sz="2400" spc="0" dirty="0" smtClean="0">
                <a:latin typeface="Arial"/>
                <a:cs typeface="Arial"/>
              </a:rPr>
              <a:t>r</a:t>
            </a:r>
            <a:endParaRPr sz="2400" dirty="0">
              <a:latin typeface="Arial"/>
              <a:cs typeface="Arial"/>
            </a:endParaRPr>
          </a:p>
        </p:txBody>
      </p:sp>
      <p:sp>
        <p:nvSpPr>
          <p:cNvPr id="3" name="object 3"/>
          <p:cNvSpPr txBox="1"/>
          <p:nvPr/>
        </p:nvSpPr>
        <p:spPr>
          <a:xfrm>
            <a:off x="7235240" y="4357789"/>
            <a:ext cx="782416" cy="33050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h</a:t>
            </a:r>
            <a:r>
              <a:rPr sz="2400" spc="-9" dirty="0" smtClean="0">
                <a:latin typeface="Arial"/>
                <a:cs typeface="Arial"/>
              </a:rPr>
              <a:t>o</a:t>
            </a:r>
            <a:r>
              <a:rPr sz="2400" spc="0" dirty="0" smtClean="0">
                <a:latin typeface="Arial"/>
                <a:cs typeface="Arial"/>
              </a:rPr>
              <a:t>ur)</a:t>
            </a:r>
            <a:endParaRPr sz="2400">
              <a:latin typeface="Arial"/>
              <a:cs typeface="Arial"/>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sp>
        <p:nvSpPr>
          <p:cNvPr id="18" name="Title 17"/>
          <p:cNvSpPr>
            <a:spLocks noGrp="1"/>
          </p:cNvSpPr>
          <p:nvPr>
            <p:ph type="title"/>
          </p:nvPr>
        </p:nvSpPr>
        <p:spPr/>
        <p:txBody>
          <a:bodyPr>
            <a:normAutofit/>
          </a:bodyPr>
          <a:lstStyle/>
          <a:p>
            <a:r>
              <a:rPr lang="en-GB" b="1" baseline="3034" dirty="0">
                <a:latin typeface="Calibri"/>
                <a:cs typeface="Calibri"/>
              </a:rPr>
              <a:t>Th</a:t>
            </a:r>
            <a:r>
              <a:rPr lang="en-GB" b="1" spc="-25" baseline="3034" dirty="0">
                <a:latin typeface="Calibri"/>
                <a:cs typeface="Calibri"/>
              </a:rPr>
              <a:t>r</a:t>
            </a:r>
            <a:r>
              <a:rPr lang="en-GB" b="1" baseline="3034" dirty="0">
                <a:latin typeface="Calibri"/>
                <a:cs typeface="Calibri"/>
              </a:rPr>
              <a:t>ee </a:t>
            </a:r>
            <a:r>
              <a:rPr lang="en-GB" b="1" baseline="3034" dirty="0" err="1">
                <a:latin typeface="Calibri"/>
                <a:cs typeface="Calibri"/>
              </a:rPr>
              <a:t>Fl</a:t>
            </a:r>
            <a:r>
              <a:rPr lang="en-GB" b="1" spc="-50" baseline="3034" dirty="0" err="1">
                <a:latin typeface="Calibri"/>
                <a:cs typeface="Calibri"/>
              </a:rPr>
              <a:t>a</a:t>
            </a:r>
            <a:r>
              <a:rPr lang="en-GB" b="1" spc="-34" baseline="3034" dirty="0" err="1">
                <a:latin typeface="Calibri"/>
                <a:cs typeface="Calibri"/>
              </a:rPr>
              <a:t>v</a:t>
            </a:r>
            <a:r>
              <a:rPr lang="en-GB" b="1" baseline="3034" dirty="0" err="1">
                <a:latin typeface="Calibri"/>
                <a:cs typeface="Calibri"/>
              </a:rPr>
              <a:t>o</a:t>
            </a:r>
            <a:r>
              <a:rPr lang="en-GB" b="1" spc="-44" baseline="3034" dirty="0" err="1">
                <a:latin typeface="Calibri"/>
                <a:cs typeface="Calibri"/>
              </a:rPr>
              <a:t>r</a:t>
            </a:r>
            <a:r>
              <a:rPr lang="en-GB" b="1" baseline="3034" dirty="0" err="1">
                <a:latin typeface="Calibri"/>
                <a:cs typeface="Calibri"/>
              </a:rPr>
              <a:t>s</a:t>
            </a:r>
            <a:r>
              <a:rPr lang="en-GB" b="1" baseline="3034" dirty="0">
                <a:latin typeface="Calibri"/>
                <a:cs typeface="Calibri"/>
              </a:rPr>
              <a:t> </a:t>
            </a:r>
            <a:r>
              <a:rPr lang="en-GB" b="1" spc="-9" baseline="3034" dirty="0">
                <a:latin typeface="Calibri"/>
                <a:cs typeface="Calibri"/>
              </a:rPr>
              <a:t>o</a:t>
            </a:r>
            <a:r>
              <a:rPr lang="en-GB" b="1" baseline="3034" dirty="0">
                <a:latin typeface="Calibri"/>
                <a:cs typeface="Calibri"/>
              </a:rPr>
              <a:t>f Ama</a:t>
            </a:r>
            <a:r>
              <a:rPr lang="en-GB" b="1" spc="-54" baseline="3034" dirty="0">
                <a:latin typeface="Calibri"/>
                <a:cs typeface="Calibri"/>
              </a:rPr>
              <a:t>z</a:t>
            </a:r>
            <a:r>
              <a:rPr lang="en-GB" b="1" baseline="3034" dirty="0">
                <a:latin typeface="Calibri"/>
                <a:cs typeface="Calibri"/>
              </a:rPr>
              <a:t>on Machine</a:t>
            </a:r>
            <a:r>
              <a:rPr lang="en-GB" b="1" spc="14" baseline="3034" dirty="0">
                <a:latin typeface="Calibri"/>
                <a:cs typeface="Calibri"/>
              </a:rPr>
              <a:t> </a:t>
            </a:r>
            <a:r>
              <a:rPr lang="en-GB" b="1" baseline="3034" dirty="0" smtClean="0">
                <a:latin typeface="Calibri"/>
                <a:cs typeface="Calibri"/>
              </a:rPr>
              <a:t>Ima</a:t>
            </a:r>
            <a:r>
              <a:rPr lang="en-GB" b="1" spc="-39" baseline="3034" dirty="0" smtClean="0">
                <a:latin typeface="Calibri"/>
                <a:cs typeface="Calibri"/>
              </a:rPr>
              <a:t>g</a:t>
            </a:r>
            <a:r>
              <a:rPr lang="en-GB" b="1" baseline="3034" dirty="0" smtClean="0">
                <a:latin typeface="Calibri"/>
                <a:cs typeface="Calibri"/>
              </a:rPr>
              <a:t>es</a:t>
            </a:r>
            <a:endParaRPr lang="en-GB" dirty="0"/>
          </a:p>
        </p:txBody>
      </p:sp>
    </p:spTree>
    <p:extLst>
      <p:ext uri="{BB962C8B-B14F-4D97-AF65-F5344CB8AC3E}">
        <p14:creationId xmlns:p14="http://schemas.microsoft.com/office/powerpoint/2010/main" val="570883251"/>
      </p:ext>
    </p:extLst>
  </p:cSld>
  <p:clrMapOvr>
    <a:masterClrMapping/>
  </p:clrMapOvr>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Two general types of VPNs </a:t>
            </a:r>
          </a:p>
        </p:txBody>
      </p:sp>
      <p:sp>
        <p:nvSpPr>
          <p:cNvPr id="18435" name="Rectangle 3"/>
          <p:cNvSpPr>
            <a:spLocks noGrp="1" noChangeArrowheads="1"/>
          </p:cNvSpPr>
          <p:nvPr>
            <p:ph type="body" idx="4294967295"/>
          </p:nvPr>
        </p:nvSpPr>
        <p:spPr>
          <a:xfrm>
            <a:off x="457200" y="1981200"/>
            <a:ext cx="8183880" cy="4187952"/>
          </a:xfrm>
          <a:prstGeom prst="rect">
            <a:avLst/>
          </a:prstGeom>
        </p:spPr>
        <p:txBody>
          <a:bodyPr/>
          <a:lstStyle/>
          <a:p>
            <a:r>
              <a:rPr lang="en-US" b="1" dirty="0"/>
              <a:t>Remote Access VPNs</a:t>
            </a:r>
          </a:p>
          <a:p>
            <a:r>
              <a:rPr lang="en-US" b="1" dirty="0"/>
              <a:t>Network-to-Network VPNs</a:t>
            </a:r>
          </a:p>
        </p:txBody>
      </p:sp>
    </p:spTree>
    <p:extLst>
      <p:ext uri="{BB962C8B-B14F-4D97-AF65-F5344CB8AC3E}">
        <p14:creationId xmlns:p14="http://schemas.microsoft.com/office/powerpoint/2010/main" val="103029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b="1"/>
              <a:t>Remote Access VPNs</a:t>
            </a:r>
          </a:p>
        </p:txBody>
      </p:sp>
      <p:pic>
        <p:nvPicPr>
          <p:cNvPr id="19462" name="Picture 6"/>
          <p:cNvPicPr>
            <a:picLocks noChangeAspect="1" noChangeArrowheads="1"/>
          </p:cNvPicPr>
          <p:nvPr/>
        </p:nvPicPr>
        <p:blipFill>
          <a:blip r:embed="rId2" cstate="print"/>
          <a:srcRect/>
          <a:stretch>
            <a:fillRect/>
          </a:stretch>
        </p:blipFill>
        <p:spPr bwMode="auto">
          <a:xfrm>
            <a:off x="938054" y="1981200"/>
            <a:ext cx="7313612" cy="4572000"/>
          </a:xfrm>
          <a:prstGeom prst="rect">
            <a:avLst/>
          </a:prstGeom>
          <a:noFill/>
        </p:spPr>
      </p:pic>
      <p:sp>
        <p:nvSpPr>
          <p:cNvPr id="5" name="TextBox 4"/>
          <p:cNvSpPr txBox="1"/>
          <p:nvPr/>
        </p:nvSpPr>
        <p:spPr>
          <a:xfrm>
            <a:off x="467544" y="6093296"/>
            <a:ext cx="1468672" cy="230832"/>
          </a:xfrm>
          <a:prstGeom prst="rect">
            <a:avLst/>
          </a:prstGeom>
          <a:noFill/>
        </p:spPr>
        <p:txBody>
          <a:bodyPr wrap="none" rtlCol="0">
            <a:spAutoFit/>
          </a:bodyPr>
          <a:lstStyle/>
          <a:p>
            <a:r>
              <a:rPr lang="en-US" sz="900" dirty="0" smtClean="0"/>
              <a:t>Source: Unknown / Missing</a:t>
            </a:r>
          </a:p>
        </p:txBody>
      </p:sp>
    </p:spTree>
    <p:extLst>
      <p:ext uri="{BB962C8B-B14F-4D97-AF65-F5344CB8AC3E}">
        <p14:creationId xmlns:p14="http://schemas.microsoft.com/office/powerpoint/2010/main" val="2880981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b="1"/>
              <a:t>Network-to-Network VPNs</a:t>
            </a:r>
          </a:p>
        </p:txBody>
      </p:sp>
      <p:pic>
        <p:nvPicPr>
          <p:cNvPr id="20484" name="Picture 4"/>
          <p:cNvPicPr>
            <a:picLocks noGrp="1" noChangeAspect="1" noChangeArrowheads="1"/>
          </p:cNvPicPr>
          <p:nvPr>
            <p:ph type="body" idx="4294967295"/>
          </p:nvPr>
        </p:nvPicPr>
        <p:blipFill>
          <a:blip r:embed="rId2" cstate="print"/>
          <a:srcRect/>
          <a:stretch>
            <a:fillRect/>
          </a:stretch>
        </p:blipFill>
        <p:spPr>
          <a:xfrm>
            <a:off x="838200" y="1752128"/>
            <a:ext cx="7315200" cy="4572000"/>
          </a:xfrm>
          <a:prstGeom prst="rect">
            <a:avLst/>
          </a:prstGeom>
          <a:noFill/>
          <a:ln/>
        </p:spPr>
      </p:pic>
      <p:sp>
        <p:nvSpPr>
          <p:cNvPr id="4" name="TextBox 3"/>
          <p:cNvSpPr txBox="1"/>
          <p:nvPr/>
        </p:nvSpPr>
        <p:spPr>
          <a:xfrm>
            <a:off x="467544" y="6093296"/>
            <a:ext cx="1468672" cy="230832"/>
          </a:xfrm>
          <a:prstGeom prst="rect">
            <a:avLst/>
          </a:prstGeom>
          <a:noFill/>
        </p:spPr>
        <p:txBody>
          <a:bodyPr wrap="none" rtlCol="0">
            <a:spAutoFit/>
          </a:bodyPr>
          <a:lstStyle/>
          <a:p>
            <a:r>
              <a:rPr lang="en-US" sz="900" dirty="0" smtClean="0"/>
              <a:t>Source: Unknown / Missing</a:t>
            </a:r>
          </a:p>
        </p:txBody>
      </p:sp>
    </p:spTree>
    <p:extLst>
      <p:ext uri="{BB962C8B-B14F-4D97-AF65-F5344CB8AC3E}">
        <p14:creationId xmlns:p14="http://schemas.microsoft.com/office/powerpoint/2010/main" val="4117222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b="1"/>
              <a:t>VPN Tunneling</a:t>
            </a:r>
          </a:p>
        </p:txBody>
      </p:sp>
      <p:pic>
        <p:nvPicPr>
          <p:cNvPr id="22532" name="Picture 4"/>
          <p:cNvPicPr>
            <a:picLocks noGrp="1" noChangeAspect="1" noChangeArrowheads="1"/>
          </p:cNvPicPr>
          <p:nvPr>
            <p:ph type="body" idx="4294967295"/>
          </p:nvPr>
        </p:nvPicPr>
        <p:blipFill>
          <a:blip r:embed="rId2" cstate="print"/>
          <a:srcRect/>
          <a:stretch>
            <a:fillRect/>
          </a:stretch>
        </p:blipFill>
        <p:spPr>
          <a:xfrm>
            <a:off x="762000" y="1623064"/>
            <a:ext cx="7315200" cy="4572000"/>
          </a:xfrm>
          <a:prstGeom prst="rect">
            <a:avLst/>
          </a:prstGeom>
          <a:noFill/>
          <a:ln/>
        </p:spPr>
      </p:pic>
      <p:sp>
        <p:nvSpPr>
          <p:cNvPr id="4" name="TextBox 3"/>
          <p:cNvSpPr txBox="1"/>
          <p:nvPr/>
        </p:nvSpPr>
        <p:spPr>
          <a:xfrm>
            <a:off x="467544" y="6093296"/>
            <a:ext cx="1468672" cy="230832"/>
          </a:xfrm>
          <a:prstGeom prst="rect">
            <a:avLst/>
          </a:prstGeom>
          <a:noFill/>
        </p:spPr>
        <p:txBody>
          <a:bodyPr wrap="none" rtlCol="0">
            <a:spAutoFit/>
          </a:bodyPr>
          <a:lstStyle/>
          <a:p>
            <a:r>
              <a:rPr lang="en-US" sz="900" dirty="0" smtClean="0"/>
              <a:t>Source: Unknown / Missing</a:t>
            </a:r>
          </a:p>
        </p:txBody>
      </p:sp>
    </p:spTree>
    <p:extLst>
      <p:ext uri="{BB962C8B-B14F-4D97-AF65-F5344CB8AC3E}">
        <p14:creationId xmlns:p14="http://schemas.microsoft.com/office/powerpoint/2010/main" val="2685118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IPSec</a:t>
            </a:r>
          </a:p>
        </p:txBody>
      </p:sp>
      <p:sp>
        <p:nvSpPr>
          <p:cNvPr id="23555" name="Rectangle 3"/>
          <p:cNvSpPr>
            <a:spLocks noGrp="1" noChangeArrowheads="1"/>
          </p:cNvSpPr>
          <p:nvPr>
            <p:ph type="body" idx="4294967295"/>
          </p:nvPr>
        </p:nvSpPr>
        <p:spPr>
          <a:xfrm>
            <a:off x="582168" y="1828800"/>
            <a:ext cx="8183880" cy="4187952"/>
          </a:xfrm>
          <a:prstGeom prst="rect">
            <a:avLst/>
          </a:prstGeom>
        </p:spPr>
        <p:txBody>
          <a:bodyPr/>
          <a:lstStyle/>
          <a:p>
            <a:r>
              <a:rPr lang="en-US" dirty="0"/>
              <a:t>Tunneling protocol </a:t>
            </a:r>
          </a:p>
          <a:p>
            <a:r>
              <a:rPr lang="en-US" dirty="0"/>
              <a:t>encapsulates IP packets in an additional IP header </a:t>
            </a:r>
          </a:p>
          <a:p>
            <a:r>
              <a:rPr lang="en-US" dirty="0"/>
              <a:t>operates at the Network Layer </a:t>
            </a:r>
          </a:p>
          <a:p>
            <a:r>
              <a:rPr lang="en-US" dirty="0"/>
              <a:t>Encryption</a:t>
            </a:r>
          </a:p>
          <a:p>
            <a:r>
              <a:rPr lang="en-US" dirty="0"/>
              <a:t>authentication header </a:t>
            </a:r>
          </a:p>
          <a:p>
            <a:endParaRPr lang="en-US" dirty="0"/>
          </a:p>
          <a:p>
            <a:endParaRPr lang="en-US" dirty="0"/>
          </a:p>
          <a:p>
            <a:endParaRPr lang="en-US" dirty="0"/>
          </a:p>
        </p:txBody>
      </p:sp>
    </p:spTree>
    <p:extLst>
      <p:ext uri="{BB962C8B-B14F-4D97-AF65-F5344CB8AC3E}">
        <p14:creationId xmlns:p14="http://schemas.microsoft.com/office/powerpoint/2010/main" val="30177564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Amazon VPC</a:t>
            </a:r>
          </a:p>
        </p:txBody>
      </p:sp>
      <p:pic>
        <p:nvPicPr>
          <p:cNvPr id="43012" name="Picture 4"/>
          <p:cNvPicPr>
            <a:picLocks noGrp="1" noChangeAspect="1" noChangeArrowheads="1"/>
          </p:cNvPicPr>
          <p:nvPr>
            <p:ph type="body" idx="4294967295"/>
          </p:nvPr>
        </p:nvPicPr>
        <p:blipFill>
          <a:blip r:embed="rId2" cstate="print"/>
          <a:srcRect/>
          <a:stretch>
            <a:fillRect/>
          </a:stretch>
        </p:blipFill>
        <p:spPr>
          <a:xfrm>
            <a:off x="914400" y="1676400"/>
            <a:ext cx="7115175" cy="4886325"/>
          </a:xfrm>
          <a:prstGeom prst="rect">
            <a:avLst/>
          </a:prstGeom>
          <a:noFill/>
          <a:ln/>
        </p:spPr>
      </p:pic>
    </p:spTree>
    <p:extLst>
      <p:ext uri="{BB962C8B-B14F-4D97-AF65-F5344CB8AC3E}">
        <p14:creationId xmlns:p14="http://schemas.microsoft.com/office/powerpoint/2010/main" val="673274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b="1"/>
              <a:t>Objects in Amazon VPC</a:t>
            </a:r>
          </a:p>
        </p:txBody>
      </p:sp>
      <p:pic>
        <p:nvPicPr>
          <p:cNvPr id="24580" name="Picture 4"/>
          <p:cNvPicPr>
            <a:picLocks noGrp="1" noChangeAspect="1" noChangeArrowheads="1"/>
          </p:cNvPicPr>
          <p:nvPr>
            <p:ph type="body" idx="4294967295"/>
          </p:nvPr>
        </p:nvPicPr>
        <p:blipFill>
          <a:blip r:embed="rId2" cstate="print"/>
          <a:srcRect/>
          <a:stretch>
            <a:fillRect/>
          </a:stretch>
        </p:blipFill>
        <p:spPr>
          <a:xfrm>
            <a:off x="914400" y="2057400"/>
            <a:ext cx="7305675" cy="4572000"/>
          </a:xfrm>
          <a:prstGeom prst="rect">
            <a:avLst/>
          </a:prstGeom>
          <a:ln/>
        </p:spPr>
      </p:pic>
      <p:sp>
        <p:nvSpPr>
          <p:cNvPr id="4" name="TextBox 3"/>
          <p:cNvSpPr txBox="1"/>
          <p:nvPr/>
        </p:nvSpPr>
        <p:spPr>
          <a:xfrm>
            <a:off x="467544" y="6093296"/>
            <a:ext cx="1412566" cy="230832"/>
          </a:xfrm>
          <a:prstGeom prst="rect">
            <a:avLst/>
          </a:prstGeom>
          <a:noFill/>
        </p:spPr>
        <p:txBody>
          <a:bodyPr wrap="none" rtlCol="0">
            <a:spAutoFit/>
          </a:bodyPr>
          <a:lstStyle/>
          <a:p>
            <a:r>
              <a:rPr lang="en-US" sz="900" dirty="0" smtClean="0"/>
              <a:t>Source: Amazon VPC</a:t>
            </a:r>
          </a:p>
        </p:txBody>
      </p:sp>
    </p:spTree>
    <p:extLst>
      <p:ext uri="{BB962C8B-B14F-4D97-AF65-F5344CB8AC3E}">
        <p14:creationId xmlns:p14="http://schemas.microsoft.com/office/powerpoint/2010/main" val="8239945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endParaRPr lang="en-US"/>
          </a:p>
        </p:txBody>
      </p:sp>
      <p:sp>
        <p:nvSpPr>
          <p:cNvPr id="25603" name="Rectangle 3"/>
          <p:cNvSpPr>
            <a:spLocks noGrp="1" noChangeArrowheads="1"/>
          </p:cNvSpPr>
          <p:nvPr>
            <p:ph type="body" idx="4294967295"/>
          </p:nvPr>
        </p:nvSpPr>
        <p:spPr>
          <a:xfrm>
            <a:off x="556010" y="2057400"/>
            <a:ext cx="8183880" cy="4187952"/>
          </a:xfrm>
          <a:prstGeom prst="rect">
            <a:avLst/>
          </a:prstGeom>
        </p:spPr>
        <p:txBody>
          <a:bodyPr/>
          <a:lstStyle/>
          <a:p>
            <a:r>
              <a:rPr lang="en-US" b="1" dirty="0"/>
              <a:t>A Virtual Private Cloud (VPC)</a:t>
            </a:r>
            <a:r>
              <a:rPr lang="en-US" dirty="0"/>
              <a:t> </a:t>
            </a:r>
          </a:p>
          <a:p>
            <a:r>
              <a:rPr lang="en-US" b="1" dirty="0"/>
              <a:t>Subnet</a:t>
            </a:r>
            <a:r>
              <a:rPr lang="en-US" dirty="0"/>
              <a:t> </a:t>
            </a:r>
          </a:p>
          <a:p>
            <a:r>
              <a:rPr lang="en-US" dirty="0"/>
              <a:t>VPN</a:t>
            </a:r>
            <a:r>
              <a:rPr lang="en-US" b="1" dirty="0"/>
              <a:t> Connection</a:t>
            </a:r>
            <a:r>
              <a:rPr lang="en-US" dirty="0"/>
              <a:t> </a:t>
            </a:r>
          </a:p>
          <a:p>
            <a:r>
              <a:rPr lang="en-US" dirty="0"/>
              <a:t>VPN</a:t>
            </a:r>
            <a:r>
              <a:rPr lang="en-US" b="1" dirty="0"/>
              <a:t> Gateway</a:t>
            </a:r>
            <a:r>
              <a:rPr lang="en-US" dirty="0"/>
              <a:t> </a:t>
            </a:r>
          </a:p>
          <a:p>
            <a:r>
              <a:rPr lang="en-US" b="1" dirty="0"/>
              <a:t>Customer Gateway</a:t>
            </a:r>
            <a:r>
              <a:rPr lang="en-US" dirty="0"/>
              <a:t> </a:t>
            </a:r>
          </a:p>
        </p:txBody>
      </p:sp>
    </p:spTree>
    <p:extLst>
      <p:ext uri="{BB962C8B-B14F-4D97-AF65-F5344CB8AC3E}">
        <p14:creationId xmlns:p14="http://schemas.microsoft.com/office/powerpoint/2010/main" val="154245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b="1"/>
              <a:t>How to USE Amazon VPC</a:t>
            </a:r>
          </a:p>
        </p:txBody>
      </p:sp>
      <p:pic>
        <p:nvPicPr>
          <p:cNvPr id="26628" name="Picture 4"/>
          <p:cNvPicPr>
            <a:picLocks noGrp="1" noChangeAspect="1" noChangeArrowheads="1"/>
          </p:cNvPicPr>
          <p:nvPr>
            <p:ph type="body" idx="4294967295"/>
          </p:nvPr>
        </p:nvPicPr>
        <p:blipFill>
          <a:blip r:embed="rId2" cstate="print"/>
          <a:srcRect/>
          <a:stretch>
            <a:fillRect/>
          </a:stretch>
        </p:blipFill>
        <p:spPr>
          <a:xfrm>
            <a:off x="612648" y="1636712"/>
            <a:ext cx="7543800" cy="4572000"/>
          </a:xfrm>
          <a:prstGeom prst="rect">
            <a:avLst/>
          </a:prstGeom>
          <a:ln/>
        </p:spPr>
      </p:pic>
      <p:sp>
        <p:nvSpPr>
          <p:cNvPr id="4" name="TextBox 3"/>
          <p:cNvSpPr txBox="1"/>
          <p:nvPr/>
        </p:nvSpPr>
        <p:spPr>
          <a:xfrm>
            <a:off x="467544" y="6093296"/>
            <a:ext cx="1412566" cy="230832"/>
          </a:xfrm>
          <a:prstGeom prst="rect">
            <a:avLst/>
          </a:prstGeom>
          <a:noFill/>
        </p:spPr>
        <p:txBody>
          <a:bodyPr wrap="none" rtlCol="0">
            <a:spAutoFit/>
          </a:bodyPr>
          <a:lstStyle/>
          <a:p>
            <a:r>
              <a:rPr lang="en-US" sz="900" dirty="0" smtClean="0"/>
              <a:t>Source: Amazon VPC</a:t>
            </a:r>
          </a:p>
        </p:txBody>
      </p:sp>
    </p:spTree>
    <p:extLst>
      <p:ext uri="{BB962C8B-B14F-4D97-AF65-F5344CB8AC3E}">
        <p14:creationId xmlns:p14="http://schemas.microsoft.com/office/powerpoint/2010/main" val="38796010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fontScale="90000"/>
          </a:bodyPr>
          <a:lstStyle/>
          <a:p>
            <a:r>
              <a:rPr lang="en-US"/>
              <a:t>Support programming language 	</a:t>
            </a:r>
          </a:p>
        </p:txBody>
      </p:sp>
      <p:sp>
        <p:nvSpPr>
          <p:cNvPr id="27651" name="Rectangle 3"/>
          <p:cNvSpPr>
            <a:spLocks noGrp="1" noChangeArrowheads="1"/>
          </p:cNvSpPr>
          <p:nvPr>
            <p:ph type="body" idx="4294967295"/>
          </p:nvPr>
        </p:nvSpPr>
        <p:spPr>
          <a:xfrm>
            <a:off x="457200" y="1828800"/>
            <a:ext cx="8183880" cy="4187952"/>
          </a:xfrm>
          <a:prstGeom prst="rect">
            <a:avLst/>
          </a:prstGeom>
        </p:spPr>
        <p:txBody>
          <a:bodyPr>
            <a:normAutofit fontScale="47500" lnSpcReduction="20000"/>
          </a:bodyPr>
          <a:lstStyle/>
          <a:p>
            <a:pPr>
              <a:lnSpc>
                <a:spcPct val="190000"/>
              </a:lnSpc>
            </a:pPr>
            <a:r>
              <a:rPr lang="en-US" dirty="0"/>
              <a:t>language-specific APIs</a:t>
            </a:r>
          </a:p>
          <a:p>
            <a:pPr>
              <a:lnSpc>
                <a:spcPct val="190000"/>
              </a:lnSpc>
            </a:pPr>
            <a:r>
              <a:rPr lang="en-US" dirty="0"/>
              <a:t>provide basic functions, </a:t>
            </a:r>
          </a:p>
          <a:p>
            <a:pPr lvl="1">
              <a:lnSpc>
                <a:spcPct val="190000"/>
              </a:lnSpc>
            </a:pPr>
            <a:r>
              <a:rPr lang="en-US" dirty="0"/>
              <a:t>request authentication, </a:t>
            </a:r>
          </a:p>
          <a:p>
            <a:pPr lvl="1">
              <a:lnSpc>
                <a:spcPct val="190000"/>
              </a:lnSpc>
            </a:pPr>
            <a:r>
              <a:rPr lang="en-US" dirty="0"/>
              <a:t>request retries, and </a:t>
            </a:r>
          </a:p>
          <a:p>
            <a:pPr lvl="1">
              <a:lnSpc>
                <a:spcPct val="190000"/>
              </a:lnSpc>
            </a:pPr>
            <a:r>
              <a:rPr lang="en-US" dirty="0"/>
              <a:t>error handling </a:t>
            </a:r>
          </a:p>
          <a:p>
            <a:pPr>
              <a:lnSpc>
                <a:spcPct val="190000"/>
              </a:lnSpc>
            </a:pPr>
            <a:r>
              <a:rPr lang="en-US" dirty="0"/>
              <a:t>Libraries and resources are available for the following languages:</a:t>
            </a:r>
          </a:p>
          <a:p>
            <a:pPr lvl="1">
              <a:lnSpc>
                <a:spcPct val="190000"/>
              </a:lnSpc>
            </a:pPr>
            <a:r>
              <a:rPr lang="en-US" dirty="0"/>
              <a:t>Java</a:t>
            </a:r>
          </a:p>
          <a:p>
            <a:pPr lvl="1">
              <a:lnSpc>
                <a:spcPct val="190000"/>
              </a:lnSpc>
            </a:pPr>
            <a:r>
              <a:rPr lang="en-US" dirty="0"/>
              <a:t>PHP</a:t>
            </a:r>
          </a:p>
          <a:p>
            <a:pPr lvl="1">
              <a:lnSpc>
                <a:spcPct val="190000"/>
              </a:lnSpc>
            </a:pPr>
            <a:r>
              <a:rPr lang="en-US" dirty="0"/>
              <a:t>Ruby</a:t>
            </a:r>
          </a:p>
          <a:p>
            <a:pPr lvl="1">
              <a:lnSpc>
                <a:spcPct val="190000"/>
              </a:lnSpc>
            </a:pPr>
            <a:r>
              <a:rPr lang="en-US" dirty="0"/>
              <a:t>Windows and .NET</a:t>
            </a:r>
          </a:p>
          <a:p>
            <a:pPr>
              <a:lnSpc>
                <a:spcPct val="190000"/>
              </a:lnSpc>
            </a:pPr>
            <a:endParaRPr lang="en-US" dirty="0"/>
          </a:p>
        </p:txBody>
      </p:sp>
    </p:spTree>
    <p:extLst>
      <p:ext uri="{BB962C8B-B14F-4D97-AF65-F5344CB8AC3E}">
        <p14:creationId xmlns:p14="http://schemas.microsoft.com/office/powerpoint/2010/main" val="2569199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48"/>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49" name="object 49"/>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50" name="object 50"/>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51" name="object 51"/>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52" name="object 52"/>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53" name="object 53"/>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44" name="object 44"/>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45" name="object 45"/>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46" name="object 46"/>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15" name="object 15"/>
          <p:cNvSpPr/>
          <p:nvPr/>
        </p:nvSpPr>
        <p:spPr>
          <a:xfrm>
            <a:off x="152400" y="1447800"/>
            <a:ext cx="1608709" cy="822960"/>
          </a:xfrm>
          <a:custGeom>
            <a:avLst/>
            <a:gdLst/>
            <a:ahLst/>
            <a:cxnLst/>
            <a:rect l="l" t="t" r="r" b="b"/>
            <a:pathLst>
              <a:path w="1608709" h="822960">
                <a:moveTo>
                  <a:pt x="0" y="822960"/>
                </a:moveTo>
                <a:lnTo>
                  <a:pt x="1608709" y="822960"/>
                </a:lnTo>
                <a:lnTo>
                  <a:pt x="1608709" y="0"/>
                </a:lnTo>
                <a:lnTo>
                  <a:pt x="0" y="0"/>
                </a:lnTo>
                <a:lnTo>
                  <a:pt x="0" y="822960"/>
                </a:lnTo>
                <a:close/>
              </a:path>
            </a:pathLst>
          </a:custGeom>
          <a:solidFill>
            <a:srgbClr val="C0504D"/>
          </a:solidFill>
        </p:spPr>
        <p:txBody>
          <a:bodyPr wrap="square" lIns="0" tIns="0" rIns="0" bIns="0" rtlCol="0">
            <a:noAutofit/>
          </a:bodyPr>
          <a:lstStyle/>
          <a:p>
            <a:endParaRPr/>
          </a:p>
        </p:txBody>
      </p:sp>
      <p:sp>
        <p:nvSpPr>
          <p:cNvPr id="16" name="object 16"/>
          <p:cNvSpPr/>
          <p:nvPr/>
        </p:nvSpPr>
        <p:spPr>
          <a:xfrm>
            <a:off x="1761108" y="1447800"/>
            <a:ext cx="1222590" cy="822960"/>
          </a:xfrm>
          <a:custGeom>
            <a:avLst/>
            <a:gdLst/>
            <a:ahLst/>
            <a:cxnLst/>
            <a:rect l="l" t="t" r="r" b="b"/>
            <a:pathLst>
              <a:path w="1222590" h="822960">
                <a:moveTo>
                  <a:pt x="0" y="822960"/>
                </a:moveTo>
                <a:lnTo>
                  <a:pt x="1222590" y="822960"/>
                </a:lnTo>
                <a:lnTo>
                  <a:pt x="1222590" y="0"/>
                </a:lnTo>
                <a:lnTo>
                  <a:pt x="0" y="0"/>
                </a:lnTo>
                <a:lnTo>
                  <a:pt x="0" y="822960"/>
                </a:lnTo>
                <a:close/>
              </a:path>
            </a:pathLst>
          </a:custGeom>
          <a:solidFill>
            <a:srgbClr val="C0504D"/>
          </a:solidFill>
        </p:spPr>
        <p:txBody>
          <a:bodyPr wrap="square" lIns="0" tIns="0" rIns="0" bIns="0" rtlCol="0">
            <a:noAutofit/>
          </a:bodyPr>
          <a:lstStyle/>
          <a:p>
            <a:endParaRPr/>
          </a:p>
        </p:txBody>
      </p:sp>
      <p:sp>
        <p:nvSpPr>
          <p:cNvPr id="17" name="object 17"/>
          <p:cNvSpPr/>
          <p:nvPr/>
        </p:nvSpPr>
        <p:spPr>
          <a:xfrm>
            <a:off x="2983611" y="1447800"/>
            <a:ext cx="1439799" cy="822960"/>
          </a:xfrm>
          <a:custGeom>
            <a:avLst/>
            <a:gdLst/>
            <a:ahLst/>
            <a:cxnLst/>
            <a:rect l="l" t="t" r="r" b="b"/>
            <a:pathLst>
              <a:path w="1439799" h="822960">
                <a:moveTo>
                  <a:pt x="0" y="822960"/>
                </a:moveTo>
                <a:lnTo>
                  <a:pt x="1439799" y="822960"/>
                </a:lnTo>
                <a:lnTo>
                  <a:pt x="1439799" y="0"/>
                </a:lnTo>
                <a:lnTo>
                  <a:pt x="0" y="0"/>
                </a:lnTo>
                <a:lnTo>
                  <a:pt x="0" y="822960"/>
                </a:lnTo>
                <a:close/>
              </a:path>
            </a:pathLst>
          </a:custGeom>
          <a:solidFill>
            <a:srgbClr val="C0504D"/>
          </a:solidFill>
        </p:spPr>
        <p:txBody>
          <a:bodyPr wrap="square" lIns="0" tIns="0" rIns="0" bIns="0" rtlCol="0">
            <a:noAutofit/>
          </a:bodyPr>
          <a:lstStyle/>
          <a:p>
            <a:endParaRPr/>
          </a:p>
        </p:txBody>
      </p:sp>
      <p:sp>
        <p:nvSpPr>
          <p:cNvPr id="18" name="object 18"/>
          <p:cNvSpPr/>
          <p:nvPr/>
        </p:nvSpPr>
        <p:spPr>
          <a:xfrm>
            <a:off x="4423410" y="1447800"/>
            <a:ext cx="1520189" cy="822960"/>
          </a:xfrm>
          <a:custGeom>
            <a:avLst/>
            <a:gdLst/>
            <a:ahLst/>
            <a:cxnLst/>
            <a:rect l="l" t="t" r="r" b="b"/>
            <a:pathLst>
              <a:path w="1520189" h="822960">
                <a:moveTo>
                  <a:pt x="0" y="822960"/>
                </a:moveTo>
                <a:lnTo>
                  <a:pt x="1520189" y="822960"/>
                </a:lnTo>
                <a:lnTo>
                  <a:pt x="1520189" y="0"/>
                </a:lnTo>
                <a:lnTo>
                  <a:pt x="0" y="0"/>
                </a:lnTo>
                <a:lnTo>
                  <a:pt x="0" y="822960"/>
                </a:lnTo>
                <a:close/>
              </a:path>
            </a:pathLst>
          </a:custGeom>
          <a:solidFill>
            <a:srgbClr val="C0504D"/>
          </a:solidFill>
        </p:spPr>
        <p:txBody>
          <a:bodyPr wrap="square" lIns="0" tIns="0" rIns="0" bIns="0" rtlCol="0">
            <a:noAutofit/>
          </a:bodyPr>
          <a:lstStyle/>
          <a:p>
            <a:endParaRPr/>
          </a:p>
        </p:txBody>
      </p:sp>
      <p:sp>
        <p:nvSpPr>
          <p:cNvPr id="19" name="object 19"/>
          <p:cNvSpPr/>
          <p:nvPr/>
        </p:nvSpPr>
        <p:spPr>
          <a:xfrm>
            <a:off x="152400" y="2270810"/>
            <a:ext cx="1608709" cy="440766"/>
          </a:xfrm>
          <a:custGeom>
            <a:avLst/>
            <a:gdLst/>
            <a:ahLst/>
            <a:cxnLst/>
            <a:rect l="l" t="t" r="r" b="b"/>
            <a:pathLst>
              <a:path w="1608709" h="440766">
                <a:moveTo>
                  <a:pt x="0" y="440766"/>
                </a:moveTo>
                <a:lnTo>
                  <a:pt x="1608709" y="440766"/>
                </a:lnTo>
                <a:lnTo>
                  <a:pt x="1608709" y="0"/>
                </a:lnTo>
                <a:lnTo>
                  <a:pt x="0" y="0"/>
                </a:lnTo>
                <a:lnTo>
                  <a:pt x="0" y="440766"/>
                </a:lnTo>
                <a:close/>
              </a:path>
            </a:pathLst>
          </a:custGeom>
          <a:solidFill>
            <a:srgbClr val="E8D0D0"/>
          </a:solidFill>
        </p:spPr>
        <p:txBody>
          <a:bodyPr wrap="square" lIns="0" tIns="0" rIns="0" bIns="0" rtlCol="0">
            <a:noAutofit/>
          </a:bodyPr>
          <a:lstStyle/>
          <a:p>
            <a:endParaRPr/>
          </a:p>
        </p:txBody>
      </p:sp>
      <p:sp>
        <p:nvSpPr>
          <p:cNvPr id="20" name="object 20"/>
          <p:cNvSpPr/>
          <p:nvPr/>
        </p:nvSpPr>
        <p:spPr>
          <a:xfrm>
            <a:off x="1761108" y="2270810"/>
            <a:ext cx="1222590" cy="440766"/>
          </a:xfrm>
          <a:custGeom>
            <a:avLst/>
            <a:gdLst/>
            <a:ahLst/>
            <a:cxnLst/>
            <a:rect l="l" t="t" r="r" b="b"/>
            <a:pathLst>
              <a:path w="1222590" h="440766">
                <a:moveTo>
                  <a:pt x="0" y="440766"/>
                </a:moveTo>
                <a:lnTo>
                  <a:pt x="1222590" y="440766"/>
                </a:lnTo>
                <a:lnTo>
                  <a:pt x="1222590" y="0"/>
                </a:lnTo>
                <a:lnTo>
                  <a:pt x="0" y="0"/>
                </a:lnTo>
                <a:lnTo>
                  <a:pt x="0" y="440766"/>
                </a:lnTo>
                <a:close/>
              </a:path>
            </a:pathLst>
          </a:custGeom>
          <a:solidFill>
            <a:srgbClr val="E8D0D0"/>
          </a:solidFill>
        </p:spPr>
        <p:txBody>
          <a:bodyPr wrap="square" lIns="0" tIns="0" rIns="0" bIns="0" rtlCol="0">
            <a:noAutofit/>
          </a:bodyPr>
          <a:lstStyle/>
          <a:p>
            <a:endParaRPr/>
          </a:p>
        </p:txBody>
      </p:sp>
      <p:sp>
        <p:nvSpPr>
          <p:cNvPr id="21" name="object 21"/>
          <p:cNvSpPr/>
          <p:nvPr/>
        </p:nvSpPr>
        <p:spPr>
          <a:xfrm>
            <a:off x="2983611" y="2270810"/>
            <a:ext cx="1439799" cy="440766"/>
          </a:xfrm>
          <a:custGeom>
            <a:avLst/>
            <a:gdLst/>
            <a:ahLst/>
            <a:cxnLst/>
            <a:rect l="l" t="t" r="r" b="b"/>
            <a:pathLst>
              <a:path w="1439799" h="440766">
                <a:moveTo>
                  <a:pt x="0" y="440766"/>
                </a:moveTo>
                <a:lnTo>
                  <a:pt x="1439799" y="440766"/>
                </a:lnTo>
                <a:lnTo>
                  <a:pt x="1439799" y="0"/>
                </a:lnTo>
                <a:lnTo>
                  <a:pt x="0" y="0"/>
                </a:lnTo>
                <a:lnTo>
                  <a:pt x="0" y="440766"/>
                </a:lnTo>
                <a:close/>
              </a:path>
            </a:pathLst>
          </a:custGeom>
          <a:solidFill>
            <a:srgbClr val="E8D0D0"/>
          </a:solidFill>
        </p:spPr>
        <p:txBody>
          <a:bodyPr wrap="square" lIns="0" tIns="0" rIns="0" bIns="0" rtlCol="0">
            <a:noAutofit/>
          </a:bodyPr>
          <a:lstStyle/>
          <a:p>
            <a:endParaRPr/>
          </a:p>
        </p:txBody>
      </p:sp>
      <p:sp>
        <p:nvSpPr>
          <p:cNvPr id="22" name="object 22"/>
          <p:cNvSpPr/>
          <p:nvPr/>
        </p:nvSpPr>
        <p:spPr>
          <a:xfrm>
            <a:off x="4423410" y="2270810"/>
            <a:ext cx="1520189" cy="440766"/>
          </a:xfrm>
          <a:custGeom>
            <a:avLst/>
            <a:gdLst/>
            <a:ahLst/>
            <a:cxnLst/>
            <a:rect l="l" t="t" r="r" b="b"/>
            <a:pathLst>
              <a:path w="1520189" h="440766">
                <a:moveTo>
                  <a:pt x="0" y="440766"/>
                </a:moveTo>
                <a:lnTo>
                  <a:pt x="1520189" y="440766"/>
                </a:lnTo>
                <a:lnTo>
                  <a:pt x="1520189" y="0"/>
                </a:lnTo>
                <a:lnTo>
                  <a:pt x="0" y="0"/>
                </a:lnTo>
                <a:lnTo>
                  <a:pt x="0" y="440766"/>
                </a:lnTo>
                <a:close/>
              </a:path>
            </a:pathLst>
          </a:custGeom>
          <a:solidFill>
            <a:srgbClr val="E8D0D0"/>
          </a:solidFill>
        </p:spPr>
        <p:txBody>
          <a:bodyPr wrap="square" lIns="0" tIns="0" rIns="0" bIns="0" rtlCol="0">
            <a:noAutofit/>
          </a:bodyPr>
          <a:lstStyle/>
          <a:p>
            <a:endParaRPr/>
          </a:p>
        </p:txBody>
      </p:sp>
      <p:sp>
        <p:nvSpPr>
          <p:cNvPr id="23" name="object 23"/>
          <p:cNvSpPr/>
          <p:nvPr/>
        </p:nvSpPr>
        <p:spPr>
          <a:xfrm>
            <a:off x="152400" y="2711500"/>
            <a:ext cx="1608709" cy="440766"/>
          </a:xfrm>
          <a:custGeom>
            <a:avLst/>
            <a:gdLst/>
            <a:ahLst/>
            <a:cxnLst/>
            <a:rect l="l" t="t" r="r" b="b"/>
            <a:pathLst>
              <a:path w="1608709" h="440766">
                <a:moveTo>
                  <a:pt x="0" y="440766"/>
                </a:moveTo>
                <a:lnTo>
                  <a:pt x="1608709" y="440766"/>
                </a:lnTo>
                <a:lnTo>
                  <a:pt x="1608709" y="0"/>
                </a:lnTo>
                <a:lnTo>
                  <a:pt x="0" y="0"/>
                </a:lnTo>
                <a:lnTo>
                  <a:pt x="0" y="440766"/>
                </a:lnTo>
                <a:close/>
              </a:path>
            </a:pathLst>
          </a:custGeom>
          <a:solidFill>
            <a:srgbClr val="F4E9E9"/>
          </a:solidFill>
        </p:spPr>
        <p:txBody>
          <a:bodyPr wrap="square" lIns="0" tIns="0" rIns="0" bIns="0" rtlCol="0">
            <a:noAutofit/>
          </a:bodyPr>
          <a:lstStyle/>
          <a:p>
            <a:endParaRPr/>
          </a:p>
        </p:txBody>
      </p:sp>
      <p:sp>
        <p:nvSpPr>
          <p:cNvPr id="24" name="object 24"/>
          <p:cNvSpPr/>
          <p:nvPr/>
        </p:nvSpPr>
        <p:spPr>
          <a:xfrm>
            <a:off x="1761108" y="2711500"/>
            <a:ext cx="1222590" cy="440766"/>
          </a:xfrm>
          <a:custGeom>
            <a:avLst/>
            <a:gdLst/>
            <a:ahLst/>
            <a:cxnLst/>
            <a:rect l="l" t="t" r="r" b="b"/>
            <a:pathLst>
              <a:path w="1222590" h="440766">
                <a:moveTo>
                  <a:pt x="0" y="440766"/>
                </a:moveTo>
                <a:lnTo>
                  <a:pt x="1222590" y="440766"/>
                </a:lnTo>
                <a:lnTo>
                  <a:pt x="1222590" y="0"/>
                </a:lnTo>
                <a:lnTo>
                  <a:pt x="0" y="0"/>
                </a:lnTo>
                <a:lnTo>
                  <a:pt x="0" y="440766"/>
                </a:lnTo>
                <a:close/>
              </a:path>
            </a:pathLst>
          </a:custGeom>
          <a:solidFill>
            <a:srgbClr val="F4E9E9"/>
          </a:solidFill>
        </p:spPr>
        <p:txBody>
          <a:bodyPr wrap="square" lIns="0" tIns="0" rIns="0" bIns="0" rtlCol="0">
            <a:noAutofit/>
          </a:bodyPr>
          <a:lstStyle/>
          <a:p>
            <a:endParaRPr/>
          </a:p>
        </p:txBody>
      </p:sp>
      <p:sp>
        <p:nvSpPr>
          <p:cNvPr id="25" name="object 25"/>
          <p:cNvSpPr/>
          <p:nvPr/>
        </p:nvSpPr>
        <p:spPr>
          <a:xfrm>
            <a:off x="2983611" y="2711500"/>
            <a:ext cx="1439799" cy="440766"/>
          </a:xfrm>
          <a:custGeom>
            <a:avLst/>
            <a:gdLst/>
            <a:ahLst/>
            <a:cxnLst/>
            <a:rect l="l" t="t" r="r" b="b"/>
            <a:pathLst>
              <a:path w="1439799" h="440766">
                <a:moveTo>
                  <a:pt x="0" y="440766"/>
                </a:moveTo>
                <a:lnTo>
                  <a:pt x="1439799" y="440766"/>
                </a:lnTo>
                <a:lnTo>
                  <a:pt x="1439799" y="0"/>
                </a:lnTo>
                <a:lnTo>
                  <a:pt x="0" y="0"/>
                </a:lnTo>
                <a:lnTo>
                  <a:pt x="0" y="440766"/>
                </a:lnTo>
                <a:close/>
              </a:path>
            </a:pathLst>
          </a:custGeom>
          <a:solidFill>
            <a:srgbClr val="F4E9E9"/>
          </a:solidFill>
        </p:spPr>
        <p:txBody>
          <a:bodyPr wrap="square" lIns="0" tIns="0" rIns="0" bIns="0" rtlCol="0">
            <a:noAutofit/>
          </a:bodyPr>
          <a:lstStyle/>
          <a:p>
            <a:endParaRPr/>
          </a:p>
        </p:txBody>
      </p:sp>
      <p:sp>
        <p:nvSpPr>
          <p:cNvPr id="26" name="object 26"/>
          <p:cNvSpPr/>
          <p:nvPr/>
        </p:nvSpPr>
        <p:spPr>
          <a:xfrm>
            <a:off x="4423410" y="2711500"/>
            <a:ext cx="1520189" cy="440766"/>
          </a:xfrm>
          <a:custGeom>
            <a:avLst/>
            <a:gdLst/>
            <a:ahLst/>
            <a:cxnLst/>
            <a:rect l="l" t="t" r="r" b="b"/>
            <a:pathLst>
              <a:path w="1520189" h="440766">
                <a:moveTo>
                  <a:pt x="0" y="440766"/>
                </a:moveTo>
                <a:lnTo>
                  <a:pt x="1520189" y="440766"/>
                </a:lnTo>
                <a:lnTo>
                  <a:pt x="1520189" y="0"/>
                </a:lnTo>
                <a:lnTo>
                  <a:pt x="0" y="0"/>
                </a:lnTo>
                <a:lnTo>
                  <a:pt x="0" y="440766"/>
                </a:lnTo>
                <a:close/>
              </a:path>
            </a:pathLst>
          </a:custGeom>
          <a:solidFill>
            <a:srgbClr val="F4E9E9"/>
          </a:solidFill>
        </p:spPr>
        <p:txBody>
          <a:bodyPr wrap="square" lIns="0" tIns="0" rIns="0" bIns="0" rtlCol="0">
            <a:noAutofit/>
          </a:bodyPr>
          <a:lstStyle/>
          <a:p>
            <a:endParaRPr/>
          </a:p>
        </p:txBody>
      </p:sp>
      <p:sp>
        <p:nvSpPr>
          <p:cNvPr id="27" name="object 27"/>
          <p:cNvSpPr/>
          <p:nvPr/>
        </p:nvSpPr>
        <p:spPr>
          <a:xfrm>
            <a:off x="152400" y="3152317"/>
            <a:ext cx="1608709" cy="440766"/>
          </a:xfrm>
          <a:custGeom>
            <a:avLst/>
            <a:gdLst/>
            <a:ahLst/>
            <a:cxnLst/>
            <a:rect l="l" t="t" r="r" b="b"/>
            <a:pathLst>
              <a:path w="1608709" h="440766">
                <a:moveTo>
                  <a:pt x="0" y="440766"/>
                </a:moveTo>
                <a:lnTo>
                  <a:pt x="1608709" y="440766"/>
                </a:lnTo>
                <a:lnTo>
                  <a:pt x="1608709" y="0"/>
                </a:lnTo>
                <a:lnTo>
                  <a:pt x="0" y="0"/>
                </a:lnTo>
                <a:lnTo>
                  <a:pt x="0" y="440766"/>
                </a:lnTo>
                <a:close/>
              </a:path>
            </a:pathLst>
          </a:custGeom>
          <a:solidFill>
            <a:srgbClr val="E8D0D0"/>
          </a:solidFill>
        </p:spPr>
        <p:txBody>
          <a:bodyPr wrap="square" lIns="0" tIns="0" rIns="0" bIns="0" rtlCol="0">
            <a:noAutofit/>
          </a:bodyPr>
          <a:lstStyle/>
          <a:p>
            <a:endParaRPr/>
          </a:p>
        </p:txBody>
      </p:sp>
      <p:sp>
        <p:nvSpPr>
          <p:cNvPr id="28" name="object 28"/>
          <p:cNvSpPr/>
          <p:nvPr/>
        </p:nvSpPr>
        <p:spPr>
          <a:xfrm>
            <a:off x="1761108" y="3152317"/>
            <a:ext cx="1222590" cy="440766"/>
          </a:xfrm>
          <a:custGeom>
            <a:avLst/>
            <a:gdLst/>
            <a:ahLst/>
            <a:cxnLst/>
            <a:rect l="l" t="t" r="r" b="b"/>
            <a:pathLst>
              <a:path w="1222590" h="440766">
                <a:moveTo>
                  <a:pt x="0" y="440766"/>
                </a:moveTo>
                <a:lnTo>
                  <a:pt x="1222590" y="440766"/>
                </a:lnTo>
                <a:lnTo>
                  <a:pt x="1222590" y="0"/>
                </a:lnTo>
                <a:lnTo>
                  <a:pt x="0" y="0"/>
                </a:lnTo>
                <a:lnTo>
                  <a:pt x="0" y="440766"/>
                </a:lnTo>
                <a:close/>
              </a:path>
            </a:pathLst>
          </a:custGeom>
          <a:solidFill>
            <a:srgbClr val="E8D0D0"/>
          </a:solidFill>
        </p:spPr>
        <p:txBody>
          <a:bodyPr wrap="square" lIns="0" tIns="0" rIns="0" bIns="0" rtlCol="0">
            <a:noAutofit/>
          </a:bodyPr>
          <a:lstStyle/>
          <a:p>
            <a:endParaRPr/>
          </a:p>
        </p:txBody>
      </p:sp>
      <p:sp>
        <p:nvSpPr>
          <p:cNvPr id="29" name="object 29"/>
          <p:cNvSpPr/>
          <p:nvPr/>
        </p:nvSpPr>
        <p:spPr>
          <a:xfrm>
            <a:off x="2983611" y="3152317"/>
            <a:ext cx="1439799" cy="440766"/>
          </a:xfrm>
          <a:custGeom>
            <a:avLst/>
            <a:gdLst/>
            <a:ahLst/>
            <a:cxnLst/>
            <a:rect l="l" t="t" r="r" b="b"/>
            <a:pathLst>
              <a:path w="1439799" h="440766">
                <a:moveTo>
                  <a:pt x="0" y="440766"/>
                </a:moveTo>
                <a:lnTo>
                  <a:pt x="1439799" y="440766"/>
                </a:lnTo>
                <a:lnTo>
                  <a:pt x="1439799" y="0"/>
                </a:lnTo>
                <a:lnTo>
                  <a:pt x="0" y="0"/>
                </a:lnTo>
                <a:lnTo>
                  <a:pt x="0" y="440766"/>
                </a:lnTo>
                <a:close/>
              </a:path>
            </a:pathLst>
          </a:custGeom>
          <a:solidFill>
            <a:srgbClr val="E8D0D0"/>
          </a:solidFill>
        </p:spPr>
        <p:txBody>
          <a:bodyPr wrap="square" lIns="0" tIns="0" rIns="0" bIns="0" rtlCol="0">
            <a:noAutofit/>
          </a:bodyPr>
          <a:lstStyle/>
          <a:p>
            <a:endParaRPr/>
          </a:p>
        </p:txBody>
      </p:sp>
      <p:sp>
        <p:nvSpPr>
          <p:cNvPr id="30" name="object 30"/>
          <p:cNvSpPr/>
          <p:nvPr/>
        </p:nvSpPr>
        <p:spPr>
          <a:xfrm>
            <a:off x="4423410" y="3152317"/>
            <a:ext cx="1520189" cy="440766"/>
          </a:xfrm>
          <a:custGeom>
            <a:avLst/>
            <a:gdLst/>
            <a:ahLst/>
            <a:cxnLst/>
            <a:rect l="l" t="t" r="r" b="b"/>
            <a:pathLst>
              <a:path w="1520189" h="440766">
                <a:moveTo>
                  <a:pt x="0" y="440766"/>
                </a:moveTo>
                <a:lnTo>
                  <a:pt x="1520189" y="440766"/>
                </a:lnTo>
                <a:lnTo>
                  <a:pt x="1520189" y="0"/>
                </a:lnTo>
                <a:lnTo>
                  <a:pt x="0" y="0"/>
                </a:lnTo>
                <a:lnTo>
                  <a:pt x="0" y="440766"/>
                </a:lnTo>
                <a:close/>
              </a:path>
            </a:pathLst>
          </a:custGeom>
          <a:solidFill>
            <a:srgbClr val="E8D0D0"/>
          </a:solidFill>
        </p:spPr>
        <p:txBody>
          <a:bodyPr wrap="square" lIns="0" tIns="0" rIns="0" bIns="0" rtlCol="0">
            <a:noAutofit/>
          </a:bodyPr>
          <a:lstStyle/>
          <a:p>
            <a:endParaRPr/>
          </a:p>
        </p:txBody>
      </p:sp>
      <p:sp>
        <p:nvSpPr>
          <p:cNvPr id="31" name="object 31"/>
          <p:cNvSpPr/>
          <p:nvPr/>
        </p:nvSpPr>
        <p:spPr>
          <a:xfrm>
            <a:off x="152400" y="3593007"/>
            <a:ext cx="1608709" cy="1145997"/>
          </a:xfrm>
          <a:custGeom>
            <a:avLst/>
            <a:gdLst/>
            <a:ahLst/>
            <a:cxnLst/>
            <a:rect l="l" t="t" r="r" b="b"/>
            <a:pathLst>
              <a:path w="1608709" h="1145997">
                <a:moveTo>
                  <a:pt x="0" y="1145997"/>
                </a:moveTo>
                <a:lnTo>
                  <a:pt x="1608709" y="1145997"/>
                </a:lnTo>
                <a:lnTo>
                  <a:pt x="1608709" y="0"/>
                </a:lnTo>
                <a:lnTo>
                  <a:pt x="0" y="0"/>
                </a:lnTo>
                <a:lnTo>
                  <a:pt x="0" y="1145997"/>
                </a:lnTo>
                <a:close/>
              </a:path>
            </a:pathLst>
          </a:custGeom>
          <a:solidFill>
            <a:srgbClr val="F4E9E9"/>
          </a:solidFill>
        </p:spPr>
        <p:txBody>
          <a:bodyPr wrap="square" lIns="0" tIns="0" rIns="0" bIns="0" rtlCol="0">
            <a:noAutofit/>
          </a:bodyPr>
          <a:lstStyle/>
          <a:p>
            <a:endParaRPr/>
          </a:p>
        </p:txBody>
      </p:sp>
      <p:sp>
        <p:nvSpPr>
          <p:cNvPr id="32" name="object 32"/>
          <p:cNvSpPr/>
          <p:nvPr/>
        </p:nvSpPr>
        <p:spPr>
          <a:xfrm>
            <a:off x="1761108" y="3593007"/>
            <a:ext cx="1222590" cy="1145997"/>
          </a:xfrm>
          <a:custGeom>
            <a:avLst/>
            <a:gdLst/>
            <a:ahLst/>
            <a:cxnLst/>
            <a:rect l="l" t="t" r="r" b="b"/>
            <a:pathLst>
              <a:path w="1222590" h="1145997">
                <a:moveTo>
                  <a:pt x="0" y="1145997"/>
                </a:moveTo>
                <a:lnTo>
                  <a:pt x="1222590" y="1145997"/>
                </a:lnTo>
                <a:lnTo>
                  <a:pt x="1222590" y="0"/>
                </a:lnTo>
                <a:lnTo>
                  <a:pt x="0" y="0"/>
                </a:lnTo>
                <a:lnTo>
                  <a:pt x="0" y="1145997"/>
                </a:lnTo>
                <a:close/>
              </a:path>
            </a:pathLst>
          </a:custGeom>
          <a:solidFill>
            <a:srgbClr val="F4E9E9"/>
          </a:solidFill>
        </p:spPr>
        <p:txBody>
          <a:bodyPr wrap="square" lIns="0" tIns="0" rIns="0" bIns="0" rtlCol="0">
            <a:noAutofit/>
          </a:bodyPr>
          <a:lstStyle/>
          <a:p>
            <a:endParaRPr/>
          </a:p>
        </p:txBody>
      </p:sp>
      <p:sp>
        <p:nvSpPr>
          <p:cNvPr id="33" name="object 33"/>
          <p:cNvSpPr/>
          <p:nvPr/>
        </p:nvSpPr>
        <p:spPr>
          <a:xfrm>
            <a:off x="2983611" y="3593007"/>
            <a:ext cx="1439799" cy="1145997"/>
          </a:xfrm>
          <a:custGeom>
            <a:avLst/>
            <a:gdLst/>
            <a:ahLst/>
            <a:cxnLst/>
            <a:rect l="l" t="t" r="r" b="b"/>
            <a:pathLst>
              <a:path w="1439799" h="1145997">
                <a:moveTo>
                  <a:pt x="0" y="1145997"/>
                </a:moveTo>
                <a:lnTo>
                  <a:pt x="1439799" y="1145997"/>
                </a:lnTo>
                <a:lnTo>
                  <a:pt x="1439799" y="0"/>
                </a:lnTo>
                <a:lnTo>
                  <a:pt x="0" y="0"/>
                </a:lnTo>
                <a:lnTo>
                  <a:pt x="0" y="1145997"/>
                </a:lnTo>
                <a:close/>
              </a:path>
            </a:pathLst>
          </a:custGeom>
          <a:solidFill>
            <a:srgbClr val="F4E9E9"/>
          </a:solidFill>
        </p:spPr>
        <p:txBody>
          <a:bodyPr wrap="square" lIns="0" tIns="0" rIns="0" bIns="0" rtlCol="0">
            <a:noAutofit/>
          </a:bodyPr>
          <a:lstStyle/>
          <a:p>
            <a:endParaRPr/>
          </a:p>
        </p:txBody>
      </p:sp>
      <p:sp>
        <p:nvSpPr>
          <p:cNvPr id="34" name="object 34"/>
          <p:cNvSpPr/>
          <p:nvPr/>
        </p:nvSpPr>
        <p:spPr>
          <a:xfrm>
            <a:off x="4423410" y="3593007"/>
            <a:ext cx="1520189" cy="1145997"/>
          </a:xfrm>
          <a:custGeom>
            <a:avLst/>
            <a:gdLst/>
            <a:ahLst/>
            <a:cxnLst/>
            <a:rect l="l" t="t" r="r" b="b"/>
            <a:pathLst>
              <a:path w="1520189" h="1145997">
                <a:moveTo>
                  <a:pt x="0" y="1145997"/>
                </a:moveTo>
                <a:lnTo>
                  <a:pt x="1520189" y="1145997"/>
                </a:lnTo>
                <a:lnTo>
                  <a:pt x="1520189" y="0"/>
                </a:lnTo>
                <a:lnTo>
                  <a:pt x="0" y="0"/>
                </a:lnTo>
                <a:lnTo>
                  <a:pt x="0" y="1145997"/>
                </a:lnTo>
                <a:close/>
              </a:path>
            </a:pathLst>
          </a:custGeom>
          <a:solidFill>
            <a:srgbClr val="F4E9E9"/>
          </a:solidFill>
        </p:spPr>
        <p:txBody>
          <a:bodyPr wrap="square" lIns="0" tIns="0" rIns="0" bIns="0" rtlCol="0">
            <a:noAutofit/>
          </a:bodyPr>
          <a:lstStyle/>
          <a:p>
            <a:endParaRPr/>
          </a:p>
        </p:txBody>
      </p:sp>
      <p:sp>
        <p:nvSpPr>
          <p:cNvPr id="35" name="object 35"/>
          <p:cNvSpPr/>
          <p:nvPr/>
        </p:nvSpPr>
        <p:spPr>
          <a:xfrm>
            <a:off x="152400" y="4739030"/>
            <a:ext cx="1608709" cy="1145997"/>
          </a:xfrm>
          <a:custGeom>
            <a:avLst/>
            <a:gdLst/>
            <a:ahLst/>
            <a:cxnLst/>
            <a:rect l="l" t="t" r="r" b="b"/>
            <a:pathLst>
              <a:path w="1608709" h="1145997">
                <a:moveTo>
                  <a:pt x="0" y="1145997"/>
                </a:moveTo>
                <a:lnTo>
                  <a:pt x="1608709" y="1145997"/>
                </a:lnTo>
                <a:lnTo>
                  <a:pt x="1608709" y="0"/>
                </a:lnTo>
                <a:lnTo>
                  <a:pt x="0" y="0"/>
                </a:lnTo>
                <a:lnTo>
                  <a:pt x="0" y="1145997"/>
                </a:lnTo>
                <a:close/>
              </a:path>
            </a:pathLst>
          </a:custGeom>
          <a:solidFill>
            <a:srgbClr val="E8D0D0"/>
          </a:solidFill>
        </p:spPr>
        <p:txBody>
          <a:bodyPr wrap="square" lIns="0" tIns="0" rIns="0" bIns="0" rtlCol="0">
            <a:noAutofit/>
          </a:bodyPr>
          <a:lstStyle/>
          <a:p>
            <a:endParaRPr/>
          </a:p>
        </p:txBody>
      </p:sp>
      <p:sp>
        <p:nvSpPr>
          <p:cNvPr id="36" name="object 36"/>
          <p:cNvSpPr/>
          <p:nvPr/>
        </p:nvSpPr>
        <p:spPr>
          <a:xfrm>
            <a:off x="1761108" y="4739030"/>
            <a:ext cx="1222590" cy="1145997"/>
          </a:xfrm>
          <a:custGeom>
            <a:avLst/>
            <a:gdLst/>
            <a:ahLst/>
            <a:cxnLst/>
            <a:rect l="l" t="t" r="r" b="b"/>
            <a:pathLst>
              <a:path w="1222590" h="1145997">
                <a:moveTo>
                  <a:pt x="0" y="1145997"/>
                </a:moveTo>
                <a:lnTo>
                  <a:pt x="1222590" y="1145997"/>
                </a:lnTo>
                <a:lnTo>
                  <a:pt x="1222590" y="0"/>
                </a:lnTo>
                <a:lnTo>
                  <a:pt x="0" y="0"/>
                </a:lnTo>
                <a:lnTo>
                  <a:pt x="0" y="1145997"/>
                </a:lnTo>
                <a:close/>
              </a:path>
            </a:pathLst>
          </a:custGeom>
          <a:solidFill>
            <a:srgbClr val="E8D0D0"/>
          </a:solidFill>
        </p:spPr>
        <p:txBody>
          <a:bodyPr wrap="square" lIns="0" tIns="0" rIns="0" bIns="0" rtlCol="0">
            <a:noAutofit/>
          </a:bodyPr>
          <a:lstStyle/>
          <a:p>
            <a:endParaRPr/>
          </a:p>
        </p:txBody>
      </p:sp>
      <p:sp>
        <p:nvSpPr>
          <p:cNvPr id="37" name="object 37"/>
          <p:cNvSpPr/>
          <p:nvPr/>
        </p:nvSpPr>
        <p:spPr>
          <a:xfrm>
            <a:off x="2983611" y="4739030"/>
            <a:ext cx="1439799" cy="1145997"/>
          </a:xfrm>
          <a:custGeom>
            <a:avLst/>
            <a:gdLst/>
            <a:ahLst/>
            <a:cxnLst/>
            <a:rect l="l" t="t" r="r" b="b"/>
            <a:pathLst>
              <a:path w="1439799" h="1145997">
                <a:moveTo>
                  <a:pt x="0" y="1145997"/>
                </a:moveTo>
                <a:lnTo>
                  <a:pt x="1439799" y="1145997"/>
                </a:lnTo>
                <a:lnTo>
                  <a:pt x="1439799" y="0"/>
                </a:lnTo>
                <a:lnTo>
                  <a:pt x="0" y="0"/>
                </a:lnTo>
                <a:lnTo>
                  <a:pt x="0" y="1145997"/>
                </a:lnTo>
                <a:close/>
              </a:path>
            </a:pathLst>
          </a:custGeom>
          <a:solidFill>
            <a:srgbClr val="E8D0D0"/>
          </a:solidFill>
        </p:spPr>
        <p:txBody>
          <a:bodyPr wrap="square" lIns="0" tIns="0" rIns="0" bIns="0" rtlCol="0">
            <a:noAutofit/>
          </a:bodyPr>
          <a:lstStyle/>
          <a:p>
            <a:endParaRPr/>
          </a:p>
        </p:txBody>
      </p:sp>
      <p:sp>
        <p:nvSpPr>
          <p:cNvPr id="38" name="object 38"/>
          <p:cNvSpPr/>
          <p:nvPr/>
        </p:nvSpPr>
        <p:spPr>
          <a:xfrm>
            <a:off x="4423410" y="4739030"/>
            <a:ext cx="1520189" cy="1145997"/>
          </a:xfrm>
          <a:custGeom>
            <a:avLst/>
            <a:gdLst/>
            <a:ahLst/>
            <a:cxnLst/>
            <a:rect l="l" t="t" r="r" b="b"/>
            <a:pathLst>
              <a:path w="1520189" h="1145997">
                <a:moveTo>
                  <a:pt x="0" y="1145997"/>
                </a:moveTo>
                <a:lnTo>
                  <a:pt x="1520189" y="1145997"/>
                </a:lnTo>
                <a:lnTo>
                  <a:pt x="1520189" y="0"/>
                </a:lnTo>
                <a:lnTo>
                  <a:pt x="0" y="0"/>
                </a:lnTo>
                <a:lnTo>
                  <a:pt x="0" y="1145997"/>
                </a:lnTo>
                <a:close/>
              </a:path>
            </a:pathLst>
          </a:custGeom>
          <a:solidFill>
            <a:srgbClr val="E8D0D0"/>
          </a:solidFill>
        </p:spPr>
        <p:txBody>
          <a:bodyPr wrap="square" lIns="0" tIns="0" rIns="0" bIns="0" rtlCol="0">
            <a:noAutofit/>
          </a:bodyPr>
          <a:lstStyle/>
          <a:p>
            <a:endParaRPr/>
          </a:p>
        </p:txBody>
      </p:sp>
      <p:sp>
        <p:nvSpPr>
          <p:cNvPr id="39" name="object 39"/>
          <p:cNvSpPr/>
          <p:nvPr/>
        </p:nvSpPr>
        <p:spPr>
          <a:xfrm>
            <a:off x="152400" y="5885027"/>
            <a:ext cx="1608709" cy="440766"/>
          </a:xfrm>
          <a:custGeom>
            <a:avLst/>
            <a:gdLst/>
            <a:ahLst/>
            <a:cxnLst/>
            <a:rect l="l" t="t" r="r" b="b"/>
            <a:pathLst>
              <a:path w="1608709" h="440766">
                <a:moveTo>
                  <a:pt x="0" y="440766"/>
                </a:moveTo>
                <a:lnTo>
                  <a:pt x="1608709" y="440766"/>
                </a:lnTo>
                <a:lnTo>
                  <a:pt x="1608709" y="0"/>
                </a:lnTo>
                <a:lnTo>
                  <a:pt x="0" y="0"/>
                </a:lnTo>
                <a:lnTo>
                  <a:pt x="0" y="440766"/>
                </a:lnTo>
                <a:close/>
              </a:path>
            </a:pathLst>
          </a:custGeom>
          <a:solidFill>
            <a:srgbClr val="F4E9E9"/>
          </a:solidFill>
        </p:spPr>
        <p:txBody>
          <a:bodyPr wrap="square" lIns="0" tIns="0" rIns="0" bIns="0" rtlCol="0">
            <a:noAutofit/>
          </a:bodyPr>
          <a:lstStyle/>
          <a:p>
            <a:endParaRPr/>
          </a:p>
        </p:txBody>
      </p:sp>
      <p:sp>
        <p:nvSpPr>
          <p:cNvPr id="40" name="object 40"/>
          <p:cNvSpPr/>
          <p:nvPr/>
        </p:nvSpPr>
        <p:spPr>
          <a:xfrm>
            <a:off x="1761108" y="5885027"/>
            <a:ext cx="1222590" cy="440766"/>
          </a:xfrm>
          <a:custGeom>
            <a:avLst/>
            <a:gdLst/>
            <a:ahLst/>
            <a:cxnLst/>
            <a:rect l="l" t="t" r="r" b="b"/>
            <a:pathLst>
              <a:path w="1222590" h="440766">
                <a:moveTo>
                  <a:pt x="0" y="440766"/>
                </a:moveTo>
                <a:lnTo>
                  <a:pt x="1222590" y="440766"/>
                </a:lnTo>
                <a:lnTo>
                  <a:pt x="1222590" y="0"/>
                </a:lnTo>
                <a:lnTo>
                  <a:pt x="0" y="0"/>
                </a:lnTo>
                <a:lnTo>
                  <a:pt x="0" y="440766"/>
                </a:lnTo>
                <a:close/>
              </a:path>
            </a:pathLst>
          </a:custGeom>
          <a:solidFill>
            <a:srgbClr val="F4E9E9"/>
          </a:solidFill>
        </p:spPr>
        <p:txBody>
          <a:bodyPr wrap="square" lIns="0" tIns="0" rIns="0" bIns="0" rtlCol="0">
            <a:noAutofit/>
          </a:bodyPr>
          <a:lstStyle/>
          <a:p>
            <a:endParaRPr/>
          </a:p>
        </p:txBody>
      </p:sp>
      <p:sp>
        <p:nvSpPr>
          <p:cNvPr id="41" name="object 41"/>
          <p:cNvSpPr/>
          <p:nvPr/>
        </p:nvSpPr>
        <p:spPr>
          <a:xfrm>
            <a:off x="2983611" y="5885027"/>
            <a:ext cx="1439799" cy="440766"/>
          </a:xfrm>
          <a:custGeom>
            <a:avLst/>
            <a:gdLst/>
            <a:ahLst/>
            <a:cxnLst/>
            <a:rect l="l" t="t" r="r" b="b"/>
            <a:pathLst>
              <a:path w="1439799" h="440766">
                <a:moveTo>
                  <a:pt x="0" y="440766"/>
                </a:moveTo>
                <a:lnTo>
                  <a:pt x="1439799" y="440766"/>
                </a:lnTo>
                <a:lnTo>
                  <a:pt x="1439799" y="0"/>
                </a:lnTo>
                <a:lnTo>
                  <a:pt x="0" y="0"/>
                </a:lnTo>
                <a:lnTo>
                  <a:pt x="0" y="440766"/>
                </a:lnTo>
                <a:close/>
              </a:path>
            </a:pathLst>
          </a:custGeom>
          <a:solidFill>
            <a:srgbClr val="F4E9E9"/>
          </a:solidFill>
        </p:spPr>
        <p:txBody>
          <a:bodyPr wrap="square" lIns="0" tIns="0" rIns="0" bIns="0" rtlCol="0">
            <a:noAutofit/>
          </a:bodyPr>
          <a:lstStyle/>
          <a:p>
            <a:endParaRPr/>
          </a:p>
        </p:txBody>
      </p:sp>
      <p:sp>
        <p:nvSpPr>
          <p:cNvPr id="42" name="object 42"/>
          <p:cNvSpPr/>
          <p:nvPr/>
        </p:nvSpPr>
        <p:spPr>
          <a:xfrm>
            <a:off x="4423410" y="5885027"/>
            <a:ext cx="1520189" cy="440766"/>
          </a:xfrm>
          <a:custGeom>
            <a:avLst/>
            <a:gdLst/>
            <a:ahLst/>
            <a:cxnLst/>
            <a:rect l="l" t="t" r="r" b="b"/>
            <a:pathLst>
              <a:path w="1520189" h="440766">
                <a:moveTo>
                  <a:pt x="0" y="440766"/>
                </a:moveTo>
                <a:lnTo>
                  <a:pt x="1520189" y="440766"/>
                </a:lnTo>
                <a:lnTo>
                  <a:pt x="1520189" y="0"/>
                </a:lnTo>
                <a:lnTo>
                  <a:pt x="0" y="0"/>
                </a:lnTo>
                <a:lnTo>
                  <a:pt x="0" y="440766"/>
                </a:lnTo>
                <a:close/>
              </a:path>
            </a:pathLst>
          </a:custGeom>
          <a:solidFill>
            <a:srgbClr val="F4E9E9"/>
          </a:solidFill>
        </p:spPr>
        <p:txBody>
          <a:bodyPr wrap="square" lIns="0" tIns="0" rIns="0" bIns="0" rtlCol="0">
            <a:noAutofit/>
          </a:bodyPr>
          <a:lstStyle/>
          <a:p>
            <a:endParaRPr/>
          </a:p>
        </p:txBody>
      </p:sp>
      <p:sp>
        <p:nvSpPr>
          <p:cNvPr id="43" name="object 43"/>
          <p:cNvSpPr/>
          <p:nvPr/>
        </p:nvSpPr>
        <p:spPr>
          <a:xfrm>
            <a:off x="146050" y="2270760"/>
            <a:ext cx="5803900" cy="0"/>
          </a:xfrm>
          <a:custGeom>
            <a:avLst/>
            <a:gdLst/>
            <a:ahLst/>
            <a:cxnLst/>
            <a:rect l="l" t="t" r="r" b="b"/>
            <a:pathLst>
              <a:path w="5803900">
                <a:moveTo>
                  <a:pt x="0" y="0"/>
                </a:moveTo>
                <a:lnTo>
                  <a:pt x="5803900" y="0"/>
                </a:lnTo>
              </a:path>
            </a:pathLst>
          </a:custGeom>
          <a:ln w="38100">
            <a:solidFill>
              <a:srgbClr val="FFFFFF"/>
            </a:solidFill>
          </a:ln>
        </p:spPr>
        <p:txBody>
          <a:bodyPr wrap="square" lIns="0" tIns="0" rIns="0" bIns="0" rtlCol="0">
            <a:noAutofit/>
          </a:bodyPr>
          <a:lstStyle/>
          <a:p>
            <a:endParaRPr/>
          </a:p>
        </p:txBody>
      </p:sp>
      <p:sp>
        <p:nvSpPr>
          <p:cNvPr id="14" name="object 14"/>
          <p:cNvSpPr/>
          <p:nvPr/>
        </p:nvSpPr>
        <p:spPr>
          <a:xfrm>
            <a:off x="6172200" y="1905000"/>
            <a:ext cx="2895600" cy="2590800"/>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txBox="1"/>
          <p:nvPr/>
        </p:nvSpPr>
        <p:spPr>
          <a:xfrm>
            <a:off x="459740" y="469138"/>
            <a:ext cx="1166167" cy="482600"/>
          </a:xfrm>
          <a:prstGeom prst="rect">
            <a:avLst/>
          </a:prstGeom>
        </p:spPr>
        <p:txBody>
          <a:bodyPr wrap="square" lIns="0" tIns="0" rIns="0" bIns="0" rtlCol="0">
            <a:noAutofit/>
          </a:bodyPr>
          <a:lstStyle/>
          <a:p>
            <a:pPr marL="12700">
              <a:lnSpc>
                <a:spcPts val="3765"/>
              </a:lnSpc>
              <a:spcBef>
                <a:spcPts val="188"/>
              </a:spcBef>
            </a:pPr>
            <a:r>
              <a:rPr sz="5400" spc="0" baseline="3034" dirty="0" smtClean="0">
                <a:latin typeface="Calibri"/>
                <a:cs typeface="Calibri"/>
              </a:rPr>
              <a:t>Th</a:t>
            </a:r>
            <a:r>
              <a:rPr sz="5400" spc="-39" baseline="3034" dirty="0" smtClean="0">
                <a:latin typeface="Calibri"/>
                <a:cs typeface="Calibri"/>
              </a:rPr>
              <a:t>r</a:t>
            </a:r>
            <a:r>
              <a:rPr sz="5400" spc="0" baseline="3034" dirty="0" smtClean="0">
                <a:latin typeface="Calibri"/>
                <a:cs typeface="Calibri"/>
              </a:rPr>
              <a:t>ee</a:t>
            </a:r>
            <a:endParaRPr sz="3600" dirty="0">
              <a:latin typeface="Calibri"/>
              <a:cs typeface="Calibri"/>
            </a:endParaRPr>
          </a:p>
        </p:txBody>
      </p:sp>
      <p:sp>
        <p:nvSpPr>
          <p:cNvPr id="12" name="object 12"/>
          <p:cNvSpPr txBox="1"/>
          <p:nvPr/>
        </p:nvSpPr>
        <p:spPr>
          <a:xfrm>
            <a:off x="1631543" y="469138"/>
            <a:ext cx="1595760" cy="482600"/>
          </a:xfrm>
          <a:prstGeom prst="rect">
            <a:avLst/>
          </a:prstGeom>
        </p:spPr>
        <p:txBody>
          <a:bodyPr wrap="square" lIns="0" tIns="0" rIns="0" bIns="0" rtlCol="0">
            <a:noAutofit/>
          </a:bodyPr>
          <a:lstStyle/>
          <a:p>
            <a:pPr marL="12700">
              <a:lnSpc>
                <a:spcPts val="3765"/>
              </a:lnSpc>
              <a:spcBef>
                <a:spcPts val="188"/>
              </a:spcBef>
            </a:pPr>
            <a:r>
              <a:rPr sz="5400" spc="0" baseline="3034" dirty="0" smtClean="0">
                <a:latin typeface="Calibri"/>
                <a:cs typeface="Calibri"/>
              </a:rPr>
              <a:t>Am</a:t>
            </a:r>
            <a:r>
              <a:rPr sz="5400" spc="9" baseline="3034" dirty="0" smtClean="0">
                <a:latin typeface="Calibri"/>
                <a:cs typeface="Calibri"/>
              </a:rPr>
              <a:t>a</a:t>
            </a:r>
            <a:r>
              <a:rPr sz="5400" spc="-79" baseline="3034" dirty="0" smtClean="0">
                <a:latin typeface="Calibri"/>
                <a:cs typeface="Calibri"/>
              </a:rPr>
              <a:t>z</a:t>
            </a:r>
            <a:r>
              <a:rPr sz="5400" spc="0" baseline="3034" dirty="0" smtClean="0">
                <a:latin typeface="Calibri"/>
                <a:cs typeface="Calibri"/>
              </a:rPr>
              <a:t>on</a:t>
            </a:r>
            <a:endParaRPr sz="3600">
              <a:latin typeface="Calibri"/>
              <a:cs typeface="Calibri"/>
            </a:endParaRPr>
          </a:p>
        </p:txBody>
      </p:sp>
      <p:sp>
        <p:nvSpPr>
          <p:cNvPr id="11" name="object 11"/>
          <p:cNvSpPr txBox="1"/>
          <p:nvPr/>
        </p:nvSpPr>
        <p:spPr>
          <a:xfrm>
            <a:off x="3236315" y="469138"/>
            <a:ext cx="786655" cy="482600"/>
          </a:xfrm>
          <a:prstGeom prst="rect">
            <a:avLst/>
          </a:prstGeom>
        </p:spPr>
        <p:txBody>
          <a:bodyPr wrap="square" lIns="0" tIns="0" rIns="0" bIns="0" rtlCol="0">
            <a:noAutofit/>
          </a:bodyPr>
          <a:lstStyle/>
          <a:p>
            <a:pPr marL="12700">
              <a:lnSpc>
                <a:spcPts val="3765"/>
              </a:lnSpc>
              <a:spcBef>
                <a:spcPts val="188"/>
              </a:spcBef>
            </a:pPr>
            <a:r>
              <a:rPr sz="5400" spc="-50" baseline="3034" dirty="0" smtClean="0">
                <a:latin typeface="Calibri"/>
                <a:cs typeface="Calibri"/>
              </a:rPr>
              <a:t>E</a:t>
            </a:r>
            <a:r>
              <a:rPr sz="5400" spc="0" baseline="3034" dirty="0" smtClean="0">
                <a:latin typeface="Calibri"/>
                <a:cs typeface="Calibri"/>
              </a:rPr>
              <a:t>C2</a:t>
            </a:r>
            <a:endParaRPr sz="3600" dirty="0">
              <a:latin typeface="Calibri"/>
              <a:cs typeface="Calibri"/>
            </a:endParaRPr>
          </a:p>
        </p:txBody>
      </p:sp>
      <p:sp>
        <p:nvSpPr>
          <p:cNvPr id="10" name="object 10"/>
          <p:cNvSpPr txBox="1"/>
          <p:nvPr/>
        </p:nvSpPr>
        <p:spPr>
          <a:xfrm>
            <a:off x="4032300" y="469138"/>
            <a:ext cx="1523622" cy="482600"/>
          </a:xfrm>
          <a:prstGeom prst="rect">
            <a:avLst/>
          </a:prstGeom>
        </p:spPr>
        <p:txBody>
          <a:bodyPr wrap="square" lIns="0" tIns="0" rIns="0" bIns="0" rtlCol="0">
            <a:noAutofit/>
          </a:bodyPr>
          <a:lstStyle/>
          <a:p>
            <a:pPr marL="12700">
              <a:lnSpc>
                <a:spcPts val="3765"/>
              </a:lnSpc>
              <a:spcBef>
                <a:spcPts val="188"/>
              </a:spcBef>
            </a:pPr>
            <a:r>
              <a:rPr sz="5400" spc="0" baseline="3034" dirty="0" smtClean="0">
                <a:latin typeface="Calibri"/>
                <a:cs typeface="Calibri"/>
              </a:rPr>
              <a:t>Choices</a:t>
            </a:r>
            <a:endParaRPr sz="3600" dirty="0">
              <a:latin typeface="Calibri"/>
              <a:cs typeface="Calibri"/>
            </a:endParaRPr>
          </a:p>
        </p:txBody>
      </p:sp>
      <p:sp>
        <p:nvSpPr>
          <p:cNvPr id="9" name="object 9"/>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sp>
        <p:nvSpPr>
          <p:cNvPr id="8" name="object 8"/>
          <p:cNvSpPr txBox="1"/>
          <p:nvPr/>
        </p:nvSpPr>
        <p:spPr>
          <a:xfrm>
            <a:off x="152400" y="1447800"/>
            <a:ext cx="5791200" cy="822960"/>
          </a:xfrm>
          <a:prstGeom prst="rect">
            <a:avLst/>
          </a:prstGeom>
        </p:spPr>
        <p:txBody>
          <a:bodyPr wrap="square" lIns="0" tIns="0" rIns="0" bIns="0" rtlCol="0">
            <a:noAutofit/>
          </a:bodyPr>
          <a:lstStyle/>
          <a:p>
            <a:pPr marR="436020" algn="r">
              <a:lnSpc>
                <a:spcPct val="101725"/>
              </a:lnSpc>
              <a:spcBef>
                <a:spcPts val="320"/>
              </a:spcBef>
            </a:pPr>
            <a:r>
              <a:rPr sz="2400" b="1" spc="0" dirty="0" smtClean="0">
                <a:solidFill>
                  <a:srgbClr val="FFFFFF"/>
                </a:solidFill>
                <a:latin typeface="Calibri"/>
                <a:cs typeface="Calibri"/>
              </a:rPr>
              <a:t>S</a:t>
            </a:r>
            <a:r>
              <a:rPr sz="2400" b="1" spc="9" dirty="0" smtClean="0">
                <a:solidFill>
                  <a:srgbClr val="FFFFFF"/>
                </a:solidFill>
                <a:latin typeface="Calibri"/>
                <a:cs typeface="Calibri"/>
              </a:rPr>
              <a:t>m</a:t>
            </a:r>
            <a:r>
              <a:rPr sz="2400" b="1" spc="0" dirty="0" smtClean="0">
                <a:solidFill>
                  <a:srgbClr val="FFFFFF"/>
                </a:solidFill>
                <a:latin typeface="Calibri"/>
                <a:cs typeface="Calibri"/>
              </a:rPr>
              <a:t>all        </a:t>
            </a:r>
            <a:r>
              <a:rPr sz="2400" b="1" spc="184" dirty="0" smtClean="0">
                <a:solidFill>
                  <a:srgbClr val="FFFFFF"/>
                </a:solidFill>
                <a:latin typeface="Calibri"/>
                <a:cs typeface="Calibri"/>
              </a:rPr>
              <a:t> </a:t>
            </a:r>
            <a:r>
              <a:rPr sz="2400" b="1" spc="0" dirty="0" smtClean="0">
                <a:solidFill>
                  <a:srgbClr val="FFFFFF"/>
                </a:solidFill>
                <a:latin typeface="Calibri"/>
                <a:cs typeface="Calibri"/>
              </a:rPr>
              <a:t>La</a:t>
            </a:r>
            <a:r>
              <a:rPr sz="2400" b="1" spc="-14" dirty="0" smtClean="0">
                <a:solidFill>
                  <a:srgbClr val="FFFFFF"/>
                </a:solidFill>
                <a:latin typeface="Calibri"/>
                <a:cs typeface="Calibri"/>
              </a:rPr>
              <a:t>r</a:t>
            </a:r>
            <a:r>
              <a:rPr sz="2400" b="1" spc="-19" dirty="0" smtClean="0">
                <a:solidFill>
                  <a:srgbClr val="FFFFFF"/>
                </a:solidFill>
                <a:latin typeface="Calibri"/>
                <a:cs typeface="Calibri"/>
              </a:rPr>
              <a:t>g</a:t>
            </a:r>
            <a:r>
              <a:rPr sz="2400" b="1" spc="0" dirty="0" smtClean="0">
                <a:solidFill>
                  <a:srgbClr val="FFFFFF"/>
                </a:solidFill>
                <a:latin typeface="Calibri"/>
                <a:cs typeface="Calibri"/>
              </a:rPr>
              <a:t>e          </a:t>
            </a:r>
            <a:r>
              <a:rPr sz="2400" b="1" spc="467" dirty="0" smtClean="0">
                <a:solidFill>
                  <a:srgbClr val="FFFFFF"/>
                </a:solidFill>
                <a:latin typeface="Calibri"/>
                <a:cs typeface="Calibri"/>
              </a:rPr>
              <a:t> </a:t>
            </a:r>
            <a:r>
              <a:rPr sz="2400" b="1" spc="0" dirty="0" smtClean="0">
                <a:solidFill>
                  <a:srgbClr val="FFFFFF"/>
                </a:solidFill>
                <a:latin typeface="Calibri"/>
                <a:cs typeface="Calibri"/>
              </a:rPr>
              <a:t>Ext</a:t>
            </a:r>
            <a:r>
              <a:rPr sz="2400" b="1" spc="-44" dirty="0" smtClean="0">
                <a:solidFill>
                  <a:srgbClr val="FFFFFF"/>
                </a:solidFill>
                <a:latin typeface="Calibri"/>
                <a:cs typeface="Calibri"/>
              </a:rPr>
              <a:t>r</a:t>
            </a:r>
            <a:r>
              <a:rPr sz="2400" b="1" spc="0" dirty="0" smtClean="0">
                <a:solidFill>
                  <a:srgbClr val="FFFFFF"/>
                </a:solidFill>
                <a:latin typeface="Calibri"/>
                <a:cs typeface="Calibri"/>
              </a:rPr>
              <a:t>a</a:t>
            </a:r>
            <a:endParaRPr sz="2400">
              <a:latin typeface="Calibri"/>
              <a:cs typeface="Calibri"/>
            </a:endParaRPr>
          </a:p>
          <a:p>
            <a:pPr marR="418952" algn="r">
              <a:lnSpc>
                <a:spcPts val="2885"/>
              </a:lnSpc>
              <a:spcBef>
                <a:spcPts val="144"/>
              </a:spcBef>
            </a:pPr>
            <a:r>
              <a:rPr sz="3600" b="1" spc="0" baseline="1137" dirty="0" smtClean="0">
                <a:solidFill>
                  <a:srgbClr val="FFFFFF"/>
                </a:solidFill>
                <a:latin typeface="Calibri"/>
                <a:cs typeface="Calibri"/>
              </a:rPr>
              <a:t>La</a:t>
            </a:r>
            <a:r>
              <a:rPr sz="3600" b="1" spc="-19" baseline="1137" dirty="0" smtClean="0">
                <a:solidFill>
                  <a:srgbClr val="FFFFFF"/>
                </a:solidFill>
                <a:latin typeface="Calibri"/>
                <a:cs typeface="Calibri"/>
              </a:rPr>
              <a:t>rg</a:t>
            </a:r>
            <a:r>
              <a:rPr sz="3600" b="1" spc="0" baseline="1137" dirty="0" smtClean="0">
                <a:solidFill>
                  <a:srgbClr val="FFFFFF"/>
                </a:solidFill>
                <a:latin typeface="Calibri"/>
                <a:cs typeface="Calibri"/>
              </a:rPr>
              <a:t>e</a:t>
            </a:r>
            <a:endParaRPr sz="2400">
              <a:latin typeface="Calibri"/>
              <a:cs typeface="Calibri"/>
            </a:endParaRPr>
          </a:p>
        </p:txBody>
      </p:sp>
      <p:sp>
        <p:nvSpPr>
          <p:cNvPr id="7" name="object 7"/>
          <p:cNvSpPr txBox="1"/>
          <p:nvPr/>
        </p:nvSpPr>
        <p:spPr>
          <a:xfrm>
            <a:off x="152400" y="2270760"/>
            <a:ext cx="5791200" cy="440778"/>
          </a:xfrm>
          <a:prstGeom prst="rect">
            <a:avLst/>
          </a:prstGeom>
        </p:spPr>
        <p:txBody>
          <a:bodyPr wrap="square" lIns="0" tIns="0" rIns="0" bIns="0" rtlCol="0">
            <a:noAutofit/>
          </a:bodyPr>
          <a:lstStyle/>
          <a:p>
            <a:pPr marL="93268">
              <a:lnSpc>
                <a:spcPct val="101725"/>
              </a:lnSpc>
              <a:spcBef>
                <a:spcPts val="330"/>
              </a:spcBef>
            </a:pPr>
            <a:r>
              <a:rPr sz="1800" b="1" spc="0" dirty="0" smtClean="0">
                <a:latin typeface="Calibri"/>
                <a:cs typeface="Calibri"/>
              </a:rPr>
              <a:t>Bits                               </a:t>
            </a:r>
            <a:r>
              <a:rPr sz="1800" b="1" spc="19" dirty="0" smtClean="0">
                <a:latin typeface="Calibri"/>
                <a:cs typeface="Calibri"/>
              </a:rPr>
              <a:t> </a:t>
            </a:r>
            <a:r>
              <a:rPr sz="1800" b="1" spc="0" dirty="0" smtClean="0">
                <a:latin typeface="Calibri"/>
                <a:cs typeface="Calibri"/>
              </a:rPr>
              <a:t>32                    </a:t>
            </a:r>
            <a:r>
              <a:rPr sz="1800" b="1" spc="119" dirty="0" smtClean="0">
                <a:latin typeface="Calibri"/>
                <a:cs typeface="Calibri"/>
              </a:rPr>
              <a:t> </a:t>
            </a:r>
            <a:r>
              <a:rPr sz="1800" b="1" spc="0" dirty="0" smtClean="0">
                <a:latin typeface="Calibri"/>
                <a:cs typeface="Calibri"/>
              </a:rPr>
              <a:t>64                       </a:t>
            </a:r>
            <a:r>
              <a:rPr sz="1800" b="1" spc="59" dirty="0" smtClean="0">
                <a:latin typeface="Calibri"/>
                <a:cs typeface="Calibri"/>
              </a:rPr>
              <a:t> </a:t>
            </a:r>
            <a:r>
              <a:rPr sz="1800" b="1" spc="0" dirty="0" smtClean="0">
                <a:latin typeface="Calibri"/>
                <a:cs typeface="Calibri"/>
              </a:rPr>
              <a:t>64</a:t>
            </a:r>
            <a:endParaRPr sz="1800">
              <a:latin typeface="Calibri"/>
              <a:cs typeface="Calibri"/>
            </a:endParaRPr>
          </a:p>
        </p:txBody>
      </p:sp>
      <p:sp>
        <p:nvSpPr>
          <p:cNvPr id="6" name="object 6"/>
          <p:cNvSpPr txBox="1"/>
          <p:nvPr/>
        </p:nvSpPr>
        <p:spPr>
          <a:xfrm>
            <a:off x="152400" y="2711538"/>
            <a:ext cx="5791200" cy="440753"/>
          </a:xfrm>
          <a:prstGeom prst="rect">
            <a:avLst/>
          </a:prstGeom>
        </p:spPr>
        <p:txBody>
          <a:bodyPr wrap="square" lIns="0" tIns="0" rIns="0" bIns="0" rtlCol="0">
            <a:noAutofit/>
          </a:bodyPr>
          <a:lstStyle/>
          <a:p>
            <a:pPr marL="93268">
              <a:lnSpc>
                <a:spcPct val="101725"/>
              </a:lnSpc>
              <a:spcBef>
                <a:spcPts val="330"/>
              </a:spcBef>
            </a:pPr>
            <a:r>
              <a:rPr sz="1800" b="1" spc="-4" dirty="0" smtClean="0">
                <a:latin typeface="Calibri"/>
                <a:cs typeface="Calibri"/>
              </a:rPr>
              <a:t>R</a:t>
            </a:r>
            <a:r>
              <a:rPr sz="1800" b="1" spc="0" dirty="0" smtClean="0">
                <a:latin typeface="Calibri"/>
                <a:cs typeface="Calibri"/>
              </a:rPr>
              <a:t>AM                         </a:t>
            </a:r>
            <a:r>
              <a:rPr sz="1800" b="1" spc="54" dirty="0" smtClean="0">
                <a:latin typeface="Calibri"/>
                <a:cs typeface="Calibri"/>
              </a:rPr>
              <a:t> </a:t>
            </a:r>
            <a:r>
              <a:rPr sz="1800" b="1" spc="0" dirty="0" smtClean="0">
                <a:latin typeface="Calibri"/>
                <a:cs typeface="Calibri"/>
              </a:rPr>
              <a:t>1.7 </a:t>
            </a:r>
            <a:r>
              <a:rPr sz="1800" b="1" spc="4" dirty="0" smtClean="0">
                <a:latin typeface="Calibri"/>
                <a:cs typeface="Calibri"/>
              </a:rPr>
              <a:t>G</a:t>
            </a:r>
            <a:r>
              <a:rPr sz="1800" b="1" spc="0" dirty="0" smtClean="0">
                <a:latin typeface="Calibri"/>
                <a:cs typeface="Calibri"/>
              </a:rPr>
              <a:t>B            </a:t>
            </a:r>
            <a:r>
              <a:rPr sz="1800" b="1" spc="326" dirty="0" smtClean="0">
                <a:latin typeface="Calibri"/>
                <a:cs typeface="Calibri"/>
              </a:rPr>
              <a:t> </a:t>
            </a:r>
            <a:r>
              <a:rPr sz="1800" b="1" spc="0" dirty="0" smtClean="0">
                <a:latin typeface="Calibri"/>
                <a:cs typeface="Calibri"/>
              </a:rPr>
              <a:t>7.5 GB                </a:t>
            </a:r>
            <a:r>
              <a:rPr sz="1800" b="1" spc="104" dirty="0" smtClean="0">
                <a:latin typeface="Calibri"/>
                <a:cs typeface="Calibri"/>
              </a:rPr>
              <a:t> </a:t>
            </a:r>
            <a:r>
              <a:rPr sz="1800" b="1" spc="0" dirty="0" smtClean="0">
                <a:latin typeface="Calibri"/>
                <a:cs typeface="Calibri"/>
              </a:rPr>
              <a:t>15 GB</a:t>
            </a:r>
            <a:endParaRPr sz="1800">
              <a:latin typeface="Calibri"/>
              <a:cs typeface="Calibri"/>
            </a:endParaRPr>
          </a:p>
        </p:txBody>
      </p:sp>
      <p:sp>
        <p:nvSpPr>
          <p:cNvPr id="5" name="object 5"/>
          <p:cNvSpPr txBox="1"/>
          <p:nvPr/>
        </p:nvSpPr>
        <p:spPr>
          <a:xfrm>
            <a:off x="152400" y="3152292"/>
            <a:ext cx="5791200" cy="440753"/>
          </a:xfrm>
          <a:prstGeom prst="rect">
            <a:avLst/>
          </a:prstGeom>
        </p:spPr>
        <p:txBody>
          <a:bodyPr wrap="square" lIns="0" tIns="0" rIns="0" bIns="0" rtlCol="0">
            <a:noAutofit/>
          </a:bodyPr>
          <a:lstStyle/>
          <a:p>
            <a:pPr marL="93268">
              <a:lnSpc>
                <a:spcPct val="101725"/>
              </a:lnSpc>
              <a:spcBef>
                <a:spcPts val="330"/>
              </a:spcBef>
            </a:pPr>
            <a:r>
              <a:rPr sz="1800" b="1" spc="4" dirty="0" smtClean="0">
                <a:latin typeface="Calibri"/>
                <a:cs typeface="Calibri"/>
              </a:rPr>
              <a:t>D</a:t>
            </a:r>
            <a:r>
              <a:rPr sz="1800" b="1" spc="0" dirty="0" smtClean="0">
                <a:latin typeface="Calibri"/>
                <a:cs typeface="Calibri"/>
              </a:rPr>
              <a:t>isk                         </a:t>
            </a:r>
            <a:r>
              <a:rPr sz="1800" b="1" spc="351" dirty="0" smtClean="0">
                <a:latin typeface="Calibri"/>
                <a:cs typeface="Calibri"/>
              </a:rPr>
              <a:t> </a:t>
            </a:r>
            <a:r>
              <a:rPr sz="1800" b="1" spc="0" dirty="0" smtClean="0">
                <a:latin typeface="Calibri"/>
                <a:cs typeface="Calibri"/>
              </a:rPr>
              <a:t>160 GB           </a:t>
            </a:r>
            <a:r>
              <a:rPr sz="1800" b="1" spc="306" dirty="0" smtClean="0">
                <a:latin typeface="Calibri"/>
                <a:cs typeface="Calibri"/>
              </a:rPr>
              <a:t> </a:t>
            </a:r>
            <a:r>
              <a:rPr sz="1800" b="1" spc="0" dirty="0" smtClean="0">
                <a:latin typeface="Calibri"/>
                <a:cs typeface="Calibri"/>
              </a:rPr>
              <a:t>850 GB             </a:t>
            </a:r>
            <a:r>
              <a:rPr sz="1800" b="1" spc="194" dirty="0" smtClean="0">
                <a:latin typeface="Calibri"/>
                <a:cs typeface="Calibri"/>
              </a:rPr>
              <a:t> </a:t>
            </a:r>
            <a:r>
              <a:rPr sz="1800" b="1" spc="0" dirty="0" smtClean="0">
                <a:latin typeface="Calibri"/>
                <a:cs typeface="Calibri"/>
              </a:rPr>
              <a:t>1690</a:t>
            </a:r>
            <a:r>
              <a:rPr sz="1800" b="1" spc="14" dirty="0" smtClean="0">
                <a:latin typeface="Calibri"/>
                <a:cs typeface="Calibri"/>
              </a:rPr>
              <a:t> </a:t>
            </a:r>
            <a:r>
              <a:rPr sz="1800" b="1" spc="4" dirty="0" smtClean="0">
                <a:latin typeface="Calibri"/>
                <a:cs typeface="Calibri"/>
              </a:rPr>
              <a:t>GB</a:t>
            </a:r>
            <a:endParaRPr sz="1800">
              <a:latin typeface="Calibri"/>
              <a:cs typeface="Calibri"/>
            </a:endParaRPr>
          </a:p>
        </p:txBody>
      </p:sp>
      <p:sp>
        <p:nvSpPr>
          <p:cNvPr id="4" name="object 4"/>
          <p:cNvSpPr txBox="1"/>
          <p:nvPr/>
        </p:nvSpPr>
        <p:spPr>
          <a:xfrm>
            <a:off x="152400" y="3593045"/>
            <a:ext cx="5791200" cy="1145971"/>
          </a:xfrm>
          <a:prstGeom prst="rect">
            <a:avLst/>
          </a:prstGeom>
        </p:spPr>
        <p:txBody>
          <a:bodyPr wrap="square" lIns="0" tIns="0" rIns="0" bIns="0" rtlCol="0">
            <a:noAutofit/>
          </a:bodyPr>
          <a:lstStyle/>
          <a:p>
            <a:pPr marL="93268">
              <a:lnSpc>
                <a:spcPct val="101725"/>
              </a:lnSpc>
              <a:spcBef>
                <a:spcPts val="330"/>
              </a:spcBef>
            </a:pPr>
            <a:r>
              <a:rPr sz="1800" b="1" spc="-25" dirty="0" smtClean="0">
                <a:latin typeface="Calibri"/>
                <a:cs typeface="Calibri"/>
              </a:rPr>
              <a:t>E</a:t>
            </a:r>
            <a:r>
              <a:rPr sz="1800" b="1" spc="0" dirty="0" smtClean="0">
                <a:latin typeface="Calibri"/>
                <a:cs typeface="Calibri"/>
              </a:rPr>
              <a:t>C2 </a:t>
            </a:r>
            <a:r>
              <a:rPr sz="1800" b="1" spc="-9" dirty="0" smtClean="0">
                <a:latin typeface="Calibri"/>
                <a:cs typeface="Calibri"/>
              </a:rPr>
              <a:t>C</a:t>
            </a:r>
            <a:r>
              <a:rPr sz="1800" b="1" spc="0" dirty="0" smtClean="0">
                <a:latin typeface="Calibri"/>
                <a:cs typeface="Calibri"/>
              </a:rPr>
              <a:t>om</a:t>
            </a:r>
            <a:r>
              <a:rPr sz="1800" b="1" spc="9" dirty="0" smtClean="0">
                <a:latin typeface="Calibri"/>
                <a:cs typeface="Calibri"/>
              </a:rPr>
              <a:t>p</a:t>
            </a:r>
            <a:r>
              <a:rPr sz="1800" b="1" spc="4" dirty="0" smtClean="0">
                <a:latin typeface="Calibri"/>
                <a:cs typeface="Calibri"/>
              </a:rPr>
              <a:t>u</a:t>
            </a:r>
            <a:r>
              <a:rPr sz="1800" b="1" spc="-25" dirty="0" smtClean="0">
                <a:latin typeface="Calibri"/>
                <a:cs typeface="Calibri"/>
              </a:rPr>
              <a:t>t</a:t>
            </a:r>
            <a:r>
              <a:rPr sz="1800" b="1" spc="0" dirty="0" smtClean="0">
                <a:latin typeface="Calibri"/>
                <a:cs typeface="Calibri"/>
              </a:rPr>
              <a:t>e              </a:t>
            </a:r>
            <a:r>
              <a:rPr sz="1800" b="1" spc="236" dirty="0" smtClean="0">
                <a:latin typeface="Calibri"/>
                <a:cs typeface="Calibri"/>
              </a:rPr>
              <a:t> </a:t>
            </a:r>
            <a:r>
              <a:rPr sz="1800" b="1" spc="0" dirty="0" smtClean="0">
                <a:latin typeface="Calibri"/>
                <a:cs typeface="Calibri"/>
              </a:rPr>
              <a:t>1                      </a:t>
            </a:r>
            <a:r>
              <a:rPr sz="1800" b="1" spc="216" dirty="0" smtClean="0">
                <a:latin typeface="Calibri"/>
                <a:cs typeface="Calibri"/>
              </a:rPr>
              <a:t> </a:t>
            </a:r>
            <a:r>
              <a:rPr sz="1800" b="1" spc="0" dirty="0" smtClean="0">
                <a:latin typeface="Calibri"/>
                <a:cs typeface="Calibri"/>
              </a:rPr>
              <a:t>4                         </a:t>
            </a:r>
            <a:r>
              <a:rPr sz="1800" b="1" spc="164" dirty="0" smtClean="0">
                <a:latin typeface="Calibri"/>
                <a:cs typeface="Calibri"/>
              </a:rPr>
              <a:t> </a:t>
            </a:r>
            <a:r>
              <a:rPr sz="1800" b="1" spc="0" dirty="0" smtClean="0">
                <a:latin typeface="Calibri"/>
                <a:cs typeface="Calibri"/>
              </a:rPr>
              <a:t>8</a:t>
            </a:r>
            <a:endParaRPr sz="1800">
              <a:latin typeface="Calibri"/>
              <a:cs typeface="Calibri"/>
            </a:endParaRPr>
          </a:p>
          <a:p>
            <a:pPr marL="93268">
              <a:lnSpc>
                <a:spcPts val="2160"/>
              </a:lnSpc>
              <a:spcBef>
                <a:spcPts val="108"/>
              </a:spcBef>
            </a:pPr>
            <a:r>
              <a:rPr sz="2700" b="1" spc="0" baseline="1517" dirty="0" smtClean="0">
                <a:latin typeface="Calibri"/>
                <a:cs typeface="Calibri"/>
              </a:rPr>
              <a:t>U</a:t>
            </a:r>
            <a:r>
              <a:rPr sz="2700" b="1" spc="4" baseline="1517" dirty="0" smtClean="0">
                <a:latin typeface="Calibri"/>
                <a:cs typeface="Calibri"/>
              </a:rPr>
              <a:t>n</a:t>
            </a:r>
            <a:r>
              <a:rPr sz="2700" b="1" spc="0" baseline="1517" dirty="0" smtClean="0">
                <a:latin typeface="Calibri"/>
                <a:cs typeface="Calibri"/>
              </a:rPr>
              <a:t>its</a:t>
            </a:r>
            <a:endParaRPr sz="1800">
              <a:latin typeface="Calibri"/>
              <a:cs typeface="Calibri"/>
            </a:endParaRPr>
          </a:p>
        </p:txBody>
      </p:sp>
      <p:sp>
        <p:nvSpPr>
          <p:cNvPr id="3" name="object 3"/>
          <p:cNvSpPr txBox="1"/>
          <p:nvPr/>
        </p:nvSpPr>
        <p:spPr>
          <a:xfrm>
            <a:off x="152400" y="4739017"/>
            <a:ext cx="5791200" cy="1146009"/>
          </a:xfrm>
          <a:prstGeom prst="rect">
            <a:avLst/>
          </a:prstGeom>
        </p:spPr>
        <p:txBody>
          <a:bodyPr wrap="square" lIns="0" tIns="0" rIns="0" bIns="0" rtlCol="0">
            <a:noAutofit/>
          </a:bodyPr>
          <a:lstStyle/>
          <a:p>
            <a:pPr marL="93268">
              <a:lnSpc>
                <a:spcPct val="101725"/>
              </a:lnSpc>
              <a:spcBef>
                <a:spcPts val="335"/>
              </a:spcBef>
            </a:pPr>
            <a:r>
              <a:rPr sz="1800" b="1" spc="0" dirty="0" smtClean="0">
                <a:latin typeface="Calibri"/>
                <a:cs typeface="Calibri"/>
              </a:rPr>
              <a:t>I</a:t>
            </a:r>
            <a:r>
              <a:rPr sz="1800" b="1" spc="-4" dirty="0" smtClean="0">
                <a:latin typeface="Calibri"/>
                <a:cs typeface="Calibri"/>
              </a:rPr>
              <a:t>/</a:t>
            </a:r>
            <a:r>
              <a:rPr sz="1800" b="1" spc="0" dirty="0" smtClean="0">
                <a:latin typeface="Calibri"/>
                <a:cs typeface="Calibri"/>
              </a:rPr>
              <a:t>O                          </a:t>
            </a:r>
            <a:r>
              <a:rPr sz="1800" b="1" spc="124" dirty="0" smtClean="0">
                <a:latin typeface="Calibri"/>
                <a:cs typeface="Calibri"/>
              </a:rPr>
              <a:t> </a:t>
            </a:r>
            <a:r>
              <a:rPr sz="1800" b="1" spc="0" dirty="0" smtClean="0">
                <a:latin typeface="Calibri"/>
                <a:cs typeface="Calibri"/>
              </a:rPr>
              <a:t>Me</a:t>
            </a:r>
            <a:r>
              <a:rPr sz="1800" b="1" spc="9" dirty="0" smtClean="0">
                <a:latin typeface="Calibri"/>
                <a:cs typeface="Calibri"/>
              </a:rPr>
              <a:t>d</a:t>
            </a:r>
            <a:r>
              <a:rPr sz="1800" b="1" spc="0" dirty="0" smtClean="0">
                <a:latin typeface="Calibri"/>
                <a:cs typeface="Calibri"/>
              </a:rPr>
              <a:t>i</a:t>
            </a:r>
            <a:r>
              <a:rPr sz="1800" b="1" spc="4" dirty="0" smtClean="0">
                <a:latin typeface="Calibri"/>
                <a:cs typeface="Calibri"/>
              </a:rPr>
              <a:t>u</a:t>
            </a:r>
            <a:r>
              <a:rPr sz="1800" b="1" spc="0" dirty="0" smtClean="0">
                <a:latin typeface="Calibri"/>
                <a:cs typeface="Calibri"/>
              </a:rPr>
              <a:t>m            </a:t>
            </a:r>
            <a:r>
              <a:rPr sz="1800" b="1" spc="331" dirty="0" smtClean="0">
                <a:latin typeface="Calibri"/>
                <a:cs typeface="Calibri"/>
              </a:rPr>
              <a:t> </a:t>
            </a:r>
            <a:r>
              <a:rPr sz="1800" b="1" spc="0" dirty="0" smtClean="0">
                <a:latin typeface="Calibri"/>
                <a:cs typeface="Calibri"/>
              </a:rPr>
              <a:t>H</a:t>
            </a:r>
            <a:r>
              <a:rPr sz="1800" b="1" spc="4" dirty="0" smtClean="0">
                <a:latin typeface="Calibri"/>
                <a:cs typeface="Calibri"/>
              </a:rPr>
              <a:t>i</a:t>
            </a:r>
            <a:r>
              <a:rPr sz="1800" b="1" spc="0" dirty="0" smtClean="0">
                <a:latin typeface="Calibri"/>
                <a:cs typeface="Calibri"/>
              </a:rPr>
              <a:t>gh                   </a:t>
            </a:r>
            <a:r>
              <a:rPr sz="1800" b="1" spc="109" dirty="0" smtClean="0">
                <a:latin typeface="Calibri"/>
                <a:cs typeface="Calibri"/>
              </a:rPr>
              <a:t> </a:t>
            </a:r>
            <a:r>
              <a:rPr sz="1800" b="1" spc="0" dirty="0" smtClean="0">
                <a:latin typeface="Calibri"/>
                <a:cs typeface="Calibri"/>
              </a:rPr>
              <a:t>H</a:t>
            </a:r>
            <a:r>
              <a:rPr sz="1800" b="1" spc="4" dirty="0" smtClean="0">
                <a:latin typeface="Calibri"/>
                <a:cs typeface="Calibri"/>
              </a:rPr>
              <a:t>i</a:t>
            </a:r>
            <a:r>
              <a:rPr sz="1800" b="1" spc="0" dirty="0" smtClean="0">
                <a:latin typeface="Calibri"/>
                <a:cs typeface="Calibri"/>
              </a:rPr>
              <a:t>gh</a:t>
            </a:r>
            <a:endParaRPr sz="1800">
              <a:latin typeface="Calibri"/>
              <a:cs typeface="Calibri"/>
            </a:endParaRPr>
          </a:p>
          <a:p>
            <a:pPr marL="93268">
              <a:lnSpc>
                <a:spcPts val="2160"/>
              </a:lnSpc>
              <a:spcBef>
                <a:spcPts val="108"/>
              </a:spcBef>
            </a:pPr>
            <a:r>
              <a:rPr sz="2700" b="1" spc="-19" baseline="1517" dirty="0" smtClean="0">
                <a:latin typeface="Calibri"/>
                <a:cs typeface="Calibri"/>
              </a:rPr>
              <a:t>P</a:t>
            </a:r>
            <a:r>
              <a:rPr sz="2700" b="1" spc="4" baseline="1517" dirty="0" smtClean="0">
                <a:latin typeface="Calibri"/>
                <a:cs typeface="Calibri"/>
              </a:rPr>
              <a:t>e</a:t>
            </a:r>
            <a:r>
              <a:rPr sz="2700" b="1" spc="0" baseline="1517" dirty="0" smtClean="0">
                <a:latin typeface="Calibri"/>
                <a:cs typeface="Calibri"/>
              </a:rPr>
              <a:t>r</a:t>
            </a:r>
            <a:r>
              <a:rPr sz="2700" b="1" spc="-34" baseline="1517" dirty="0" smtClean="0">
                <a:latin typeface="Calibri"/>
                <a:cs typeface="Calibri"/>
              </a:rPr>
              <a:t>f</a:t>
            </a:r>
            <a:r>
              <a:rPr sz="2700" b="1" spc="0" baseline="1517" dirty="0" smtClean="0">
                <a:latin typeface="Calibri"/>
                <a:cs typeface="Calibri"/>
              </a:rPr>
              <a:t>orma</a:t>
            </a:r>
            <a:r>
              <a:rPr sz="2700" b="1" spc="4" baseline="1517" dirty="0" smtClean="0">
                <a:latin typeface="Calibri"/>
                <a:cs typeface="Calibri"/>
              </a:rPr>
              <a:t>n</a:t>
            </a:r>
            <a:r>
              <a:rPr sz="2700" b="1" spc="0" baseline="1517" dirty="0" smtClean="0">
                <a:latin typeface="Calibri"/>
                <a:cs typeface="Calibri"/>
              </a:rPr>
              <a:t>ce</a:t>
            </a:r>
            <a:endParaRPr sz="1800">
              <a:latin typeface="Calibri"/>
              <a:cs typeface="Calibri"/>
            </a:endParaRPr>
          </a:p>
        </p:txBody>
      </p:sp>
      <p:sp>
        <p:nvSpPr>
          <p:cNvPr id="2" name="object 2"/>
          <p:cNvSpPr txBox="1"/>
          <p:nvPr/>
        </p:nvSpPr>
        <p:spPr>
          <a:xfrm>
            <a:off x="152400" y="5885027"/>
            <a:ext cx="5791200" cy="440766"/>
          </a:xfrm>
          <a:prstGeom prst="rect">
            <a:avLst/>
          </a:prstGeom>
        </p:spPr>
        <p:txBody>
          <a:bodyPr wrap="square" lIns="0" tIns="0" rIns="0" bIns="0" rtlCol="0">
            <a:noAutofit/>
          </a:bodyPr>
          <a:lstStyle/>
          <a:p>
            <a:pPr marL="93268">
              <a:lnSpc>
                <a:spcPct val="101725"/>
              </a:lnSpc>
              <a:spcBef>
                <a:spcPts val="335"/>
              </a:spcBef>
            </a:pPr>
            <a:r>
              <a:rPr sz="1800" b="1" spc="0" dirty="0" smtClean="0">
                <a:latin typeface="Calibri"/>
                <a:cs typeface="Calibri"/>
              </a:rPr>
              <a:t>Fi</a:t>
            </a:r>
            <a:r>
              <a:rPr sz="1800" b="1" spc="-25" dirty="0" smtClean="0">
                <a:latin typeface="Calibri"/>
                <a:cs typeface="Calibri"/>
              </a:rPr>
              <a:t>r</a:t>
            </a:r>
            <a:r>
              <a:rPr sz="1800" b="1" spc="-9" dirty="0" smtClean="0">
                <a:latin typeface="Calibri"/>
                <a:cs typeface="Calibri"/>
              </a:rPr>
              <a:t>e</a:t>
            </a:r>
            <a:r>
              <a:rPr sz="1800" b="1" spc="-25" dirty="0" smtClean="0">
                <a:latin typeface="Calibri"/>
                <a:cs typeface="Calibri"/>
              </a:rPr>
              <a:t>w</a:t>
            </a:r>
            <a:r>
              <a:rPr sz="1800" b="1" spc="0" dirty="0" smtClean="0">
                <a:latin typeface="Calibri"/>
                <a:cs typeface="Calibri"/>
              </a:rPr>
              <a:t>all                      </a:t>
            </a:r>
            <a:r>
              <a:rPr sz="1800" b="1" spc="296" dirty="0" smtClean="0">
                <a:latin typeface="Calibri"/>
                <a:cs typeface="Calibri"/>
              </a:rPr>
              <a:t> </a:t>
            </a:r>
            <a:r>
              <a:rPr sz="1800" b="1" spc="-144" dirty="0" smtClean="0">
                <a:latin typeface="Calibri"/>
                <a:cs typeface="Calibri"/>
              </a:rPr>
              <a:t>Y</a:t>
            </a:r>
            <a:r>
              <a:rPr sz="1800" b="1" spc="0" dirty="0" smtClean="0">
                <a:latin typeface="Calibri"/>
                <a:cs typeface="Calibri"/>
              </a:rPr>
              <a:t>es                  </a:t>
            </a:r>
            <a:r>
              <a:rPr sz="1800" b="1" spc="341" dirty="0" smtClean="0">
                <a:latin typeface="Calibri"/>
                <a:cs typeface="Calibri"/>
              </a:rPr>
              <a:t> </a:t>
            </a:r>
            <a:r>
              <a:rPr sz="1800" b="1" spc="-144" dirty="0" smtClean="0">
                <a:latin typeface="Calibri"/>
                <a:cs typeface="Calibri"/>
              </a:rPr>
              <a:t>Y</a:t>
            </a:r>
            <a:r>
              <a:rPr sz="1800" b="1" spc="0" dirty="0" smtClean="0">
                <a:latin typeface="Calibri"/>
                <a:cs typeface="Calibri"/>
              </a:rPr>
              <a:t>es                     </a:t>
            </a:r>
            <a:r>
              <a:rPr sz="1800" b="1" spc="281" dirty="0" smtClean="0">
                <a:latin typeface="Calibri"/>
                <a:cs typeface="Calibri"/>
              </a:rPr>
              <a:t> </a:t>
            </a:r>
            <a:r>
              <a:rPr sz="1800" b="1" spc="-144" dirty="0" smtClean="0">
                <a:latin typeface="Calibri"/>
                <a:cs typeface="Calibri"/>
              </a:rPr>
              <a:t>Y</a:t>
            </a:r>
            <a:r>
              <a:rPr sz="1800" b="1" spc="0" dirty="0" smtClean="0">
                <a:latin typeface="Calibri"/>
                <a:cs typeface="Calibri"/>
              </a:rPr>
              <a:t>es</a:t>
            </a:r>
            <a:endParaRPr sz="1800">
              <a:latin typeface="Calibri"/>
              <a:cs typeface="Calibri"/>
            </a:endParaRPr>
          </a:p>
        </p:txBody>
      </p:sp>
      <p:pic>
        <p:nvPicPr>
          <p:cNvPr id="54" name="Picture 1" descr="C:\Users\LINKIN PARK\Downloads\ppt footer.jpg"/>
          <p:cNvPicPr>
            <a:picLocks noChangeAspect="1" noChangeArrowheads="1"/>
          </p:cNvPicPr>
          <p:nvPr/>
        </p:nvPicPr>
        <p:blipFill>
          <a:blip r:embed="rId3"/>
          <a:srcRect/>
          <a:stretch>
            <a:fillRect/>
          </a:stretch>
        </p:blipFill>
        <p:spPr bwMode="auto">
          <a:xfrm>
            <a:off x="0" y="5943600"/>
            <a:ext cx="9144000" cy="838200"/>
          </a:xfrm>
          <a:prstGeom prst="rect">
            <a:avLst/>
          </a:prstGeom>
          <a:noFill/>
        </p:spPr>
      </p:pic>
    </p:spTree>
    <p:extLst>
      <p:ext uri="{BB962C8B-B14F-4D97-AF65-F5344CB8AC3E}">
        <p14:creationId xmlns:p14="http://schemas.microsoft.com/office/powerpoint/2010/main" val="3812322694"/>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AWS Support in Amazon VPC</a:t>
            </a:r>
          </a:p>
        </p:txBody>
      </p:sp>
      <p:sp>
        <p:nvSpPr>
          <p:cNvPr id="28675" name="Rectangle 3"/>
          <p:cNvSpPr>
            <a:spLocks noGrp="1" noChangeArrowheads="1"/>
          </p:cNvSpPr>
          <p:nvPr>
            <p:ph type="body" idx="4294967295"/>
          </p:nvPr>
        </p:nvSpPr>
        <p:spPr>
          <a:xfrm>
            <a:off x="582168" y="1905000"/>
            <a:ext cx="8183880" cy="4187952"/>
          </a:xfrm>
          <a:prstGeom prst="rect">
            <a:avLst/>
          </a:prstGeom>
        </p:spPr>
        <p:txBody>
          <a:bodyPr/>
          <a:lstStyle/>
          <a:p>
            <a:r>
              <a:rPr lang="en-US" dirty="0"/>
              <a:t>Amazon EC2 instances running Linux/UNIX or Windows, </a:t>
            </a:r>
          </a:p>
          <a:p>
            <a:r>
              <a:rPr lang="en-US" dirty="0"/>
              <a:t>Amazon Elastic Block Store </a:t>
            </a:r>
          </a:p>
          <a:p>
            <a:r>
              <a:rPr lang="en-US" dirty="0"/>
              <a:t>Amazon </a:t>
            </a:r>
            <a:r>
              <a:rPr lang="en-US" dirty="0" err="1"/>
              <a:t>CloudWatch</a:t>
            </a:r>
            <a:r>
              <a:rPr lang="en-US" dirty="0"/>
              <a:t> </a:t>
            </a:r>
          </a:p>
          <a:p>
            <a:r>
              <a:rPr lang="en-US" dirty="0"/>
              <a:t>Amazon S3</a:t>
            </a:r>
          </a:p>
          <a:p>
            <a:endParaRPr lang="en-US" dirty="0"/>
          </a:p>
        </p:txBody>
      </p:sp>
    </p:spTree>
    <p:extLst>
      <p:ext uri="{BB962C8B-B14F-4D97-AF65-F5344CB8AC3E}">
        <p14:creationId xmlns:p14="http://schemas.microsoft.com/office/powerpoint/2010/main" val="2835741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Features</a:t>
            </a:r>
          </a:p>
        </p:txBody>
      </p:sp>
      <p:sp>
        <p:nvSpPr>
          <p:cNvPr id="29699" name="Rectangle 3"/>
          <p:cNvSpPr>
            <a:spLocks noGrp="1" noChangeArrowheads="1"/>
          </p:cNvSpPr>
          <p:nvPr>
            <p:ph type="body" idx="4294967295"/>
          </p:nvPr>
        </p:nvSpPr>
        <p:spPr>
          <a:xfrm>
            <a:off x="457200" y="1905000"/>
            <a:ext cx="8183880" cy="4187952"/>
          </a:xfrm>
          <a:prstGeom prst="rect">
            <a:avLst/>
          </a:prstGeom>
        </p:spPr>
        <p:txBody>
          <a:bodyPr>
            <a:normAutofit fontScale="92500" lnSpcReduction="10000"/>
          </a:bodyPr>
          <a:lstStyle/>
          <a:p>
            <a:r>
              <a:rPr lang="en-US" dirty="0"/>
              <a:t>Any number of Amazon EC2 instances within a VPC </a:t>
            </a:r>
          </a:p>
          <a:p>
            <a:r>
              <a:rPr lang="en-US" dirty="0"/>
              <a:t>No any restrictions on VPN throughput </a:t>
            </a:r>
          </a:p>
          <a:p>
            <a:r>
              <a:rPr lang="en-US" dirty="0"/>
              <a:t>Traffic transiting your VPN connection can be inspected by your </a:t>
            </a:r>
            <a:r>
              <a:rPr lang="en-US" dirty="0" err="1"/>
              <a:t>on-premise</a:t>
            </a:r>
            <a:r>
              <a:rPr lang="en-US" dirty="0"/>
              <a:t> security infrastructure </a:t>
            </a:r>
          </a:p>
          <a:p>
            <a:r>
              <a:rPr lang="en-US" dirty="0"/>
              <a:t>Possible to connect two VPCs operating in different regions through your home network </a:t>
            </a:r>
          </a:p>
          <a:p>
            <a:r>
              <a:rPr lang="en-US" dirty="0"/>
              <a:t>Support for Ping Request</a:t>
            </a:r>
          </a:p>
          <a:p>
            <a:r>
              <a:rPr lang="en-US" dirty="0"/>
              <a:t>IP reuse in Instance Terminate state only</a:t>
            </a:r>
          </a:p>
          <a:p>
            <a:r>
              <a:rPr lang="en-US" dirty="0" err="1"/>
              <a:t>IPSec</a:t>
            </a:r>
            <a:r>
              <a:rPr lang="en-US" dirty="0"/>
              <a:t> tunnel</a:t>
            </a:r>
          </a:p>
        </p:txBody>
      </p:sp>
    </p:spTree>
    <p:extLst>
      <p:ext uri="{BB962C8B-B14F-4D97-AF65-F5344CB8AC3E}">
        <p14:creationId xmlns:p14="http://schemas.microsoft.com/office/powerpoint/2010/main" val="119894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b="1"/>
              <a:t>Benefits</a:t>
            </a:r>
          </a:p>
        </p:txBody>
      </p:sp>
      <p:sp>
        <p:nvSpPr>
          <p:cNvPr id="30723" name="Rectangle 3"/>
          <p:cNvSpPr>
            <a:spLocks noGrp="1" noChangeArrowheads="1"/>
          </p:cNvSpPr>
          <p:nvPr>
            <p:ph type="body" idx="4294967295"/>
          </p:nvPr>
        </p:nvSpPr>
        <p:spPr>
          <a:xfrm>
            <a:off x="582168" y="1752600"/>
            <a:ext cx="8183880" cy="4187952"/>
          </a:xfrm>
          <a:prstGeom prst="rect">
            <a:avLst/>
          </a:prstGeom>
        </p:spPr>
        <p:txBody>
          <a:bodyPr/>
          <a:lstStyle/>
          <a:p>
            <a:r>
              <a:rPr lang="en-US" dirty="0"/>
              <a:t>Isolation</a:t>
            </a:r>
          </a:p>
          <a:p>
            <a:r>
              <a:rPr lang="en-US" dirty="0"/>
              <a:t>Only VPN charge is extra</a:t>
            </a:r>
          </a:p>
          <a:p>
            <a:r>
              <a:rPr lang="en-US" dirty="0"/>
              <a:t>AWS premium support</a:t>
            </a:r>
          </a:p>
          <a:p>
            <a:r>
              <a:rPr lang="en-US" dirty="0"/>
              <a:t>AWS </a:t>
            </a:r>
            <a:r>
              <a:rPr lang="en-US" dirty="0" err="1"/>
              <a:t>Magt</a:t>
            </a:r>
            <a:r>
              <a:rPr lang="en-US" dirty="0"/>
              <a:t>. Console</a:t>
            </a:r>
          </a:p>
          <a:p>
            <a:r>
              <a:rPr lang="en-US" dirty="0"/>
              <a:t>Existing AMI, EBS snapshots , EBS volumes (same Availability Zone)</a:t>
            </a:r>
          </a:p>
          <a:p>
            <a:r>
              <a:rPr lang="en-US" dirty="0"/>
              <a:t>Full library of public, private, and paid Amazon EC2 AMIs </a:t>
            </a:r>
          </a:p>
          <a:p>
            <a:endParaRPr lang="en-US" dirty="0"/>
          </a:p>
        </p:txBody>
      </p:sp>
    </p:spTree>
    <p:extLst>
      <p:ext uri="{BB962C8B-B14F-4D97-AF65-F5344CB8AC3E}">
        <p14:creationId xmlns:p14="http://schemas.microsoft.com/office/powerpoint/2010/main" val="1310863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endParaRPr lang="en-US"/>
          </a:p>
        </p:txBody>
      </p:sp>
      <p:sp>
        <p:nvSpPr>
          <p:cNvPr id="31747" name="Rectangle 3"/>
          <p:cNvSpPr>
            <a:spLocks noGrp="1" noChangeArrowheads="1"/>
          </p:cNvSpPr>
          <p:nvPr>
            <p:ph type="body" idx="4294967295"/>
          </p:nvPr>
        </p:nvSpPr>
        <p:spPr>
          <a:xfrm>
            <a:off x="550323" y="1905000"/>
            <a:ext cx="8183880" cy="4187952"/>
          </a:xfrm>
          <a:prstGeom prst="rect">
            <a:avLst/>
          </a:prstGeom>
        </p:spPr>
        <p:txBody>
          <a:bodyPr/>
          <a:lstStyle/>
          <a:p>
            <a:r>
              <a:rPr lang="en-US" b="1" dirty="0"/>
              <a:t>For the customer:</a:t>
            </a:r>
            <a:endParaRPr lang="en-US" dirty="0"/>
          </a:p>
          <a:p>
            <a:pPr lvl="2"/>
            <a:r>
              <a:rPr lang="en-US" dirty="0"/>
              <a:t>Isolates network &amp; compute resources</a:t>
            </a:r>
          </a:p>
          <a:p>
            <a:pPr lvl="2"/>
            <a:r>
              <a:rPr lang="en-US" dirty="0"/>
              <a:t>Cloud resources are only accessible through VPN</a:t>
            </a:r>
          </a:p>
          <a:p>
            <a:pPr lvl="2"/>
            <a:r>
              <a:rPr lang="en-US" dirty="0"/>
              <a:t>Simplifies deployment since cloud looks same as local resources</a:t>
            </a:r>
          </a:p>
          <a:p>
            <a:pPr lvl="2"/>
            <a:r>
              <a:rPr lang="en-US" dirty="0"/>
              <a:t>Unifies resource pools across cloud/data center sites</a:t>
            </a:r>
            <a:endParaRPr lang="en-US" b="1" dirty="0"/>
          </a:p>
          <a:p>
            <a:r>
              <a:rPr lang="en-US" b="1" dirty="0"/>
              <a:t>For the service provider:</a:t>
            </a:r>
            <a:endParaRPr lang="en-US" dirty="0"/>
          </a:p>
          <a:p>
            <a:pPr lvl="2"/>
            <a:r>
              <a:rPr lang="en-US" dirty="0"/>
              <a:t>Control over resource reservation</a:t>
            </a:r>
          </a:p>
        </p:txBody>
      </p:sp>
    </p:spTree>
    <p:extLst>
      <p:ext uri="{BB962C8B-B14F-4D97-AF65-F5344CB8AC3E}">
        <p14:creationId xmlns:p14="http://schemas.microsoft.com/office/powerpoint/2010/main" val="450126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Limitations</a:t>
            </a:r>
          </a:p>
        </p:txBody>
      </p:sp>
      <p:sp>
        <p:nvSpPr>
          <p:cNvPr id="32771" name="Rectangle 3"/>
          <p:cNvSpPr>
            <a:spLocks noGrp="1" noChangeArrowheads="1"/>
          </p:cNvSpPr>
          <p:nvPr>
            <p:ph type="body" idx="4294967295"/>
          </p:nvPr>
        </p:nvSpPr>
        <p:spPr>
          <a:xfrm>
            <a:off x="457200" y="1981200"/>
            <a:ext cx="8183880" cy="4187952"/>
          </a:xfrm>
          <a:prstGeom prst="rect">
            <a:avLst/>
          </a:prstGeom>
        </p:spPr>
        <p:txBody>
          <a:bodyPr/>
          <a:lstStyle/>
          <a:p>
            <a:r>
              <a:rPr lang="en-US" sz="1600" dirty="0"/>
              <a:t>One (1) VPC per AWS account</a:t>
            </a:r>
          </a:p>
          <a:p>
            <a:r>
              <a:rPr lang="en-US" sz="1600" dirty="0"/>
              <a:t>Twenty (20) subnets per VPC</a:t>
            </a:r>
          </a:p>
          <a:p>
            <a:r>
              <a:rPr lang="en-US" sz="1600" dirty="0"/>
              <a:t>One (1) VPN gateway per AWS account</a:t>
            </a:r>
          </a:p>
          <a:p>
            <a:r>
              <a:rPr lang="en-US" sz="1600" dirty="0"/>
              <a:t>One (1) customer gateway per AWS account</a:t>
            </a:r>
          </a:p>
          <a:p>
            <a:r>
              <a:rPr lang="en-US" sz="1600" dirty="0"/>
              <a:t>One (1) VPN connection per VPN gateway</a:t>
            </a:r>
          </a:p>
          <a:p>
            <a:r>
              <a:rPr lang="en-US" sz="1600" dirty="0"/>
              <a:t>No SLA</a:t>
            </a:r>
          </a:p>
          <a:p>
            <a:r>
              <a:rPr lang="en-US" sz="1600" dirty="0"/>
              <a:t>No Elastic Load Balancing or Auto Scaling within Amazon VPC</a:t>
            </a:r>
          </a:p>
          <a:p>
            <a:r>
              <a:rPr lang="en-US" sz="1600" dirty="0"/>
              <a:t>No Amazon Elastic </a:t>
            </a:r>
            <a:r>
              <a:rPr lang="en-US" sz="1600" dirty="0" err="1"/>
              <a:t>MapReduce</a:t>
            </a:r>
            <a:r>
              <a:rPr lang="en-US" sz="1600" dirty="0"/>
              <a:t> within Amazon VPC</a:t>
            </a:r>
          </a:p>
          <a:p>
            <a:r>
              <a:rPr lang="en-US" sz="1600" dirty="0"/>
              <a:t>No Amazon Cluster Compute Instances within Amazon VPC</a:t>
            </a:r>
          </a:p>
          <a:p>
            <a:r>
              <a:rPr lang="en-US" sz="1600" dirty="0"/>
              <a:t>Cant deploy a VPC in multiple Availability Zones (AZs)</a:t>
            </a:r>
          </a:p>
        </p:txBody>
      </p:sp>
    </p:spTree>
    <p:extLst>
      <p:ext uri="{BB962C8B-B14F-4D97-AF65-F5344CB8AC3E}">
        <p14:creationId xmlns:p14="http://schemas.microsoft.com/office/powerpoint/2010/main" val="2610902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endParaRPr lang="en-US"/>
          </a:p>
        </p:txBody>
      </p:sp>
      <p:sp>
        <p:nvSpPr>
          <p:cNvPr id="33795" name="Rectangle 3"/>
          <p:cNvSpPr>
            <a:spLocks noGrp="1" noChangeArrowheads="1"/>
          </p:cNvSpPr>
          <p:nvPr>
            <p:ph type="body" idx="4294967295"/>
          </p:nvPr>
        </p:nvSpPr>
        <p:spPr>
          <a:xfrm>
            <a:off x="381000" y="1905000"/>
            <a:ext cx="8183880" cy="4187952"/>
          </a:xfrm>
          <a:prstGeom prst="rect">
            <a:avLst/>
          </a:prstGeom>
        </p:spPr>
        <p:txBody>
          <a:bodyPr>
            <a:normAutofit fontScale="85000" lnSpcReduction="20000"/>
          </a:bodyPr>
          <a:lstStyle/>
          <a:p>
            <a:r>
              <a:rPr lang="en-US" dirty="0"/>
              <a:t>Amazon VPC is currently available in a single Availability Zone within the </a:t>
            </a:r>
            <a:r>
              <a:rPr lang="en-US" b="1" dirty="0"/>
              <a:t>us-east-1</a:t>
            </a:r>
            <a:r>
              <a:rPr lang="en-US" dirty="0"/>
              <a:t> region, and in a single AZ within the eu-west-1 region.</a:t>
            </a:r>
          </a:p>
          <a:p>
            <a:r>
              <a:rPr lang="en-US" dirty="0"/>
              <a:t>Amazon VPC doesn’t support multicast or broadcast</a:t>
            </a:r>
          </a:p>
          <a:p>
            <a:r>
              <a:rPr lang="en-US" dirty="0"/>
              <a:t>To change the size of a VPC you must terminate your existing VPC and create a new one.</a:t>
            </a:r>
          </a:p>
          <a:p>
            <a:r>
              <a:rPr lang="en-US" dirty="0"/>
              <a:t>The minimum size of a subnet is a /28 (or 14 IP addresses.)</a:t>
            </a:r>
          </a:p>
          <a:p>
            <a:r>
              <a:rPr lang="en-US" dirty="0"/>
              <a:t>Amazon reserves the first four (4) IP addresses and the last one (1) IP address of every subnet for IP networking purposes.</a:t>
            </a:r>
          </a:p>
          <a:p>
            <a:r>
              <a:rPr lang="en-US" dirty="0"/>
              <a:t>IPv6 isn’t currently supported</a:t>
            </a:r>
          </a:p>
        </p:txBody>
      </p:sp>
    </p:spTree>
    <p:extLst>
      <p:ext uri="{BB962C8B-B14F-4D97-AF65-F5344CB8AC3E}">
        <p14:creationId xmlns:p14="http://schemas.microsoft.com/office/powerpoint/2010/main" val="3423456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endParaRPr lang="en-US"/>
          </a:p>
        </p:txBody>
      </p:sp>
      <p:sp>
        <p:nvSpPr>
          <p:cNvPr id="34819" name="Rectangle 3"/>
          <p:cNvSpPr>
            <a:spLocks noGrp="1" noChangeArrowheads="1"/>
          </p:cNvSpPr>
          <p:nvPr>
            <p:ph type="body" idx="4294967295"/>
          </p:nvPr>
        </p:nvSpPr>
        <p:spPr>
          <a:xfrm>
            <a:off x="457200" y="1828800"/>
            <a:ext cx="8183880" cy="4187952"/>
          </a:xfrm>
          <a:prstGeom prst="rect">
            <a:avLst/>
          </a:prstGeom>
        </p:spPr>
        <p:txBody>
          <a:bodyPr>
            <a:normAutofit fontScale="77500" lnSpcReduction="20000"/>
          </a:bodyPr>
          <a:lstStyle/>
          <a:p>
            <a:r>
              <a:rPr lang="en-US" dirty="0"/>
              <a:t>One IP address range to your VPC</a:t>
            </a:r>
          </a:p>
          <a:p>
            <a:r>
              <a:rPr lang="en-US" dirty="0"/>
              <a:t>Once you create a VPC or subnet, you can't change its IP address range.</a:t>
            </a:r>
          </a:p>
          <a:p>
            <a:r>
              <a:rPr lang="en-US" dirty="0"/>
              <a:t> Access from your VPC to other AWS services is through the VPN connection</a:t>
            </a:r>
          </a:p>
          <a:p>
            <a:r>
              <a:rPr lang="en-US" dirty="0"/>
              <a:t>Amazon </a:t>
            </a:r>
            <a:r>
              <a:rPr lang="en-US" dirty="0" err="1"/>
              <a:t>DevPay</a:t>
            </a:r>
            <a:r>
              <a:rPr lang="en-US" dirty="0"/>
              <a:t> paid AMIs do not work with a VPC</a:t>
            </a:r>
          </a:p>
          <a:p>
            <a:r>
              <a:rPr lang="en-US" dirty="0"/>
              <a:t>Amazon EC2 Spot Instances do not work with a VPC</a:t>
            </a:r>
          </a:p>
          <a:p>
            <a:r>
              <a:rPr lang="en-US" dirty="0"/>
              <a:t>AWS does not perform network address translation (NAT) on Amazon EC2 instances within a VPC</a:t>
            </a:r>
          </a:p>
          <a:p>
            <a:r>
              <a:rPr lang="en-US" dirty="0"/>
              <a:t>Reserved Instances (with their discounted rates) are available; however, there's currently no capacity guarantee for Reserved Instances in a VPC</a:t>
            </a:r>
          </a:p>
        </p:txBody>
      </p:sp>
    </p:spTree>
    <p:extLst>
      <p:ext uri="{BB962C8B-B14F-4D97-AF65-F5344CB8AC3E}">
        <p14:creationId xmlns:p14="http://schemas.microsoft.com/office/powerpoint/2010/main" val="14976208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b="1"/>
              <a:t>Pricing/Payment Models</a:t>
            </a:r>
          </a:p>
        </p:txBody>
      </p:sp>
      <p:pic>
        <p:nvPicPr>
          <p:cNvPr id="35844" name="Picture 4"/>
          <p:cNvPicPr>
            <a:picLocks noGrp="1" noChangeAspect="1" noChangeArrowheads="1"/>
          </p:cNvPicPr>
          <p:nvPr>
            <p:ph type="body" idx="4294967295"/>
          </p:nvPr>
        </p:nvPicPr>
        <p:blipFill>
          <a:blip r:embed="rId2" cstate="print"/>
          <a:srcRect/>
          <a:stretch>
            <a:fillRect/>
          </a:stretch>
        </p:blipFill>
        <p:spPr>
          <a:xfrm>
            <a:off x="762000" y="1669694"/>
            <a:ext cx="7391400" cy="4572000"/>
          </a:xfrm>
          <a:prstGeom prst="rect">
            <a:avLst/>
          </a:prstGeom>
          <a:ln/>
        </p:spPr>
      </p:pic>
      <p:sp>
        <p:nvSpPr>
          <p:cNvPr id="4" name="TextBox 3"/>
          <p:cNvSpPr txBox="1"/>
          <p:nvPr/>
        </p:nvSpPr>
        <p:spPr>
          <a:xfrm>
            <a:off x="467544" y="6093296"/>
            <a:ext cx="1412566" cy="230832"/>
          </a:xfrm>
          <a:prstGeom prst="rect">
            <a:avLst/>
          </a:prstGeom>
          <a:noFill/>
        </p:spPr>
        <p:txBody>
          <a:bodyPr wrap="none" rtlCol="0">
            <a:spAutoFit/>
          </a:bodyPr>
          <a:lstStyle/>
          <a:p>
            <a:r>
              <a:rPr lang="en-US" sz="900" dirty="0" smtClean="0"/>
              <a:t>Source: Amazon VPC</a:t>
            </a:r>
          </a:p>
        </p:txBody>
      </p:sp>
    </p:spTree>
    <p:extLst>
      <p:ext uri="{BB962C8B-B14F-4D97-AF65-F5344CB8AC3E}">
        <p14:creationId xmlns:p14="http://schemas.microsoft.com/office/powerpoint/2010/main" val="363401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OLD-Data</a:t>
            </a:r>
            <a:endParaRPr lang="en-US" dirty="0"/>
          </a:p>
        </p:txBody>
      </p:sp>
      <p:sp>
        <p:nvSpPr>
          <p:cNvPr id="36867" name="Rectangle 3"/>
          <p:cNvSpPr>
            <a:spLocks noGrp="1" noChangeArrowheads="1"/>
          </p:cNvSpPr>
          <p:nvPr>
            <p:ph type="body" idx="4294967295"/>
          </p:nvPr>
        </p:nvSpPr>
        <p:spPr>
          <a:xfrm>
            <a:off x="457200" y="1676400"/>
            <a:ext cx="8183880" cy="4187952"/>
          </a:xfrm>
          <a:prstGeom prst="rect">
            <a:avLst/>
          </a:prstGeom>
        </p:spPr>
        <p:txBody>
          <a:bodyPr/>
          <a:lstStyle/>
          <a:p>
            <a:r>
              <a:rPr lang="en-US" dirty="0"/>
              <a:t>$0.05 per VPN Connection-hour</a:t>
            </a:r>
          </a:p>
          <a:p>
            <a:r>
              <a:rPr lang="en-US" dirty="0"/>
              <a:t>Data Transfer In</a:t>
            </a:r>
            <a:r>
              <a:rPr lang="en-US" b="1" dirty="0"/>
              <a:t> </a:t>
            </a:r>
          </a:p>
          <a:p>
            <a:pPr lvl="1"/>
            <a:r>
              <a:rPr lang="en-US" b="1" dirty="0"/>
              <a:t>All Data Transfer $0.10 per GB</a:t>
            </a:r>
          </a:p>
          <a:p>
            <a:r>
              <a:rPr lang="en-US" dirty="0"/>
              <a:t>Data Transfer Out</a:t>
            </a:r>
            <a:r>
              <a:rPr lang="en-US" b="1" dirty="0"/>
              <a:t>** </a:t>
            </a:r>
          </a:p>
          <a:p>
            <a:pPr lvl="1"/>
            <a:r>
              <a:rPr lang="en-US" b="1" dirty="0"/>
              <a:t>First 1 GB per Month$0.00 per GB</a:t>
            </a:r>
          </a:p>
          <a:p>
            <a:pPr lvl="1"/>
            <a:r>
              <a:rPr lang="en-US" b="1" dirty="0"/>
              <a:t>Up to 10 TB per Month$0.15 per GB</a:t>
            </a:r>
          </a:p>
          <a:p>
            <a:pPr lvl="1"/>
            <a:r>
              <a:rPr lang="en-US" b="1" dirty="0"/>
              <a:t>Next 40 TB per Month$0.11 per GB</a:t>
            </a:r>
          </a:p>
          <a:p>
            <a:pPr lvl="1"/>
            <a:r>
              <a:rPr lang="en-US" b="1" dirty="0"/>
              <a:t>Next 100 TB per Month$0.09 per GB</a:t>
            </a:r>
          </a:p>
          <a:p>
            <a:pPr lvl="1"/>
            <a:r>
              <a:rPr lang="en-US" b="1" dirty="0"/>
              <a:t>Over 150 TB per Month$0.08 per GB</a:t>
            </a:r>
          </a:p>
        </p:txBody>
      </p:sp>
    </p:spTree>
    <p:extLst>
      <p:ext uri="{BB962C8B-B14F-4D97-AF65-F5344CB8AC3E}">
        <p14:creationId xmlns:p14="http://schemas.microsoft.com/office/powerpoint/2010/main" val="2287954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endParaRPr lang="en-US"/>
          </a:p>
        </p:txBody>
      </p:sp>
      <p:sp>
        <p:nvSpPr>
          <p:cNvPr id="38915" name="Rectangle 3"/>
          <p:cNvSpPr>
            <a:spLocks noGrp="1" noChangeArrowheads="1"/>
          </p:cNvSpPr>
          <p:nvPr>
            <p:ph type="body" idx="4294967295"/>
          </p:nvPr>
        </p:nvSpPr>
        <p:spPr>
          <a:xfrm>
            <a:off x="569658" y="1828800"/>
            <a:ext cx="8183880" cy="4187952"/>
          </a:xfrm>
          <a:prstGeom prst="rect">
            <a:avLst/>
          </a:prstGeom>
        </p:spPr>
        <p:txBody>
          <a:bodyPr/>
          <a:lstStyle/>
          <a:p>
            <a:r>
              <a:rPr lang="en-US" dirty="0"/>
              <a:t>AWS’s Free Usage Tier</a:t>
            </a:r>
          </a:p>
          <a:p>
            <a:r>
              <a:rPr lang="en-US" dirty="0"/>
              <a:t>Rate tiers take into account your aggregate Data Transfer Out usage across Amazon EC2, Amazon S3, Amazon RDS, Amazon </a:t>
            </a:r>
            <a:r>
              <a:rPr lang="en-US" dirty="0" err="1"/>
              <a:t>SimpleDB</a:t>
            </a:r>
            <a:r>
              <a:rPr lang="en-US" dirty="0"/>
              <a:t>, Amazon SQS, Amazon SNS, and Amazon VPC.</a:t>
            </a:r>
          </a:p>
        </p:txBody>
      </p:sp>
    </p:spTree>
    <p:extLst>
      <p:ext uri="{BB962C8B-B14F-4D97-AF65-F5344CB8AC3E}">
        <p14:creationId xmlns:p14="http://schemas.microsoft.com/office/powerpoint/2010/main" val="19750159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502843096"/>
              </p:ext>
            </p:extLst>
          </p:nvPr>
        </p:nvGraphicFramePr>
        <p:xfrm>
          <a:off x="1418264" y="1922370"/>
          <a:ext cx="6373188" cy="4429195"/>
        </p:xfrm>
        <a:graphic>
          <a:graphicData uri="http://schemas.openxmlformats.org/drawingml/2006/table">
            <a:tbl>
              <a:tblPr>
                <a:tableStyleId>{5940675A-B579-460E-94D1-54222C63F5DA}</a:tableStyleId>
              </a:tblPr>
              <a:tblGrid>
                <a:gridCol w="708132"/>
                <a:gridCol w="708132"/>
                <a:gridCol w="708132"/>
                <a:gridCol w="708132"/>
                <a:gridCol w="708132"/>
                <a:gridCol w="708132"/>
                <a:gridCol w="708132"/>
                <a:gridCol w="708132"/>
                <a:gridCol w="708132"/>
              </a:tblGrid>
              <a:tr h="450479">
                <a:tc>
                  <a:txBody>
                    <a:bodyPr/>
                    <a:lstStyle/>
                    <a:p>
                      <a:pPr algn="ctr" fontAlgn="ctr"/>
                      <a:r>
                        <a:rPr lang="en-US" sz="2400" b="1" i="0" u="none" strike="noStrike" dirty="0" smtClean="0">
                          <a:solidFill>
                            <a:schemeClr val="tx1">
                              <a:lumMod val="75000"/>
                              <a:lumOff val="25000"/>
                            </a:schemeClr>
                          </a:solidFill>
                          <a:effectLst/>
                          <a:latin typeface="Helvetica Neue"/>
                        </a:rPr>
                        <a:t>256</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smtClean="0">
                          <a:solidFill>
                            <a:schemeClr val="tx1">
                              <a:lumMod val="75000"/>
                              <a:lumOff val="25000"/>
                            </a:schemeClr>
                          </a:solidFill>
                          <a:effectLst/>
                          <a:latin typeface="Helvetica Neue"/>
                        </a:rPr>
                        <a:t>128</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64</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32</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16</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8</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4</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2</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450479">
                <a:tc>
                  <a:txBody>
                    <a:bodyPr/>
                    <a:lstStyle/>
                    <a:p>
                      <a:pPr algn="ctr" fontAlgn="ctr"/>
                      <a:r>
                        <a:rPr lang="en-US" sz="2400" b="1" u="none" strike="noStrike" dirty="0">
                          <a:solidFill>
                            <a:schemeClr val="tx1">
                              <a:lumMod val="75000"/>
                              <a:lumOff val="25000"/>
                            </a:schemeClr>
                          </a:solidFill>
                          <a:effectLst/>
                          <a:latin typeface="Helvetica Neue"/>
                        </a:rPr>
                        <a:t>1</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100" u="none" strike="noStrike" dirty="0">
                          <a:solidFill>
                            <a:schemeClr val="tx1">
                              <a:lumMod val="75000"/>
                              <a:lumOff val="25000"/>
                            </a:schemeClr>
                          </a:solidFill>
                          <a:effectLst/>
                        </a:rPr>
                        <a:t> </a:t>
                      </a: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endParaRPr lang="en-US" sz="1100" b="0" i="0" u="none" strike="noStrike" dirty="0">
                        <a:solidFill>
                          <a:schemeClr val="tx1">
                            <a:lumMod val="75000"/>
                            <a:lumOff val="25000"/>
                          </a:schemeClr>
                        </a:solidFill>
                        <a:effectLst/>
                        <a:latin typeface="Calibri"/>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r h="319349">
                <a:tc>
                  <a:txBody>
                    <a:bodyPr/>
                    <a:lstStyle/>
                    <a:p>
                      <a:pPr algn="ctr" fontAlgn="ctr"/>
                      <a:endParaRPr lang="en-US" sz="2400" b="1" i="0" u="none" strike="noStrike" dirty="0">
                        <a:solidFill>
                          <a:schemeClr val="tx1">
                            <a:lumMod val="75000"/>
                            <a:lumOff val="25000"/>
                          </a:schemeClr>
                        </a:solidFill>
                        <a:effectLst/>
                        <a:latin typeface="Verdana"/>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1</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2</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4</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8</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16</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32</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a:solidFill>
                            <a:schemeClr val="tx1">
                              <a:lumMod val="75000"/>
                              <a:lumOff val="25000"/>
                            </a:schemeClr>
                          </a:solidFill>
                          <a:effectLst/>
                          <a:latin typeface="Helvetica Neue"/>
                        </a:rPr>
                        <a:t>64</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b="1" u="none" strike="noStrike" dirty="0" smtClean="0">
                          <a:solidFill>
                            <a:schemeClr val="tx1">
                              <a:lumMod val="75000"/>
                              <a:lumOff val="25000"/>
                            </a:schemeClr>
                          </a:solidFill>
                          <a:effectLst/>
                          <a:latin typeface="Helvetica Neue"/>
                        </a:rPr>
                        <a:t>128</a:t>
                      </a:r>
                      <a:endParaRPr lang="en-US" sz="2400" b="1" i="0" u="none" strike="noStrike" dirty="0">
                        <a:solidFill>
                          <a:schemeClr val="tx1">
                            <a:lumMod val="75000"/>
                            <a:lumOff val="25000"/>
                          </a:schemeClr>
                        </a:solidFill>
                        <a:effectLst/>
                        <a:latin typeface="Helvetica Neue"/>
                      </a:endParaRPr>
                    </a:p>
                  </a:txBody>
                  <a:tcPr marL="6843" marR="6843" marT="9124" marB="0" anchor="ctr">
                    <a:lnL w="3175" cap="flat" cmpd="sng" algn="ctr">
                      <a:solidFill>
                        <a:schemeClr val="tx1">
                          <a:lumMod val="75000"/>
                          <a:lumOff val="25000"/>
                        </a:schemeClr>
                      </a:solidFill>
                      <a:prstDash val="solid"/>
                      <a:round/>
                      <a:headEnd type="none" w="med" len="med"/>
                      <a:tailEnd type="none" w="med" len="med"/>
                    </a:lnL>
                    <a:lnR w="3175" cap="flat" cmpd="sng" algn="ctr">
                      <a:solidFill>
                        <a:schemeClr val="tx1">
                          <a:lumMod val="75000"/>
                          <a:lumOff val="25000"/>
                        </a:schemeClr>
                      </a:solidFill>
                      <a:prstDash val="solid"/>
                      <a:round/>
                      <a:headEnd type="none" w="med" len="med"/>
                      <a:tailEnd type="none" w="med" len="med"/>
                    </a:lnR>
                    <a:lnT w="3175" cap="flat" cmpd="sng" algn="ctr">
                      <a:solidFill>
                        <a:schemeClr val="tx1">
                          <a:lumMod val="75000"/>
                          <a:lumOff val="25000"/>
                        </a:schemeClr>
                      </a:solidFill>
                      <a:prstDash val="solid"/>
                      <a:round/>
                      <a:headEnd type="none" w="med" len="med"/>
                      <a:tailEnd type="none" w="med" len="med"/>
                    </a:lnT>
                    <a:lnB w="31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7" name="TextBox 16"/>
          <p:cNvSpPr txBox="1"/>
          <p:nvPr/>
        </p:nvSpPr>
        <p:spPr>
          <a:xfrm>
            <a:off x="1399220" y="6424299"/>
            <a:ext cx="6324599" cy="369332"/>
          </a:xfrm>
          <a:prstGeom prst="rect">
            <a:avLst/>
          </a:prstGeom>
          <a:noFill/>
        </p:spPr>
        <p:txBody>
          <a:bodyPr wrap="square" rtlCol="0">
            <a:spAutoFit/>
          </a:bodyPr>
          <a:lstStyle/>
          <a:p>
            <a:pPr algn="ctr"/>
            <a:r>
              <a:rPr lang="en-US" b="1" dirty="0">
                <a:solidFill>
                  <a:schemeClr val="tx1">
                    <a:lumMod val="75000"/>
                    <a:lumOff val="25000"/>
                  </a:schemeClr>
                </a:solidFill>
                <a:latin typeface="Helvetica Neue"/>
              </a:rPr>
              <a:t>EC2 Compute Units (HP)</a:t>
            </a:r>
          </a:p>
        </p:txBody>
      </p:sp>
      <p:sp>
        <p:nvSpPr>
          <p:cNvPr id="18" name="TextBox 17"/>
          <p:cNvSpPr txBox="1"/>
          <p:nvPr/>
        </p:nvSpPr>
        <p:spPr>
          <a:xfrm rot="16200000">
            <a:off x="-27539" y="4070617"/>
            <a:ext cx="1877143" cy="369332"/>
          </a:xfrm>
          <a:prstGeom prst="rect">
            <a:avLst/>
          </a:prstGeom>
          <a:noFill/>
        </p:spPr>
        <p:txBody>
          <a:bodyPr wrap="square" rtlCol="0">
            <a:spAutoFit/>
          </a:bodyPr>
          <a:lstStyle/>
          <a:p>
            <a:r>
              <a:rPr lang="en-US" b="1" dirty="0">
                <a:solidFill>
                  <a:schemeClr val="tx1">
                    <a:lumMod val="75000"/>
                    <a:lumOff val="25000"/>
                  </a:schemeClr>
                </a:solidFill>
                <a:latin typeface="Helvetica Neue"/>
              </a:rPr>
              <a:t>Memory (GB)</a:t>
            </a:r>
          </a:p>
        </p:txBody>
      </p:sp>
      <p:grpSp>
        <p:nvGrpSpPr>
          <p:cNvPr id="7" name="Group 6"/>
          <p:cNvGrpSpPr/>
          <p:nvPr/>
        </p:nvGrpSpPr>
        <p:grpSpPr>
          <a:xfrm>
            <a:off x="3978397" y="4243939"/>
            <a:ext cx="2464326" cy="1099048"/>
            <a:chOff x="3953374" y="2324066"/>
            <a:chExt cx="2464326" cy="1099048"/>
          </a:xfrm>
        </p:grpSpPr>
        <p:sp>
          <p:nvSpPr>
            <p:cNvPr id="43" name="Oval 42"/>
            <p:cNvSpPr/>
            <p:nvPr/>
          </p:nvSpPr>
          <p:spPr>
            <a:xfrm>
              <a:off x="4298470" y="3284092"/>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45" name="Oval 44"/>
            <p:cNvSpPr/>
            <p:nvPr/>
          </p:nvSpPr>
          <p:spPr>
            <a:xfrm>
              <a:off x="5819002" y="2324066"/>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60" name="Oval 59"/>
            <p:cNvSpPr/>
            <p:nvPr/>
          </p:nvSpPr>
          <p:spPr>
            <a:xfrm rot="19638218">
              <a:off x="4014008" y="2557502"/>
              <a:ext cx="2403692" cy="530179"/>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rot="19570175">
              <a:off x="3953374" y="2379761"/>
              <a:ext cx="1851903"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Helvetica Neue"/>
                </a:rPr>
                <a:t>High CPU</a:t>
              </a:r>
              <a:endParaRPr lang="en-US" b="1" dirty="0">
                <a:solidFill>
                  <a:schemeClr val="tx1">
                    <a:lumMod val="75000"/>
                    <a:lumOff val="25000"/>
                  </a:schemeClr>
                </a:solidFill>
                <a:latin typeface="Helvetica Neue"/>
              </a:endParaRPr>
            </a:p>
          </p:txBody>
        </p:sp>
      </p:grpSp>
      <p:grpSp>
        <p:nvGrpSpPr>
          <p:cNvPr id="5" name="Group 4"/>
          <p:cNvGrpSpPr/>
          <p:nvPr/>
        </p:nvGrpSpPr>
        <p:grpSpPr>
          <a:xfrm>
            <a:off x="4014550" y="2655118"/>
            <a:ext cx="2328089" cy="1081165"/>
            <a:chOff x="4005024" y="750742"/>
            <a:chExt cx="2328089" cy="1081165"/>
          </a:xfrm>
        </p:grpSpPr>
        <p:sp>
          <p:nvSpPr>
            <p:cNvPr id="37" name="Oval 36"/>
            <p:cNvSpPr/>
            <p:nvPr/>
          </p:nvSpPr>
          <p:spPr>
            <a:xfrm>
              <a:off x="4437693" y="1692885"/>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9" name="Oval 38"/>
            <p:cNvSpPr/>
            <p:nvPr/>
          </p:nvSpPr>
          <p:spPr>
            <a:xfrm>
              <a:off x="5352093" y="1199436"/>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41" name="Oval 40"/>
            <p:cNvSpPr/>
            <p:nvPr/>
          </p:nvSpPr>
          <p:spPr>
            <a:xfrm>
              <a:off x="5879329" y="750742"/>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8" name="Oval 57"/>
            <p:cNvSpPr/>
            <p:nvPr/>
          </p:nvSpPr>
          <p:spPr>
            <a:xfrm rot="19638218">
              <a:off x="4043134" y="1098547"/>
              <a:ext cx="2289979" cy="4196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rot="19570175">
              <a:off x="4005024" y="895651"/>
              <a:ext cx="1851903"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Helvetica Neue"/>
                </a:rPr>
                <a:t>High Memory</a:t>
              </a:r>
              <a:endParaRPr lang="en-US" b="1" dirty="0">
                <a:solidFill>
                  <a:schemeClr val="tx1">
                    <a:lumMod val="75000"/>
                    <a:lumOff val="25000"/>
                  </a:schemeClr>
                </a:solidFill>
                <a:latin typeface="Helvetica Neue"/>
              </a:endParaRPr>
            </a:p>
          </p:txBody>
        </p:sp>
      </p:grpSp>
      <p:grpSp>
        <p:nvGrpSpPr>
          <p:cNvPr id="6" name="Group 5"/>
          <p:cNvGrpSpPr/>
          <p:nvPr/>
        </p:nvGrpSpPr>
        <p:grpSpPr>
          <a:xfrm>
            <a:off x="6093021" y="2741299"/>
            <a:ext cx="2274872" cy="1285471"/>
            <a:chOff x="6083496" y="836923"/>
            <a:chExt cx="2274872" cy="1285471"/>
          </a:xfrm>
        </p:grpSpPr>
        <p:sp>
          <p:nvSpPr>
            <p:cNvPr id="47" name="Oval 46"/>
            <p:cNvSpPr/>
            <p:nvPr/>
          </p:nvSpPr>
          <p:spPr>
            <a:xfrm>
              <a:off x="6372162" y="1620347"/>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49" name="Oval 48"/>
            <p:cNvSpPr/>
            <p:nvPr/>
          </p:nvSpPr>
          <p:spPr>
            <a:xfrm>
              <a:off x="6372162" y="1445834"/>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51" name="Oval 50"/>
            <p:cNvSpPr/>
            <p:nvPr/>
          </p:nvSpPr>
          <p:spPr>
            <a:xfrm>
              <a:off x="7231277" y="93143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55" name="Oval 54"/>
            <p:cNvSpPr/>
            <p:nvPr/>
          </p:nvSpPr>
          <p:spPr>
            <a:xfrm>
              <a:off x="6368612" y="1024899"/>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3" name="Oval 2"/>
            <p:cNvSpPr/>
            <p:nvPr/>
          </p:nvSpPr>
          <p:spPr>
            <a:xfrm rot="20383667">
              <a:off x="6083496" y="836923"/>
              <a:ext cx="1478943" cy="1003068"/>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rot="19492489">
              <a:off x="6506465" y="1599174"/>
              <a:ext cx="1851903" cy="523220"/>
            </a:xfrm>
            <a:prstGeom prst="rect">
              <a:avLst/>
            </a:prstGeom>
            <a:noFill/>
          </p:spPr>
          <p:txBody>
            <a:bodyPr wrap="square" rtlCol="0">
              <a:spAutoFit/>
            </a:bodyPr>
            <a:lstStyle/>
            <a:p>
              <a:pPr algn="ctr"/>
              <a:r>
                <a:rPr lang="en-US" sz="1400" b="1" dirty="0">
                  <a:solidFill>
                    <a:schemeClr val="tx1">
                      <a:lumMod val="75000"/>
                      <a:lumOff val="25000"/>
                    </a:schemeClr>
                  </a:solidFill>
                  <a:latin typeface="Helvetica Neue"/>
                </a:rPr>
                <a:t>Cluster Compute </a:t>
              </a:r>
            </a:p>
            <a:p>
              <a:pPr algn="ctr"/>
              <a:r>
                <a:rPr lang="en-US" sz="1400" b="1" dirty="0">
                  <a:solidFill>
                    <a:schemeClr val="tx1">
                      <a:lumMod val="75000"/>
                      <a:lumOff val="25000"/>
                    </a:schemeClr>
                  </a:solidFill>
                  <a:latin typeface="Helvetica Neue"/>
                </a:rPr>
                <a:t>&amp; High I/O</a:t>
              </a:r>
              <a:endParaRPr lang="en-US" b="1" dirty="0">
                <a:solidFill>
                  <a:schemeClr val="tx1">
                    <a:lumMod val="75000"/>
                    <a:lumOff val="25000"/>
                  </a:schemeClr>
                </a:solidFill>
                <a:latin typeface="Helvetica Neue"/>
              </a:endParaRPr>
            </a:p>
          </p:txBody>
        </p:sp>
      </p:grpSp>
      <p:grpSp>
        <p:nvGrpSpPr>
          <p:cNvPr id="8" name="Group 7"/>
          <p:cNvGrpSpPr/>
          <p:nvPr/>
        </p:nvGrpSpPr>
        <p:grpSpPr>
          <a:xfrm>
            <a:off x="2137258" y="5328047"/>
            <a:ext cx="1851903" cy="410248"/>
            <a:chOff x="2127732" y="3423672"/>
            <a:chExt cx="1851903" cy="410248"/>
          </a:xfrm>
        </p:grpSpPr>
        <p:sp>
          <p:nvSpPr>
            <p:cNvPr id="29" name="Oval 28"/>
            <p:cNvSpPr/>
            <p:nvPr/>
          </p:nvSpPr>
          <p:spPr>
            <a:xfrm>
              <a:off x="3082703" y="369489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8" name="TextBox 27"/>
            <p:cNvSpPr txBox="1"/>
            <p:nvPr/>
          </p:nvSpPr>
          <p:spPr>
            <a:xfrm rot="19451962">
              <a:off x="2127732" y="3423672"/>
              <a:ext cx="1851903"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Helvetica Neue"/>
                </a:rPr>
                <a:t>Micro</a:t>
              </a:r>
              <a:endParaRPr lang="en-US" b="1" dirty="0">
                <a:solidFill>
                  <a:schemeClr val="tx1">
                    <a:lumMod val="75000"/>
                    <a:lumOff val="25000"/>
                  </a:schemeClr>
                </a:solidFill>
                <a:latin typeface="Helvetica Neue"/>
              </a:endParaRPr>
            </a:p>
          </p:txBody>
        </p:sp>
      </p:grpSp>
      <p:grpSp>
        <p:nvGrpSpPr>
          <p:cNvPr id="9" name="Group 8"/>
          <p:cNvGrpSpPr/>
          <p:nvPr/>
        </p:nvGrpSpPr>
        <p:grpSpPr>
          <a:xfrm>
            <a:off x="2393921" y="3273723"/>
            <a:ext cx="4066980" cy="2084762"/>
            <a:chOff x="2384396" y="1369348"/>
            <a:chExt cx="4066980" cy="2084762"/>
          </a:xfrm>
        </p:grpSpPr>
        <p:sp>
          <p:nvSpPr>
            <p:cNvPr id="26" name="Oval 25"/>
            <p:cNvSpPr/>
            <p:nvPr/>
          </p:nvSpPr>
          <p:spPr>
            <a:xfrm>
              <a:off x="2724039" y="331508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1" name="Oval 30"/>
            <p:cNvSpPr/>
            <p:nvPr/>
          </p:nvSpPr>
          <p:spPr>
            <a:xfrm>
              <a:off x="4124651" y="2232913"/>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3" name="Oval 32"/>
            <p:cNvSpPr/>
            <p:nvPr/>
          </p:nvSpPr>
          <p:spPr>
            <a:xfrm>
              <a:off x="4833113" y="1823321"/>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53" name="Oval 52"/>
            <p:cNvSpPr/>
            <p:nvPr/>
          </p:nvSpPr>
          <p:spPr>
            <a:xfrm>
              <a:off x="3421085" y="2772076"/>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59" name="Oval 58"/>
            <p:cNvSpPr/>
            <p:nvPr/>
          </p:nvSpPr>
          <p:spPr>
            <a:xfrm rot="19638218">
              <a:off x="2384396" y="2073415"/>
              <a:ext cx="4066980" cy="632017"/>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rot="19451962">
              <a:off x="2428910" y="2344482"/>
              <a:ext cx="1851903" cy="307777"/>
            </a:xfrm>
            <a:prstGeom prst="rect">
              <a:avLst/>
            </a:prstGeom>
            <a:noFill/>
          </p:spPr>
          <p:txBody>
            <a:bodyPr wrap="square" rtlCol="0">
              <a:spAutoFit/>
            </a:bodyPr>
            <a:lstStyle/>
            <a:p>
              <a:pPr algn="ctr"/>
              <a:r>
                <a:rPr lang="en-US" sz="1400" b="1" dirty="0">
                  <a:solidFill>
                    <a:schemeClr val="tx1">
                      <a:lumMod val="75000"/>
                      <a:lumOff val="25000"/>
                    </a:schemeClr>
                  </a:solidFill>
                  <a:latin typeface="Helvetica Neue"/>
                </a:rPr>
                <a:t>Standard</a:t>
              </a:r>
              <a:endParaRPr lang="en-US" b="1" dirty="0">
                <a:solidFill>
                  <a:schemeClr val="tx1">
                    <a:lumMod val="75000"/>
                    <a:lumOff val="25000"/>
                  </a:schemeClr>
                </a:solidFill>
                <a:latin typeface="Helvetica Neue"/>
              </a:endParaRPr>
            </a:p>
          </p:txBody>
        </p:sp>
        <p:sp>
          <p:nvSpPr>
            <p:cNvPr id="35" name="Oval 34"/>
            <p:cNvSpPr/>
            <p:nvPr/>
          </p:nvSpPr>
          <p:spPr>
            <a:xfrm>
              <a:off x="5188713" y="1829373"/>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6" name="Oval 35"/>
            <p:cNvSpPr/>
            <p:nvPr/>
          </p:nvSpPr>
          <p:spPr>
            <a:xfrm>
              <a:off x="5897986" y="1369348"/>
              <a:ext cx="152400" cy="139022"/>
            </a:xfrm>
            <a:prstGeom prst="ellipse">
              <a:avLst/>
            </a:prstGeom>
            <a:solidFill>
              <a:srgbClr val="F29826"/>
            </a:solidFill>
            <a:effectLst/>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grpSp>
      <p:grpSp>
        <p:nvGrpSpPr>
          <p:cNvPr id="10" name="Group 9"/>
          <p:cNvGrpSpPr/>
          <p:nvPr/>
        </p:nvGrpSpPr>
        <p:grpSpPr>
          <a:xfrm>
            <a:off x="5571265" y="1828800"/>
            <a:ext cx="2073427" cy="727881"/>
            <a:chOff x="5571264" y="95874"/>
            <a:chExt cx="2073427" cy="727881"/>
          </a:xfrm>
        </p:grpSpPr>
        <p:grpSp>
          <p:nvGrpSpPr>
            <p:cNvPr id="4" name="Group 3"/>
            <p:cNvGrpSpPr/>
            <p:nvPr/>
          </p:nvGrpSpPr>
          <p:grpSpPr>
            <a:xfrm>
              <a:off x="5571264" y="95874"/>
              <a:ext cx="1583813" cy="600164"/>
              <a:chOff x="5571264" y="95874"/>
              <a:chExt cx="1583813" cy="600164"/>
            </a:xfrm>
          </p:grpSpPr>
          <p:sp>
            <p:nvSpPr>
              <p:cNvPr id="38" name="Oval 37"/>
              <p:cNvSpPr/>
              <p:nvPr/>
            </p:nvSpPr>
            <p:spPr>
              <a:xfrm>
                <a:off x="7002677" y="256933"/>
                <a:ext cx="152400" cy="139022"/>
              </a:xfrm>
              <a:prstGeom prst="ellipse">
                <a:avLst/>
              </a:prstGeom>
              <a:solidFill>
                <a:schemeClr val="bg1">
                  <a:lumMod val="75000"/>
                </a:schemeClr>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40" name="TextBox 39"/>
              <p:cNvSpPr txBox="1"/>
              <p:nvPr/>
            </p:nvSpPr>
            <p:spPr>
              <a:xfrm rot="19570175">
                <a:off x="5571264" y="95874"/>
                <a:ext cx="1547773" cy="600164"/>
              </a:xfrm>
              <a:prstGeom prst="rect">
                <a:avLst/>
              </a:prstGeom>
              <a:noFill/>
            </p:spPr>
            <p:txBody>
              <a:bodyPr wrap="square" rtlCol="0">
                <a:spAutoFit/>
              </a:bodyPr>
              <a:lstStyle/>
              <a:p>
                <a:pPr algn="ctr"/>
                <a:r>
                  <a:rPr lang="en-US" sz="1100" b="1" dirty="0">
                    <a:solidFill>
                      <a:schemeClr val="tx1">
                        <a:lumMod val="75000"/>
                        <a:lumOff val="25000"/>
                      </a:schemeClr>
                    </a:solidFill>
                    <a:latin typeface="Helvetica Neue"/>
                  </a:rPr>
                  <a:t>Cluster High Memory &amp; High Storage</a:t>
                </a:r>
                <a:endParaRPr lang="en-US" sz="1400" b="1" dirty="0">
                  <a:solidFill>
                    <a:schemeClr val="tx1">
                      <a:lumMod val="75000"/>
                      <a:lumOff val="25000"/>
                    </a:schemeClr>
                  </a:solidFill>
                  <a:latin typeface="Helvetica Neue"/>
                </a:endParaRPr>
              </a:p>
            </p:txBody>
          </p:sp>
        </p:grpSp>
        <p:sp>
          <p:nvSpPr>
            <p:cNvPr id="44" name="Oval 43"/>
            <p:cNvSpPr/>
            <p:nvPr/>
          </p:nvSpPr>
          <p:spPr>
            <a:xfrm>
              <a:off x="6608109" y="684733"/>
              <a:ext cx="152400" cy="139022"/>
            </a:xfrm>
            <a:prstGeom prst="ellipse">
              <a:avLst/>
            </a:prstGeom>
            <a:solidFill>
              <a:schemeClr val="bg1">
                <a:lumMod val="75000"/>
              </a:schemeClr>
            </a:solidFill>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48" name="Oval 47"/>
            <p:cNvSpPr/>
            <p:nvPr/>
          </p:nvSpPr>
          <p:spPr>
            <a:xfrm rot="19638218">
              <a:off x="6279735" y="306183"/>
              <a:ext cx="1364956" cy="4196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itle 10"/>
          <p:cNvSpPr>
            <a:spLocks noGrp="1"/>
          </p:cNvSpPr>
          <p:nvPr>
            <p:ph type="title"/>
          </p:nvPr>
        </p:nvSpPr>
        <p:spPr/>
        <p:txBody>
          <a:bodyPr/>
          <a:lstStyle/>
          <a:p>
            <a:r>
              <a:rPr lang="en-US" dirty="0" smtClean="0"/>
              <a:t>EC2 : sizing</a:t>
            </a:r>
            <a:endParaRPr lang="en-GB" dirty="0"/>
          </a:p>
        </p:txBody>
      </p:sp>
    </p:spTree>
    <p:extLst>
      <p:ext uri="{BB962C8B-B14F-4D97-AF65-F5344CB8AC3E}">
        <p14:creationId xmlns:p14="http://schemas.microsoft.com/office/powerpoint/2010/main" val="2659669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normAutofit fontScale="90000"/>
          </a:bodyPr>
          <a:lstStyle/>
          <a:p>
            <a:r>
              <a:rPr lang="en-US" b="1" dirty="0"/>
              <a:t>The characteristics of commercial VPC</a:t>
            </a:r>
          </a:p>
        </p:txBody>
      </p:sp>
      <p:sp>
        <p:nvSpPr>
          <p:cNvPr id="39939" name="Rectangle 3"/>
          <p:cNvSpPr>
            <a:spLocks noGrp="1" noChangeArrowheads="1"/>
          </p:cNvSpPr>
          <p:nvPr>
            <p:ph type="body" idx="4294967295"/>
          </p:nvPr>
        </p:nvSpPr>
        <p:spPr>
          <a:xfrm>
            <a:off x="579893" y="1752600"/>
            <a:ext cx="8183880" cy="4187952"/>
          </a:xfrm>
          <a:prstGeom prst="rect">
            <a:avLst/>
          </a:prstGeom>
        </p:spPr>
        <p:txBody>
          <a:bodyPr/>
          <a:lstStyle/>
          <a:p>
            <a:r>
              <a:rPr lang="en-US" b="1" dirty="0"/>
              <a:t>Management and monitoring</a:t>
            </a:r>
          </a:p>
          <a:p>
            <a:pPr lvl="1"/>
            <a:r>
              <a:rPr lang="en-US" dirty="0"/>
              <a:t>CA Service Assurance and the </a:t>
            </a:r>
            <a:r>
              <a:rPr lang="en-US" dirty="0" err="1"/>
              <a:t>Nimsoft</a:t>
            </a:r>
            <a:r>
              <a:rPr lang="en-US" dirty="0"/>
              <a:t> Monitoring Solution</a:t>
            </a:r>
          </a:p>
          <a:p>
            <a:r>
              <a:rPr lang="en-US" b="1" i="1" dirty="0"/>
              <a:t>Interfaces</a:t>
            </a:r>
          </a:p>
          <a:p>
            <a:pPr lvl="1"/>
            <a:r>
              <a:rPr lang="en-US" dirty="0"/>
              <a:t>Command line</a:t>
            </a:r>
          </a:p>
          <a:p>
            <a:pPr lvl="1"/>
            <a:r>
              <a:rPr lang="en-US" dirty="0"/>
              <a:t>API</a:t>
            </a:r>
          </a:p>
          <a:p>
            <a:pPr lvl="1"/>
            <a:r>
              <a:rPr lang="en-US" dirty="0"/>
              <a:t>AWS Management Console (limited support at this time)</a:t>
            </a:r>
          </a:p>
          <a:p>
            <a:pPr>
              <a:buFont typeface="Symbol" pitchFamily="18" charset="2"/>
              <a:buChar char=""/>
            </a:pPr>
            <a:r>
              <a:rPr lang="en-US" b="1" i="1" dirty="0" err="1"/>
              <a:t>CloudWatch</a:t>
            </a:r>
            <a:endParaRPr lang="en-US" b="1" i="1" dirty="0"/>
          </a:p>
          <a:p>
            <a:pPr>
              <a:buFont typeface="Symbol" pitchFamily="18" charset="2"/>
              <a:buChar char=""/>
            </a:pPr>
            <a:endParaRPr lang="en-US" dirty="0"/>
          </a:p>
        </p:txBody>
      </p:sp>
    </p:spTree>
    <p:extLst>
      <p:ext uri="{BB962C8B-B14F-4D97-AF65-F5344CB8AC3E}">
        <p14:creationId xmlns:p14="http://schemas.microsoft.com/office/powerpoint/2010/main" val="2300125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fontScale="90000"/>
          </a:bodyPr>
          <a:lstStyle/>
          <a:p>
            <a:r>
              <a:rPr lang="en-US" dirty="0" smtClean="0"/>
              <a:t>The characteristics of commercial VPC</a:t>
            </a:r>
            <a:endParaRPr lang="en-US" dirty="0"/>
          </a:p>
        </p:txBody>
      </p:sp>
      <p:sp>
        <p:nvSpPr>
          <p:cNvPr id="40963" name="Rectangle 3"/>
          <p:cNvSpPr>
            <a:spLocks noGrp="1" noChangeArrowheads="1"/>
          </p:cNvSpPr>
          <p:nvPr>
            <p:ph type="body" idx="4294967295"/>
          </p:nvPr>
        </p:nvSpPr>
        <p:spPr>
          <a:xfrm>
            <a:off x="571932" y="1600200"/>
            <a:ext cx="8183880" cy="4187952"/>
          </a:xfrm>
          <a:prstGeom prst="rect">
            <a:avLst/>
          </a:prstGeom>
        </p:spPr>
        <p:txBody>
          <a:bodyPr/>
          <a:lstStyle/>
          <a:p>
            <a:r>
              <a:rPr lang="en-US" b="1" dirty="0"/>
              <a:t>Governance</a:t>
            </a:r>
          </a:p>
          <a:p>
            <a:r>
              <a:rPr lang="en-US" b="1" dirty="0"/>
              <a:t>Security</a:t>
            </a:r>
          </a:p>
          <a:p>
            <a:r>
              <a:rPr lang="en-US" b="1" dirty="0"/>
              <a:t>VPC &amp; Dedicated managed hosting</a:t>
            </a:r>
          </a:p>
          <a:p>
            <a:endParaRPr lang="en-US" dirty="0"/>
          </a:p>
          <a:p>
            <a:endParaRPr lang="en-US" dirty="0"/>
          </a:p>
        </p:txBody>
      </p:sp>
    </p:spTree>
    <p:extLst>
      <p:ext uri="{BB962C8B-B14F-4D97-AF65-F5344CB8AC3E}">
        <p14:creationId xmlns:p14="http://schemas.microsoft.com/office/powerpoint/2010/main" val="3602870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Business case for VPC </a:t>
            </a:r>
          </a:p>
        </p:txBody>
      </p:sp>
      <p:sp>
        <p:nvSpPr>
          <p:cNvPr id="41987" name="Rectangle 3"/>
          <p:cNvSpPr>
            <a:spLocks noGrp="1" noChangeArrowheads="1"/>
          </p:cNvSpPr>
          <p:nvPr>
            <p:ph type="body" idx="4294967295"/>
          </p:nvPr>
        </p:nvSpPr>
        <p:spPr>
          <a:xfrm>
            <a:off x="553735" y="1600200"/>
            <a:ext cx="8183880" cy="4187952"/>
          </a:xfrm>
          <a:prstGeom prst="rect">
            <a:avLst/>
          </a:prstGeom>
        </p:spPr>
        <p:txBody>
          <a:bodyPr/>
          <a:lstStyle/>
          <a:p>
            <a:r>
              <a:rPr lang="en-US" dirty="0"/>
              <a:t>Test Environment </a:t>
            </a:r>
          </a:p>
          <a:p>
            <a:r>
              <a:rPr lang="en-US" dirty="0"/>
              <a:t>Model and establish a production environment </a:t>
            </a:r>
          </a:p>
          <a:p>
            <a:r>
              <a:rPr lang="en-US" dirty="0"/>
              <a:t>Create branch and business unit networks </a:t>
            </a:r>
          </a:p>
          <a:p>
            <a:r>
              <a:rPr lang="en-US" dirty="0"/>
              <a:t>Isolate legacy and trial applications from the corporate network </a:t>
            </a:r>
          </a:p>
          <a:p>
            <a:r>
              <a:rPr lang="en-US" dirty="0"/>
              <a:t>Establish a disaster recovery and business continuity plan </a:t>
            </a:r>
          </a:p>
          <a:p>
            <a:endParaRPr lang="en-US" dirty="0"/>
          </a:p>
        </p:txBody>
      </p:sp>
    </p:spTree>
    <p:extLst>
      <p:ext uri="{BB962C8B-B14F-4D97-AF65-F5344CB8AC3E}">
        <p14:creationId xmlns:p14="http://schemas.microsoft.com/office/powerpoint/2010/main" val="36058158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p:cNvSpPr>
          <p:nvPr>
            <p:ph type="ctrTitle"/>
            <p:custDataLst>
              <p:tags r:id="rId2"/>
            </p:custDataLst>
          </p:nvPr>
        </p:nvSpPr>
        <p:spPr/>
        <p:txBody>
          <a:bodyPr/>
          <a:lstStyle/>
          <a:p>
            <a:r>
              <a:rPr lang="en-US" dirty="0" smtClean="0"/>
              <a:t>Summary</a:t>
            </a:r>
            <a:endParaRPr lang="en-US" dirty="0">
              <a:effectLst>
                <a:glow rad="63500">
                  <a:schemeClr val="accent2">
                    <a:satMod val="175000"/>
                    <a:alpha val="40000"/>
                  </a:schemeClr>
                </a:glow>
                <a:outerShdw blurRad="50800" dist="38100" dir="2700000" algn="tl" rotWithShape="0">
                  <a:prstClr val="black">
                    <a:alpha val="43000"/>
                  </a:prstClr>
                </a:outerShdw>
              </a:effectLst>
            </a:endParaRPr>
          </a:p>
        </p:txBody>
      </p:sp>
      <p:sp>
        <p:nvSpPr>
          <p:cNvPr id="3" name="Rectangle 3"/>
          <p:cNvSpPr>
            <a:spLocks noGrp="1"/>
          </p:cNvSpPr>
          <p:nvPr>
            <p:ph type="subTitle" idx="1"/>
            <p:custDataLst>
              <p:tags r:id="rId3"/>
            </p:custDataLst>
          </p:nvPr>
        </p:nvSpPr>
        <p:spPr/>
        <p:txBody>
          <a:bodyPr/>
          <a:lstStyle/>
          <a:p>
            <a:r>
              <a:rPr lang="en-US" dirty="0" smtClean="0"/>
              <a:t>AWS </a:t>
            </a:r>
            <a:r>
              <a:rPr lang="en-US" dirty="0" err="1" smtClean="0"/>
              <a:t>Bootcamp</a:t>
            </a:r>
            <a:endParaRPr lang="en-US" dirty="0"/>
          </a:p>
        </p:txBody>
      </p:sp>
    </p:spTree>
    <p:custDataLst>
      <p:tags r:id="rId1"/>
    </p:custData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EC2 Typical Usage Scenarios</a:t>
            </a:r>
            <a:endParaRPr lang="en-US" dirty="0"/>
          </a:p>
        </p:txBody>
      </p:sp>
      <p:sp>
        <p:nvSpPr>
          <p:cNvPr id="4" name="Text Placeholder 3"/>
          <p:cNvSpPr>
            <a:spLocks noGrp="1"/>
          </p:cNvSpPr>
          <p:nvPr>
            <p:ph type="body" sz="half" idx="1"/>
            <p:custDataLst>
              <p:tags r:id="rId3"/>
            </p:custDataLst>
          </p:nvPr>
        </p:nvSpPr>
        <p:spPr/>
        <p:txBody>
          <a:bodyPr>
            <a:normAutofit/>
          </a:bodyPr>
          <a:lstStyle/>
          <a:p>
            <a:r>
              <a:rPr lang="en-US" dirty="0" smtClean="0"/>
              <a:t>Create Elastic IP Address</a:t>
            </a:r>
          </a:p>
          <a:p>
            <a:r>
              <a:rPr lang="en-US" dirty="0" smtClean="0"/>
              <a:t>Associate with a running instance</a:t>
            </a:r>
          </a:p>
        </p:txBody>
      </p:sp>
      <p:pic>
        <p:nvPicPr>
          <p:cNvPr id="3075" name="Picture 3"/>
          <p:cNvPicPr>
            <a:picLocks noChangeAspect="1" noChangeArrowheads="1"/>
          </p:cNvPicPr>
          <p:nvPr>
            <p:custDataLst>
              <p:tags r:id="rId4"/>
            </p:custDataLst>
          </p:nvPr>
        </p:nvPicPr>
        <p:blipFill>
          <a:blip r:embed="rId8"/>
          <a:srcRect/>
          <a:stretch>
            <a:fillRect/>
          </a:stretch>
        </p:blipFill>
        <p:spPr bwMode="auto">
          <a:xfrm>
            <a:off x="4038600" y="4495800"/>
            <a:ext cx="4724400" cy="1706563"/>
          </a:xfrm>
          <a:prstGeom prst="rect">
            <a:avLst/>
          </a:prstGeom>
          <a:noFill/>
          <a:ln w="9525">
            <a:noFill/>
            <a:miter lim="800000"/>
            <a:headEnd/>
            <a:tailEnd/>
          </a:ln>
          <a:effectLst/>
        </p:spPr>
      </p:pic>
      <p:pic>
        <p:nvPicPr>
          <p:cNvPr id="3076" name="Picture 4"/>
          <p:cNvPicPr>
            <a:picLocks noChangeAspect="1" noChangeArrowheads="1"/>
          </p:cNvPicPr>
          <p:nvPr>
            <p:custDataLst>
              <p:tags r:id="rId5"/>
            </p:custDataLst>
          </p:nvPr>
        </p:nvPicPr>
        <p:blipFill>
          <a:blip r:embed="rId9"/>
          <a:srcRect/>
          <a:stretch>
            <a:fillRect/>
          </a:stretch>
        </p:blipFill>
        <p:spPr bwMode="auto">
          <a:xfrm>
            <a:off x="4648200" y="1590675"/>
            <a:ext cx="4133850" cy="2828925"/>
          </a:xfrm>
          <a:prstGeom prst="rect">
            <a:avLst/>
          </a:prstGeom>
          <a:noFill/>
          <a:ln w="9525">
            <a:noFill/>
            <a:miter lim="800000"/>
            <a:headEnd/>
            <a:tailEnd/>
          </a:ln>
          <a:effectLst/>
        </p:spPr>
      </p:pic>
    </p:spTree>
    <p:custDataLst>
      <p:tags r:id="rId1"/>
    </p:custData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EC2 Typical Usage Scenarios</a:t>
            </a:r>
            <a:endParaRPr lang="en-US" dirty="0"/>
          </a:p>
        </p:txBody>
      </p:sp>
      <p:sp>
        <p:nvSpPr>
          <p:cNvPr id="3" name="Text Placeholder 2"/>
          <p:cNvSpPr>
            <a:spLocks noGrp="1"/>
          </p:cNvSpPr>
          <p:nvPr>
            <p:ph type="body" sz="half" idx="1"/>
            <p:custDataLst>
              <p:tags r:id="rId3"/>
            </p:custDataLst>
          </p:nvPr>
        </p:nvSpPr>
        <p:spPr/>
        <p:txBody>
          <a:bodyPr/>
          <a:lstStyle/>
          <a:p>
            <a:endParaRPr lang="en-US" dirty="0"/>
          </a:p>
        </p:txBody>
      </p:sp>
      <p:sp>
        <p:nvSpPr>
          <p:cNvPr id="4" name="Text Placeholder 3"/>
          <p:cNvSpPr>
            <a:spLocks noGrp="1"/>
          </p:cNvSpPr>
          <p:nvPr>
            <p:ph type="body" sz="half" idx="2"/>
            <p:custDataLst>
              <p:tags r:id="rId4"/>
            </p:custDataLst>
          </p:nvPr>
        </p:nvSpPr>
        <p:spPr>
          <a:xfrm>
            <a:off x="6324600" y="1600201"/>
            <a:ext cx="2362200" cy="1981199"/>
          </a:xfrm>
        </p:spPr>
        <p:txBody>
          <a:bodyPr>
            <a:normAutofit/>
          </a:bodyPr>
          <a:lstStyle/>
          <a:p>
            <a:r>
              <a:rPr lang="en-US" dirty="0" smtClean="0"/>
              <a:t>Create distribution from S3 bucket</a:t>
            </a:r>
            <a:endParaRPr lang="en-US" dirty="0"/>
          </a:p>
        </p:txBody>
      </p:sp>
      <p:pic>
        <p:nvPicPr>
          <p:cNvPr id="4098" name="Picture 2"/>
          <p:cNvPicPr>
            <a:picLocks noChangeAspect="1" noChangeArrowheads="1"/>
          </p:cNvPicPr>
          <p:nvPr>
            <p:custDataLst>
              <p:tags r:id="rId5"/>
            </p:custDataLst>
          </p:nvPr>
        </p:nvPicPr>
        <p:blipFill>
          <a:blip r:embed="rId9"/>
          <a:srcRect/>
          <a:stretch>
            <a:fillRect/>
          </a:stretch>
        </p:blipFill>
        <p:spPr bwMode="auto">
          <a:xfrm>
            <a:off x="440863" y="1600200"/>
            <a:ext cx="5807537" cy="3733800"/>
          </a:xfrm>
          <a:prstGeom prst="rect">
            <a:avLst/>
          </a:prstGeom>
          <a:noFill/>
          <a:ln w="9525">
            <a:noFill/>
            <a:miter lim="800000"/>
            <a:headEnd/>
            <a:tailEnd/>
          </a:ln>
          <a:effectLst/>
        </p:spPr>
      </p:pic>
      <p:pic>
        <p:nvPicPr>
          <p:cNvPr id="4099" name="Picture 3"/>
          <p:cNvPicPr>
            <a:picLocks noChangeAspect="1" noChangeArrowheads="1"/>
          </p:cNvPicPr>
          <p:nvPr>
            <p:custDataLst>
              <p:tags r:id="rId6"/>
            </p:custDataLst>
          </p:nvPr>
        </p:nvPicPr>
        <p:blipFill>
          <a:blip r:embed="rId10"/>
          <a:srcRect/>
          <a:stretch>
            <a:fillRect/>
          </a:stretch>
        </p:blipFill>
        <p:spPr bwMode="auto">
          <a:xfrm>
            <a:off x="3886200" y="4800600"/>
            <a:ext cx="4846637" cy="1317625"/>
          </a:xfrm>
          <a:prstGeom prst="rect">
            <a:avLst/>
          </a:prstGeom>
          <a:noFill/>
          <a:ln w="9525">
            <a:noFill/>
            <a:miter lim="800000"/>
            <a:headEnd/>
            <a:tailEnd/>
          </a:ln>
          <a:effectLst/>
        </p:spPr>
      </p:pic>
    </p:spTree>
    <p:custDataLst>
      <p:tags r:id="rId1"/>
    </p:custData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EC2 Typical Usage Scenarios</a:t>
            </a:r>
            <a:endParaRPr lang="en-US" dirty="0"/>
          </a:p>
        </p:txBody>
      </p:sp>
      <p:sp>
        <p:nvSpPr>
          <p:cNvPr id="4" name="Text Placeholder 3"/>
          <p:cNvSpPr>
            <a:spLocks noGrp="1"/>
          </p:cNvSpPr>
          <p:nvPr>
            <p:ph type="body" sz="half" idx="1"/>
            <p:custDataLst>
              <p:tags r:id="rId3"/>
            </p:custDataLst>
          </p:nvPr>
        </p:nvSpPr>
        <p:spPr/>
        <p:txBody>
          <a:bodyPr/>
          <a:lstStyle/>
          <a:p>
            <a:r>
              <a:rPr lang="en-US" dirty="0" smtClean="0"/>
              <a:t>Elastic Block Storage volumes</a:t>
            </a:r>
          </a:p>
          <a:p>
            <a:pPr lvl="1"/>
            <a:r>
              <a:rPr lang="en-US" dirty="0" smtClean="0"/>
              <a:t>remember auto-mount</a:t>
            </a:r>
          </a:p>
          <a:p>
            <a:r>
              <a:rPr lang="en-US" dirty="0" smtClean="0"/>
              <a:t>Choose your instance type</a:t>
            </a:r>
          </a:p>
          <a:p>
            <a:r>
              <a:rPr lang="en-US" dirty="0" smtClean="0"/>
              <a:t>Create and modify security groups for isolation</a:t>
            </a:r>
          </a:p>
        </p:txBody>
      </p:sp>
      <p:pic>
        <p:nvPicPr>
          <p:cNvPr id="2051" name="Picture 3"/>
          <p:cNvPicPr>
            <a:picLocks noChangeAspect="1" noChangeArrowheads="1"/>
          </p:cNvPicPr>
          <p:nvPr>
            <p:custDataLst>
              <p:tags r:id="rId4"/>
            </p:custDataLst>
          </p:nvPr>
        </p:nvPicPr>
        <p:blipFill>
          <a:blip r:embed="rId7"/>
          <a:srcRect/>
          <a:stretch>
            <a:fillRect/>
          </a:stretch>
        </p:blipFill>
        <p:spPr bwMode="auto">
          <a:xfrm>
            <a:off x="5562600" y="1600200"/>
            <a:ext cx="2755900" cy="4813300"/>
          </a:xfrm>
          <a:prstGeom prst="rect">
            <a:avLst/>
          </a:prstGeom>
          <a:noFill/>
          <a:ln w="9525">
            <a:noFill/>
            <a:miter lim="800000"/>
            <a:headEnd/>
            <a:tailEnd/>
          </a:ln>
          <a:effectLst/>
        </p:spPr>
      </p:pic>
    </p:spTree>
    <p:custDataLst>
      <p:tags r:id="rId1"/>
    </p:custData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 EC2 Typical Usage Scenarios</a:t>
            </a:r>
            <a:endParaRPr lang="en-US" dirty="0"/>
          </a:p>
        </p:txBody>
      </p:sp>
      <p:sp>
        <p:nvSpPr>
          <p:cNvPr id="5" name="Content Placeholder 4"/>
          <p:cNvSpPr>
            <a:spLocks noGrp="1"/>
          </p:cNvSpPr>
          <p:nvPr>
            <p:ph sz="half" idx="1"/>
          </p:nvPr>
        </p:nvSpPr>
        <p:spPr/>
        <p:txBody>
          <a:bodyPr/>
          <a:lstStyle/>
          <a:p>
            <a:r>
              <a:rPr lang="en-US" dirty="0" smtClean="0"/>
              <a:t>Launch many instances of a custom AMI at once</a:t>
            </a:r>
          </a:p>
          <a:p>
            <a:r>
              <a:rPr lang="en-US" dirty="0" smtClean="0"/>
              <a:t>Upload data to S3</a:t>
            </a:r>
            <a:endParaRPr lang="en-US" dirty="0"/>
          </a:p>
        </p:txBody>
      </p:sp>
      <p:sp>
        <p:nvSpPr>
          <p:cNvPr id="6" name="Content Placeholder 5"/>
          <p:cNvSpPr>
            <a:spLocks noGrp="1"/>
          </p:cNvSpPr>
          <p:nvPr>
            <p:ph sz="half" idx="2"/>
          </p:nvPr>
        </p:nvSpPr>
        <p:spPr/>
        <p:txBody>
          <a:bodyPr/>
          <a:lstStyle/>
          <a:p>
            <a:endParaRPr lang="en-US"/>
          </a:p>
        </p:txBody>
      </p:sp>
      <p:pic>
        <p:nvPicPr>
          <p:cNvPr id="5123" name="Picture 3"/>
          <p:cNvPicPr>
            <a:picLocks noChangeAspect="1" noChangeArrowheads="1"/>
          </p:cNvPicPr>
          <p:nvPr>
            <p:custDataLst>
              <p:tags r:id="rId3"/>
            </p:custDataLst>
          </p:nvPr>
        </p:nvPicPr>
        <p:blipFill>
          <a:blip r:embed="rId6"/>
          <a:srcRect/>
          <a:stretch>
            <a:fillRect/>
          </a:stretch>
        </p:blipFill>
        <p:spPr bwMode="auto">
          <a:xfrm>
            <a:off x="4482637" y="1524000"/>
            <a:ext cx="4585163" cy="2514600"/>
          </a:xfrm>
          <a:prstGeom prst="rect">
            <a:avLst/>
          </a:prstGeom>
          <a:noFill/>
          <a:ln w="9525">
            <a:noFill/>
            <a:miter lim="800000"/>
            <a:headEnd/>
            <a:tailEnd/>
          </a:ln>
          <a:effectLst/>
        </p:spPr>
      </p:pic>
    </p:spTree>
    <p:custDataLst>
      <p:tags r:id="rId1"/>
    </p:custData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Check List</a:t>
            </a:r>
            <a:endParaRPr lang="en-US" dirty="0"/>
          </a:p>
        </p:txBody>
      </p:sp>
      <p:sp>
        <p:nvSpPr>
          <p:cNvPr id="3" name="Text Placeholder 2"/>
          <p:cNvSpPr>
            <a:spLocks noGrp="1"/>
          </p:cNvSpPr>
          <p:nvPr>
            <p:ph type="body" idx="1"/>
            <p:custDataLst>
              <p:tags r:id="rId3"/>
            </p:custDataLst>
          </p:nvPr>
        </p:nvSpPr>
        <p:spPr/>
        <p:txBody>
          <a:bodyPr>
            <a:normAutofit fontScale="92500"/>
          </a:bodyPr>
          <a:lstStyle/>
          <a:p>
            <a:r>
              <a:rPr lang="en-US" dirty="0" smtClean="0"/>
              <a:t>Should see custom AMI, buckets and EBS volumes within a week or so of adoption</a:t>
            </a:r>
          </a:p>
          <a:p>
            <a:r>
              <a:rPr lang="en-US" dirty="0" smtClean="0"/>
              <a:t>Kill EC2 instances when they are not needed</a:t>
            </a:r>
          </a:p>
          <a:p>
            <a:r>
              <a:rPr lang="en-US" dirty="0" smtClean="0"/>
              <a:t>Use internal IP for transfers</a:t>
            </a:r>
          </a:p>
          <a:p>
            <a:r>
              <a:rPr lang="en-US" dirty="0" smtClean="0"/>
              <a:t>Release Elastic IP addresses when you don’t need them</a:t>
            </a:r>
          </a:p>
          <a:p>
            <a:r>
              <a:rPr lang="en-US" dirty="0" smtClean="0"/>
              <a:t>Don’t over allocate EBS – shrink if necessary</a:t>
            </a:r>
          </a:p>
          <a:p>
            <a:r>
              <a:rPr lang="en-US" dirty="0" smtClean="0"/>
              <a:t>Use the right instance type (i.e. small versus big)</a:t>
            </a:r>
          </a:p>
          <a:p>
            <a:r>
              <a:rPr lang="en-US" dirty="0" smtClean="0"/>
              <a:t>Use the right Windows AMI (i.e. don’t use authenticated unless you really need it)</a:t>
            </a:r>
            <a:endParaRPr lang="en-US" dirty="0"/>
          </a:p>
        </p:txBody>
      </p:sp>
    </p:spTree>
    <p:custDataLst>
      <p:tags r:id="rId1"/>
    </p:custDataLst>
  </p:cSld>
  <p:clrMapOvr>
    <a:masterClrMapping/>
  </p:clrMapOvr>
  <p:transition/>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Amazon’s Infrastructure Web Services</a:t>
            </a:r>
            <a:endParaRPr lang="en-US" dirty="0"/>
          </a:p>
        </p:txBody>
      </p:sp>
      <p:sp>
        <p:nvSpPr>
          <p:cNvPr id="3" name="Content Placeholder 2"/>
          <p:cNvSpPr>
            <a:spLocks noGrp="1"/>
          </p:cNvSpPr>
          <p:nvPr>
            <p:ph sz="quarter" idx="13"/>
            <p:custDataLst>
              <p:tags r:id="rId3"/>
            </p:custDataLst>
          </p:nvPr>
        </p:nvSpPr>
        <p:spPr>
          <a:prstGeom prst="rect">
            <a:avLst/>
          </a:prstGeom>
        </p:spPr>
        <p:txBody>
          <a:bodyPr>
            <a:normAutofit/>
          </a:bodyPr>
          <a:lstStyle/>
          <a:p>
            <a:r>
              <a:rPr lang="en-US" dirty="0" smtClean="0"/>
              <a:t>Elastic Compute Cloud (EC2)</a:t>
            </a:r>
          </a:p>
          <a:p>
            <a:pPr lvl="1"/>
            <a:r>
              <a:rPr lang="en-US" dirty="0" smtClean="0"/>
              <a:t>Unlimited computing power via virtual machines</a:t>
            </a:r>
          </a:p>
          <a:p>
            <a:r>
              <a:rPr lang="en-US" dirty="0" smtClean="0"/>
              <a:t>Simple Storage Service (S3)</a:t>
            </a:r>
          </a:p>
          <a:p>
            <a:pPr lvl="1"/>
            <a:r>
              <a:rPr lang="en-US" dirty="0" smtClean="0"/>
              <a:t>Unlimited persistent storage</a:t>
            </a:r>
          </a:p>
          <a:p>
            <a:r>
              <a:rPr lang="en-US" dirty="0" smtClean="0"/>
              <a:t>Simple Queue Service (SQS)</a:t>
            </a:r>
          </a:p>
          <a:p>
            <a:pPr lvl="1"/>
            <a:r>
              <a:rPr lang="en-US" dirty="0" smtClean="0"/>
              <a:t>Simple, reliable messaging</a:t>
            </a:r>
          </a:p>
          <a:p>
            <a:r>
              <a:rPr lang="en-US" dirty="0" smtClean="0"/>
              <a:t>SimpleDB (SDB)</a:t>
            </a:r>
          </a:p>
          <a:p>
            <a:pPr lvl="1"/>
            <a:r>
              <a:rPr lang="en-US" dirty="0" smtClean="0"/>
              <a:t>Store and query structured data</a:t>
            </a: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Started…</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Today’s Plan:</a:t>
            </a:r>
          </a:p>
          <a:p>
            <a:pPr lvl="1"/>
            <a:r>
              <a:rPr lang="en-US" dirty="0" smtClean="0"/>
              <a:t>Your Instructor</a:t>
            </a:r>
          </a:p>
          <a:p>
            <a:pPr lvl="1"/>
            <a:r>
              <a:rPr lang="en-US" dirty="0" smtClean="0"/>
              <a:t>Introductions</a:t>
            </a:r>
          </a:p>
          <a:p>
            <a:pPr lvl="1"/>
            <a:r>
              <a:rPr lang="en-US" dirty="0" smtClean="0"/>
              <a:t>Logistics</a:t>
            </a:r>
          </a:p>
          <a:p>
            <a:pPr lvl="1"/>
            <a:r>
              <a:rPr lang="en-US" dirty="0" smtClean="0"/>
              <a:t>Course Goals</a:t>
            </a:r>
          </a:p>
          <a:p>
            <a:pPr lvl="1"/>
            <a:r>
              <a:rPr lang="en-US" dirty="0" smtClean="0"/>
              <a:t>Schedule Review</a:t>
            </a:r>
          </a:p>
          <a:p>
            <a:pPr lvl="1"/>
            <a:r>
              <a:rPr lang="en-US" dirty="0" smtClean="0"/>
              <a:t>Cloud Computing</a:t>
            </a:r>
          </a:p>
          <a:p>
            <a:pPr lvl="1"/>
            <a:r>
              <a:rPr lang="en-US" dirty="0" smtClean="0"/>
              <a:t>AWS Services:</a:t>
            </a:r>
          </a:p>
          <a:p>
            <a:pPr lvl="2"/>
            <a:r>
              <a:rPr lang="en-US" sz="2000" dirty="0" smtClean="0"/>
              <a:t>S3, EC2, EBS, VPC</a:t>
            </a:r>
          </a:p>
          <a:p>
            <a:pPr lvl="1"/>
            <a:r>
              <a:rPr lang="en-US" dirty="0" smtClean="0"/>
              <a:t>AWS in Action</a:t>
            </a:r>
            <a:endParaRPr lang="en-US" dirty="0"/>
          </a:p>
        </p:txBody>
      </p:sp>
    </p:spTree>
    <p:extLst>
      <p:ext uri="{BB962C8B-B14F-4D97-AF65-F5344CB8AC3E}">
        <p14:creationId xmlns:p14="http://schemas.microsoft.com/office/powerpoint/2010/main" val="3509944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15" name="object 15"/>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16" name="object 16"/>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17" name="object 17"/>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18" name="object 18"/>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19" name="object 19"/>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10" name="object 10"/>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11" name="object 11"/>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12" name="object 12"/>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9" name="object 9"/>
          <p:cNvSpPr txBox="1"/>
          <p:nvPr/>
        </p:nvSpPr>
        <p:spPr>
          <a:xfrm>
            <a:off x="381000" y="623595"/>
            <a:ext cx="4038600" cy="533196"/>
          </a:xfrm>
          <a:prstGeom prst="rect">
            <a:avLst/>
          </a:prstGeom>
        </p:spPr>
        <p:txBody>
          <a:bodyPr wrap="square" lIns="0" tIns="0" rIns="0" bIns="0" rtlCol="0">
            <a:noAutofit/>
          </a:bodyPr>
          <a:lstStyle/>
          <a:p>
            <a:pPr marL="12700">
              <a:lnSpc>
                <a:spcPts val="4175"/>
              </a:lnSpc>
              <a:spcBef>
                <a:spcPts val="208"/>
              </a:spcBef>
            </a:pPr>
            <a:r>
              <a:rPr sz="6000" b="1" spc="-64" baseline="3413" dirty="0" smtClean="0">
                <a:latin typeface="Calibri"/>
                <a:cs typeface="Calibri"/>
              </a:rPr>
              <a:t>E</a:t>
            </a:r>
            <a:r>
              <a:rPr sz="6000" b="1" spc="0" baseline="3413" dirty="0" smtClean="0">
                <a:latin typeface="Calibri"/>
                <a:cs typeface="Calibri"/>
              </a:rPr>
              <a:t>C2 </a:t>
            </a:r>
            <a:r>
              <a:rPr lang="en-US" sz="6000" b="1" spc="-34" baseline="3413" dirty="0" smtClean="0">
                <a:latin typeface="Calibri"/>
                <a:cs typeface="Calibri"/>
              </a:rPr>
              <a:t>: Elastic IP</a:t>
            </a:r>
            <a:endParaRPr sz="4000" dirty="0">
              <a:latin typeface="Calibri"/>
              <a:cs typeface="Calibri"/>
            </a:endParaRPr>
          </a:p>
        </p:txBody>
      </p:sp>
      <p:sp>
        <p:nvSpPr>
          <p:cNvPr id="8" name="object 8"/>
          <p:cNvSpPr txBox="1"/>
          <p:nvPr/>
        </p:nvSpPr>
        <p:spPr>
          <a:xfrm>
            <a:off x="383540" y="1542714"/>
            <a:ext cx="7845818" cy="1148842"/>
          </a:xfrm>
          <a:prstGeom prst="rect">
            <a:avLst/>
          </a:prstGeom>
        </p:spPr>
        <p:txBody>
          <a:bodyPr wrap="square" lIns="0" tIns="0" rIns="0" bIns="0" rtlCol="0">
            <a:noAutofit/>
          </a:bodyPr>
          <a:lstStyle/>
          <a:p>
            <a:pPr marL="12700" marR="48635">
              <a:lnSpc>
                <a:spcPts val="2960"/>
              </a:lnSpc>
              <a:spcBef>
                <a:spcPts val="148"/>
              </a:spcBef>
            </a:pPr>
            <a:r>
              <a:rPr sz="2800" spc="0" dirty="0" smtClean="0">
                <a:solidFill>
                  <a:srgbClr val="0F1141"/>
                </a:solidFill>
                <a:latin typeface="Wingdings"/>
                <a:cs typeface="Wingdings"/>
              </a:rPr>
              <a:t></a:t>
            </a:r>
            <a:r>
              <a:rPr sz="2800" spc="0" dirty="0" smtClean="0">
                <a:solidFill>
                  <a:srgbClr val="0F1141"/>
                </a:solidFill>
                <a:latin typeface="Times New Roman"/>
                <a:cs typeface="Times New Roman"/>
              </a:rPr>
              <a:t> </a:t>
            </a:r>
            <a:r>
              <a:rPr sz="2800" spc="19" dirty="0" smtClean="0">
                <a:solidFill>
                  <a:srgbClr val="0F1141"/>
                </a:solidFill>
                <a:latin typeface="Times New Roman"/>
                <a:cs typeface="Times New Roman"/>
              </a:rPr>
              <a:t> </a:t>
            </a:r>
            <a:r>
              <a:rPr sz="2800" spc="0" dirty="0" smtClean="0">
                <a:latin typeface="Arial"/>
                <a:cs typeface="Arial"/>
              </a:rPr>
              <a:t>Ela</a:t>
            </a:r>
            <a:r>
              <a:rPr sz="2800" spc="4" dirty="0" smtClean="0">
                <a:latin typeface="Arial"/>
                <a:cs typeface="Arial"/>
              </a:rPr>
              <a:t>s</a:t>
            </a:r>
            <a:r>
              <a:rPr sz="2800" spc="0" dirty="0" smtClean="0">
                <a:latin typeface="Arial"/>
                <a:cs typeface="Arial"/>
              </a:rPr>
              <a:t>tic</a:t>
            </a:r>
            <a:r>
              <a:rPr sz="2800" spc="-82" dirty="0" smtClean="0">
                <a:latin typeface="Arial"/>
                <a:cs typeface="Arial"/>
              </a:rPr>
              <a:t> </a:t>
            </a:r>
            <a:r>
              <a:rPr sz="2800" spc="0" dirty="0" smtClean="0">
                <a:latin typeface="Arial"/>
                <a:cs typeface="Arial"/>
              </a:rPr>
              <a:t>IP</a:t>
            </a:r>
            <a:r>
              <a:rPr sz="2800" spc="-54" dirty="0" smtClean="0">
                <a:latin typeface="Arial"/>
                <a:cs typeface="Arial"/>
              </a:rPr>
              <a:t> </a:t>
            </a:r>
            <a:r>
              <a:rPr sz="2800" spc="0" dirty="0" smtClean="0">
                <a:latin typeface="Arial"/>
                <a:cs typeface="Arial"/>
              </a:rPr>
              <a:t>a</a:t>
            </a:r>
            <a:r>
              <a:rPr sz="2800" spc="9" dirty="0" smtClean="0">
                <a:latin typeface="Arial"/>
                <a:cs typeface="Arial"/>
              </a:rPr>
              <a:t>d</a:t>
            </a:r>
            <a:r>
              <a:rPr sz="2800" spc="0" dirty="0" smtClean="0">
                <a:latin typeface="Arial"/>
                <a:cs typeface="Arial"/>
              </a:rPr>
              <a:t>d</a:t>
            </a:r>
            <a:r>
              <a:rPr sz="2800" spc="9" dirty="0" smtClean="0">
                <a:latin typeface="Arial"/>
                <a:cs typeface="Arial"/>
              </a:rPr>
              <a:t>r</a:t>
            </a:r>
            <a:r>
              <a:rPr sz="2800" spc="0" dirty="0" smtClean="0">
                <a:latin typeface="Arial"/>
                <a:cs typeface="Arial"/>
              </a:rPr>
              <a:t>e</a:t>
            </a:r>
            <a:r>
              <a:rPr sz="2800" spc="9" dirty="0" smtClean="0">
                <a:latin typeface="Arial"/>
                <a:cs typeface="Arial"/>
              </a:rPr>
              <a:t>s</a:t>
            </a:r>
            <a:r>
              <a:rPr sz="2800" spc="0" dirty="0" smtClean="0">
                <a:latin typeface="Arial"/>
                <a:cs typeface="Arial"/>
              </a:rPr>
              <a:t>s:</a:t>
            </a:r>
            <a:r>
              <a:rPr sz="2800" spc="-107" dirty="0" smtClean="0">
                <a:latin typeface="Arial"/>
                <a:cs typeface="Arial"/>
              </a:rPr>
              <a:t> </a:t>
            </a:r>
            <a:r>
              <a:rPr sz="2800" spc="0" dirty="0" smtClean="0">
                <a:latin typeface="Arial"/>
                <a:cs typeface="Arial"/>
              </a:rPr>
              <a:t>Not</a:t>
            </a:r>
            <a:r>
              <a:rPr sz="2800" spc="-33" dirty="0" smtClean="0">
                <a:latin typeface="Arial"/>
                <a:cs typeface="Arial"/>
              </a:rPr>
              <a:t> </a:t>
            </a:r>
            <a:r>
              <a:rPr sz="2800" spc="0" dirty="0" smtClean="0">
                <a:latin typeface="Arial"/>
                <a:cs typeface="Arial"/>
              </a:rPr>
              <a:t>s</a:t>
            </a:r>
            <a:r>
              <a:rPr sz="2800" spc="4" dirty="0" smtClean="0">
                <a:latin typeface="Arial"/>
                <a:cs typeface="Arial"/>
              </a:rPr>
              <a:t>t</a:t>
            </a:r>
            <a:r>
              <a:rPr sz="2800" spc="0" dirty="0" smtClean="0">
                <a:latin typeface="Arial"/>
                <a:cs typeface="Arial"/>
              </a:rPr>
              <a:t>at</a:t>
            </a:r>
            <a:r>
              <a:rPr sz="2800" spc="9" dirty="0" smtClean="0">
                <a:latin typeface="Arial"/>
                <a:cs typeface="Arial"/>
              </a:rPr>
              <a:t>i</a:t>
            </a:r>
            <a:r>
              <a:rPr sz="2800" spc="0" dirty="0" smtClean="0">
                <a:latin typeface="Arial"/>
                <a:cs typeface="Arial"/>
              </a:rPr>
              <a:t>c</a:t>
            </a:r>
            <a:r>
              <a:rPr sz="2800" spc="-75" dirty="0" smtClean="0">
                <a:latin typeface="Arial"/>
                <a:cs typeface="Arial"/>
              </a:rPr>
              <a:t> </a:t>
            </a:r>
            <a:r>
              <a:rPr sz="2800" spc="0" dirty="0" smtClean="0">
                <a:latin typeface="Arial"/>
                <a:cs typeface="Arial"/>
              </a:rPr>
              <a:t>n</a:t>
            </a:r>
            <a:r>
              <a:rPr sz="2800" spc="9" dirty="0" smtClean="0">
                <a:latin typeface="Arial"/>
                <a:cs typeface="Arial"/>
              </a:rPr>
              <a:t>o</a:t>
            </a:r>
            <a:r>
              <a:rPr sz="2800" spc="0" dirty="0" smtClean="0">
                <a:latin typeface="Arial"/>
                <a:cs typeface="Arial"/>
              </a:rPr>
              <a:t>t</a:t>
            </a:r>
            <a:r>
              <a:rPr sz="2800" spc="-31" dirty="0" smtClean="0">
                <a:latin typeface="Arial"/>
                <a:cs typeface="Arial"/>
              </a:rPr>
              <a:t> </a:t>
            </a:r>
            <a:r>
              <a:rPr sz="2800" spc="9" dirty="0" smtClean="0">
                <a:latin typeface="Arial"/>
                <a:cs typeface="Arial"/>
              </a:rPr>
              <a:t>d</a:t>
            </a:r>
            <a:r>
              <a:rPr sz="2800" spc="0" dirty="0" smtClean="0">
                <a:latin typeface="Arial"/>
                <a:cs typeface="Arial"/>
              </a:rPr>
              <a:t>y</a:t>
            </a:r>
            <a:r>
              <a:rPr sz="2800" spc="9" dirty="0" smtClean="0">
                <a:latin typeface="Arial"/>
                <a:cs typeface="Arial"/>
              </a:rPr>
              <a:t>n</a:t>
            </a:r>
            <a:r>
              <a:rPr sz="2800" spc="0" dirty="0" smtClean="0">
                <a:latin typeface="Arial"/>
                <a:cs typeface="Arial"/>
              </a:rPr>
              <a:t>amic</a:t>
            </a:r>
            <a:r>
              <a:rPr sz="2800" spc="-94" dirty="0" smtClean="0">
                <a:latin typeface="Arial"/>
                <a:cs typeface="Arial"/>
              </a:rPr>
              <a:t> </a:t>
            </a:r>
            <a:r>
              <a:rPr sz="2800" spc="0" dirty="0" smtClean="0">
                <a:latin typeface="Arial"/>
                <a:cs typeface="Arial"/>
              </a:rPr>
              <a:t>b</a:t>
            </a:r>
            <a:r>
              <a:rPr sz="2800" spc="9" dirty="0" smtClean="0">
                <a:latin typeface="Arial"/>
                <a:cs typeface="Arial"/>
              </a:rPr>
              <a:t>u</a:t>
            </a:r>
            <a:r>
              <a:rPr sz="2800" spc="0" dirty="0" smtClean="0">
                <a:latin typeface="Arial"/>
                <a:cs typeface="Arial"/>
              </a:rPr>
              <a:t>t</a:t>
            </a:r>
            <a:endParaRPr sz="2800">
              <a:latin typeface="Arial"/>
              <a:cs typeface="Arial"/>
            </a:endParaRPr>
          </a:p>
          <a:p>
            <a:pPr marL="355600">
              <a:lnSpc>
                <a:spcPts val="3020"/>
              </a:lnSpc>
              <a:spcBef>
                <a:spcPts val="17"/>
              </a:spcBef>
            </a:pPr>
            <a:r>
              <a:rPr sz="2800" spc="0" dirty="0" smtClean="0">
                <a:latin typeface="Arial"/>
                <a:cs typeface="Arial"/>
              </a:rPr>
              <a:t>e</a:t>
            </a:r>
            <a:r>
              <a:rPr sz="2800" spc="4" dirty="0" smtClean="0">
                <a:latin typeface="Arial"/>
                <a:cs typeface="Arial"/>
              </a:rPr>
              <a:t>l</a:t>
            </a:r>
            <a:r>
              <a:rPr sz="2800" spc="0" dirty="0" smtClean="0">
                <a:latin typeface="Arial"/>
                <a:cs typeface="Arial"/>
              </a:rPr>
              <a:t>a</a:t>
            </a:r>
            <a:r>
              <a:rPr sz="2800" spc="9" dirty="0" smtClean="0">
                <a:latin typeface="Arial"/>
                <a:cs typeface="Arial"/>
              </a:rPr>
              <a:t>s</a:t>
            </a:r>
            <a:r>
              <a:rPr sz="2800" spc="0" dirty="0" smtClean="0">
                <a:latin typeface="Arial"/>
                <a:cs typeface="Arial"/>
              </a:rPr>
              <a:t>ti</a:t>
            </a:r>
            <a:r>
              <a:rPr sz="2800" spc="9" dirty="0" smtClean="0">
                <a:latin typeface="Arial"/>
                <a:cs typeface="Arial"/>
              </a:rPr>
              <a:t>c</a:t>
            </a:r>
            <a:r>
              <a:rPr sz="2800" spc="0" dirty="0" smtClean="0">
                <a:latin typeface="Arial"/>
                <a:cs typeface="Arial"/>
              </a:rPr>
              <a:t>;</a:t>
            </a:r>
            <a:r>
              <a:rPr sz="2800" spc="-79" dirty="0" smtClean="0">
                <a:latin typeface="Arial"/>
                <a:cs typeface="Arial"/>
              </a:rPr>
              <a:t> </a:t>
            </a:r>
            <a:r>
              <a:rPr sz="2800" spc="0" dirty="0" smtClean="0">
                <a:latin typeface="Arial"/>
                <a:cs typeface="Arial"/>
              </a:rPr>
              <a:t>an</a:t>
            </a:r>
            <a:r>
              <a:rPr sz="2800" spc="-31" dirty="0" smtClean="0">
                <a:latin typeface="Arial"/>
                <a:cs typeface="Arial"/>
              </a:rPr>
              <a:t> </a:t>
            </a:r>
            <a:r>
              <a:rPr sz="2800" spc="4" dirty="0" smtClean="0">
                <a:latin typeface="Arial"/>
                <a:cs typeface="Arial"/>
              </a:rPr>
              <a:t>I</a:t>
            </a:r>
            <a:r>
              <a:rPr sz="2800" spc="0" dirty="0" smtClean="0">
                <a:latin typeface="Arial"/>
                <a:cs typeface="Arial"/>
              </a:rPr>
              <a:t>P</a:t>
            </a:r>
            <a:r>
              <a:rPr sz="2800" spc="-59" dirty="0" smtClean="0">
                <a:latin typeface="Arial"/>
                <a:cs typeface="Arial"/>
              </a:rPr>
              <a:t> </a:t>
            </a:r>
            <a:r>
              <a:rPr sz="2800" spc="0" dirty="0" smtClean="0">
                <a:latin typeface="Arial"/>
                <a:cs typeface="Arial"/>
              </a:rPr>
              <a:t>r</a:t>
            </a:r>
            <a:r>
              <a:rPr sz="2800" spc="9" dirty="0" smtClean="0">
                <a:latin typeface="Arial"/>
                <a:cs typeface="Arial"/>
              </a:rPr>
              <a:t>e</a:t>
            </a:r>
            <a:r>
              <a:rPr sz="2800" spc="0" dirty="0" smtClean="0">
                <a:latin typeface="Arial"/>
                <a:cs typeface="Arial"/>
              </a:rPr>
              <a:t>s</a:t>
            </a:r>
            <a:r>
              <a:rPr sz="2800" spc="9" dirty="0" smtClean="0">
                <a:latin typeface="Arial"/>
                <a:cs typeface="Arial"/>
              </a:rPr>
              <a:t>e</a:t>
            </a:r>
            <a:r>
              <a:rPr sz="2800" spc="0" dirty="0" smtClean="0">
                <a:latin typeface="Arial"/>
                <a:cs typeface="Arial"/>
              </a:rPr>
              <a:t>r</a:t>
            </a:r>
            <a:r>
              <a:rPr sz="2800" spc="9" dirty="0" smtClean="0">
                <a:latin typeface="Arial"/>
                <a:cs typeface="Arial"/>
              </a:rPr>
              <a:t>v</a:t>
            </a:r>
            <a:r>
              <a:rPr sz="2800" spc="0" dirty="0" smtClean="0">
                <a:latin typeface="Arial"/>
                <a:cs typeface="Arial"/>
              </a:rPr>
              <a:t>ed</a:t>
            </a:r>
            <a:r>
              <a:rPr sz="2800" spc="-98" dirty="0" smtClean="0">
                <a:latin typeface="Arial"/>
                <a:cs typeface="Arial"/>
              </a:rPr>
              <a:t> </a:t>
            </a:r>
            <a:r>
              <a:rPr sz="2800" spc="0" dirty="0" smtClean="0">
                <a:latin typeface="Arial"/>
                <a:cs typeface="Arial"/>
              </a:rPr>
              <a:t>f</a:t>
            </a:r>
            <a:r>
              <a:rPr sz="2800" spc="9" dirty="0" smtClean="0">
                <a:latin typeface="Arial"/>
                <a:cs typeface="Arial"/>
              </a:rPr>
              <a:t>o</a:t>
            </a:r>
            <a:r>
              <a:rPr sz="2800" spc="0" dirty="0" smtClean="0">
                <a:latin typeface="Arial"/>
                <a:cs typeface="Arial"/>
              </a:rPr>
              <a:t>r</a:t>
            </a:r>
            <a:r>
              <a:rPr sz="2800" spc="-32" dirty="0" smtClean="0">
                <a:latin typeface="Arial"/>
                <a:cs typeface="Arial"/>
              </a:rPr>
              <a:t> </a:t>
            </a:r>
            <a:r>
              <a:rPr sz="2800" spc="0" dirty="0" smtClean="0">
                <a:latin typeface="Arial"/>
                <a:cs typeface="Arial"/>
              </a:rPr>
              <a:t>yo</a:t>
            </a:r>
            <a:r>
              <a:rPr sz="2800" spc="9" dirty="0" smtClean="0">
                <a:latin typeface="Arial"/>
                <a:cs typeface="Arial"/>
              </a:rPr>
              <a:t>u</a:t>
            </a:r>
            <a:r>
              <a:rPr sz="2800" spc="0" dirty="0" smtClean="0">
                <a:latin typeface="Arial"/>
                <a:cs typeface="Arial"/>
              </a:rPr>
              <a:t>r</a:t>
            </a:r>
            <a:r>
              <a:rPr sz="2800" spc="-54" dirty="0" smtClean="0">
                <a:latin typeface="Arial"/>
                <a:cs typeface="Arial"/>
              </a:rPr>
              <a:t> </a:t>
            </a:r>
            <a:r>
              <a:rPr sz="2800" spc="9" dirty="0" smtClean="0">
                <a:latin typeface="Arial"/>
                <a:cs typeface="Arial"/>
              </a:rPr>
              <a:t>u</a:t>
            </a:r>
            <a:r>
              <a:rPr sz="2800" spc="0" dirty="0" smtClean="0">
                <a:latin typeface="Arial"/>
                <a:cs typeface="Arial"/>
              </a:rPr>
              <a:t>s</a:t>
            </a:r>
            <a:r>
              <a:rPr sz="2800" spc="9" dirty="0" smtClean="0">
                <a:latin typeface="Arial"/>
                <a:cs typeface="Arial"/>
              </a:rPr>
              <a:t>e</a:t>
            </a:r>
            <a:r>
              <a:rPr sz="2800" spc="0" dirty="0" smtClean="0">
                <a:latin typeface="Arial"/>
                <a:cs typeface="Arial"/>
              </a:rPr>
              <a:t>;</a:t>
            </a:r>
            <a:r>
              <a:rPr sz="2800" spc="-45" dirty="0" smtClean="0">
                <a:latin typeface="Arial"/>
                <a:cs typeface="Arial"/>
              </a:rPr>
              <a:t> </a:t>
            </a:r>
            <a:r>
              <a:rPr sz="2800" spc="0" dirty="0" smtClean="0">
                <a:latin typeface="Arial"/>
                <a:cs typeface="Arial"/>
              </a:rPr>
              <a:t>dis</a:t>
            </a:r>
            <a:r>
              <a:rPr sz="2800" spc="9" dirty="0" smtClean="0">
                <a:latin typeface="Arial"/>
                <a:cs typeface="Arial"/>
              </a:rPr>
              <a:t>a</a:t>
            </a:r>
            <a:r>
              <a:rPr sz="2800" spc="0" dirty="0" smtClean="0">
                <a:latin typeface="Arial"/>
                <a:cs typeface="Arial"/>
              </a:rPr>
              <a:t>p</a:t>
            </a:r>
            <a:r>
              <a:rPr sz="2800" spc="9" dirty="0" smtClean="0">
                <a:latin typeface="Arial"/>
                <a:cs typeface="Arial"/>
              </a:rPr>
              <a:t>p</a:t>
            </a:r>
            <a:r>
              <a:rPr sz="2800" spc="0" dirty="0" smtClean="0">
                <a:latin typeface="Arial"/>
                <a:cs typeface="Arial"/>
              </a:rPr>
              <a:t>e</a:t>
            </a:r>
            <a:r>
              <a:rPr sz="2800" spc="9" dirty="0" smtClean="0">
                <a:latin typeface="Arial"/>
                <a:cs typeface="Arial"/>
              </a:rPr>
              <a:t>a</a:t>
            </a:r>
            <a:r>
              <a:rPr sz="2800" spc="0" dirty="0" smtClean="0">
                <a:latin typeface="Arial"/>
                <a:cs typeface="Arial"/>
              </a:rPr>
              <a:t>rs o</a:t>
            </a:r>
            <a:r>
              <a:rPr sz="2800" spc="9" dirty="0" smtClean="0">
                <a:latin typeface="Arial"/>
                <a:cs typeface="Arial"/>
              </a:rPr>
              <a:t>n</a:t>
            </a:r>
            <a:r>
              <a:rPr sz="2800" spc="0" dirty="0" smtClean="0">
                <a:latin typeface="Arial"/>
                <a:cs typeface="Arial"/>
              </a:rPr>
              <a:t>ce</a:t>
            </a:r>
            <a:r>
              <a:rPr sz="2800" spc="-50" dirty="0" smtClean="0">
                <a:latin typeface="Arial"/>
                <a:cs typeface="Arial"/>
              </a:rPr>
              <a:t> </a:t>
            </a:r>
            <a:r>
              <a:rPr sz="2800" spc="0" dirty="0" smtClean="0">
                <a:latin typeface="Arial"/>
                <a:cs typeface="Arial"/>
              </a:rPr>
              <a:t>t</a:t>
            </a:r>
            <a:r>
              <a:rPr sz="2800" spc="9" dirty="0" smtClean="0">
                <a:latin typeface="Arial"/>
                <a:cs typeface="Arial"/>
              </a:rPr>
              <a:t>h</a:t>
            </a:r>
            <a:r>
              <a:rPr sz="2800" spc="0" dirty="0" smtClean="0">
                <a:latin typeface="Arial"/>
                <a:cs typeface="Arial"/>
              </a:rPr>
              <a:t>e</a:t>
            </a:r>
            <a:r>
              <a:rPr sz="2800" spc="-38" dirty="0" smtClean="0">
                <a:latin typeface="Arial"/>
                <a:cs typeface="Arial"/>
              </a:rPr>
              <a:t> </a:t>
            </a:r>
            <a:r>
              <a:rPr sz="2800" spc="0" dirty="0" smtClean="0">
                <a:latin typeface="Arial"/>
                <a:cs typeface="Arial"/>
              </a:rPr>
              <a:t>se</a:t>
            </a:r>
            <a:r>
              <a:rPr sz="2800" spc="9" dirty="0" smtClean="0">
                <a:latin typeface="Arial"/>
                <a:cs typeface="Arial"/>
              </a:rPr>
              <a:t>r</a:t>
            </a:r>
            <a:r>
              <a:rPr sz="2800" spc="0" dirty="0" smtClean="0">
                <a:latin typeface="Arial"/>
                <a:cs typeface="Arial"/>
              </a:rPr>
              <a:t>v</a:t>
            </a:r>
            <a:r>
              <a:rPr sz="2800" spc="9" dirty="0" smtClean="0">
                <a:latin typeface="Arial"/>
                <a:cs typeface="Arial"/>
              </a:rPr>
              <a:t>e</a:t>
            </a:r>
            <a:r>
              <a:rPr sz="2800" spc="0" dirty="0" smtClean="0">
                <a:latin typeface="Arial"/>
                <a:cs typeface="Arial"/>
              </a:rPr>
              <a:t>r</a:t>
            </a:r>
            <a:r>
              <a:rPr sz="2800" spc="-77" dirty="0" smtClean="0">
                <a:latin typeface="Arial"/>
                <a:cs typeface="Arial"/>
              </a:rPr>
              <a:t> </a:t>
            </a:r>
            <a:r>
              <a:rPr sz="2800" spc="9" dirty="0" smtClean="0">
                <a:latin typeface="Arial"/>
                <a:cs typeface="Arial"/>
              </a:rPr>
              <a:t>i</a:t>
            </a:r>
            <a:r>
              <a:rPr sz="2800" spc="0" dirty="0" smtClean="0">
                <a:latin typeface="Arial"/>
                <a:cs typeface="Arial"/>
              </a:rPr>
              <a:t>s</a:t>
            </a:r>
            <a:r>
              <a:rPr sz="2800" spc="-20" dirty="0" smtClean="0">
                <a:latin typeface="Arial"/>
                <a:cs typeface="Arial"/>
              </a:rPr>
              <a:t> </a:t>
            </a:r>
            <a:r>
              <a:rPr sz="2800" spc="0" dirty="0" smtClean="0">
                <a:latin typeface="Arial"/>
                <a:cs typeface="Arial"/>
              </a:rPr>
              <a:t>te</a:t>
            </a:r>
            <a:r>
              <a:rPr sz="2800" spc="4" dirty="0" smtClean="0">
                <a:latin typeface="Arial"/>
                <a:cs typeface="Arial"/>
              </a:rPr>
              <a:t>r</a:t>
            </a:r>
            <a:r>
              <a:rPr sz="2800" spc="0" dirty="0" smtClean="0">
                <a:latin typeface="Arial"/>
                <a:cs typeface="Arial"/>
              </a:rPr>
              <a:t>min</a:t>
            </a:r>
            <a:r>
              <a:rPr sz="2800" spc="9" dirty="0" smtClean="0">
                <a:latin typeface="Arial"/>
                <a:cs typeface="Arial"/>
              </a:rPr>
              <a:t>a</a:t>
            </a:r>
            <a:r>
              <a:rPr sz="2800" spc="0" dirty="0" smtClean="0">
                <a:latin typeface="Arial"/>
                <a:cs typeface="Arial"/>
              </a:rPr>
              <a:t>te</a:t>
            </a:r>
            <a:r>
              <a:rPr sz="2800" spc="44" dirty="0" smtClean="0">
                <a:latin typeface="Arial"/>
                <a:cs typeface="Arial"/>
              </a:rPr>
              <a:t>d</a:t>
            </a:r>
            <a:r>
              <a:rPr sz="2400" spc="0" dirty="0" smtClean="0">
                <a:latin typeface="Arial"/>
                <a:cs typeface="Arial"/>
              </a:rPr>
              <a:t>.</a:t>
            </a:r>
            <a:endParaRPr sz="2400">
              <a:latin typeface="Arial"/>
              <a:cs typeface="Arial"/>
            </a:endParaRPr>
          </a:p>
        </p:txBody>
      </p:sp>
      <p:sp>
        <p:nvSpPr>
          <p:cNvPr id="7" name="object 7"/>
          <p:cNvSpPr txBox="1"/>
          <p:nvPr/>
        </p:nvSpPr>
        <p:spPr>
          <a:xfrm>
            <a:off x="840740" y="2744356"/>
            <a:ext cx="164388" cy="254000"/>
          </a:xfrm>
          <a:prstGeom prst="rect">
            <a:avLst/>
          </a:prstGeom>
        </p:spPr>
        <p:txBody>
          <a:bodyPr wrap="square" lIns="0" tIns="0" rIns="0" bIns="0" rtlCol="0">
            <a:noAutofit/>
          </a:bodyPr>
          <a:lstStyle/>
          <a:p>
            <a:pPr marL="12700">
              <a:lnSpc>
                <a:spcPts val="1939"/>
              </a:lnSpc>
              <a:spcBef>
                <a:spcPts val="97"/>
              </a:spcBef>
            </a:pPr>
            <a:r>
              <a:rPr sz="1800" spc="0" dirty="0" smtClean="0">
                <a:latin typeface="Wingdings"/>
                <a:cs typeface="Wingdings"/>
              </a:rPr>
              <a:t></a:t>
            </a:r>
            <a:endParaRPr sz="1800">
              <a:latin typeface="Wingdings"/>
              <a:cs typeface="Wingdings"/>
            </a:endParaRPr>
          </a:p>
        </p:txBody>
      </p:sp>
      <p:sp>
        <p:nvSpPr>
          <p:cNvPr id="6" name="object 6"/>
          <p:cNvSpPr txBox="1"/>
          <p:nvPr/>
        </p:nvSpPr>
        <p:spPr>
          <a:xfrm>
            <a:off x="1127556" y="2744271"/>
            <a:ext cx="7187913" cy="3134994"/>
          </a:xfrm>
          <a:prstGeom prst="rect">
            <a:avLst/>
          </a:prstGeom>
        </p:spPr>
        <p:txBody>
          <a:bodyPr wrap="square" lIns="0" tIns="0" rIns="0" bIns="0" rtlCol="0">
            <a:noAutofit/>
          </a:bodyPr>
          <a:lstStyle/>
          <a:p>
            <a:pPr marL="12700" marR="69265">
              <a:lnSpc>
                <a:spcPts val="1939"/>
              </a:lnSpc>
              <a:spcBef>
                <a:spcPts val="102"/>
              </a:spcBef>
            </a:pPr>
            <a:r>
              <a:rPr sz="1800" spc="0" dirty="0" smtClean="0">
                <a:latin typeface="Arial"/>
                <a:cs typeface="Arial"/>
              </a:rPr>
              <a:t>El</a:t>
            </a:r>
            <a:r>
              <a:rPr sz="1800" spc="-9" dirty="0" smtClean="0">
                <a:latin typeface="Arial"/>
                <a:cs typeface="Arial"/>
              </a:rPr>
              <a:t>a</a:t>
            </a:r>
            <a:r>
              <a:rPr sz="1800" spc="0" dirty="0" smtClean="0">
                <a:latin typeface="Arial"/>
                <a:cs typeface="Arial"/>
              </a:rPr>
              <a:t>stic </a:t>
            </a:r>
            <a:r>
              <a:rPr sz="1800" spc="4" dirty="0" smtClean="0">
                <a:latin typeface="Arial"/>
                <a:cs typeface="Arial"/>
              </a:rPr>
              <a:t>I</a:t>
            </a:r>
            <a:r>
              <a:rPr sz="1800" spc="0" dirty="0" smtClean="0">
                <a:latin typeface="Arial"/>
                <a:cs typeface="Arial"/>
              </a:rPr>
              <a:t>P</a:t>
            </a:r>
            <a:r>
              <a:rPr sz="1800" spc="-124" dirty="0" smtClean="0">
                <a:latin typeface="Arial"/>
                <a:cs typeface="Arial"/>
              </a:rPr>
              <a:t> </a:t>
            </a:r>
            <a:r>
              <a:rPr sz="1800" spc="0" dirty="0" smtClean="0">
                <a:latin typeface="Arial"/>
                <a:cs typeface="Arial"/>
              </a:rPr>
              <a:t>A</a:t>
            </a:r>
            <a:r>
              <a:rPr sz="1800" spc="-4" dirty="0" smtClean="0">
                <a:latin typeface="Arial"/>
                <a:cs typeface="Arial"/>
              </a:rPr>
              <a:t>d</a:t>
            </a:r>
            <a:r>
              <a:rPr sz="1800" spc="0" dirty="0" smtClean="0">
                <a:latin typeface="Arial"/>
                <a:cs typeface="Arial"/>
              </a:rPr>
              <a:t>dr</a:t>
            </a:r>
            <a:r>
              <a:rPr sz="1800" spc="-9" dirty="0" smtClean="0">
                <a:latin typeface="Arial"/>
                <a:cs typeface="Arial"/>
              </a:rPr>
              <a:t>e</a:t>
            </a:r>
            <a:r>
              <a:rPr sz="1800" spc="0" dirty="0" smtClean="0">
                <a:latin typeface="Arial"/>
                <a:cs typeface="Arial"/>
              </a:rPr>
              <a:t>ss b</a:t>
            </a:r>
            <a:r>
              <a:rPr sz="1800" spc="-4" dirty="0" smtClean="0">
                <a:latin typeface="Arial"/>
                <a:cs typeface="Arial"/>
              </a:rPr>
              <a:t>e</a:t>
            </a:r>
            <a:r>
              <a:rPr sz="1800" spc="0" dirty="0" smtClean="0">
                <a:latin typeface="Arial"/>
                <a:cs typeface="Arial"/>
              </a:rPr>
              <a:t>l</a:t>
            </a:r>
            <a:r>
              <a:rPr sz="1800" spc="-9" dirty="0" smtClean="0">
                <a:latin typeface="Arial"/>
                <a:cs typeface="Arial"/>
              </a:rPr>
              <a:t>o</a:t>
            </a:r>
            <a:r>
              <a:rPr sz="1800" spc="0" dirty="0" smtClean="0">
                <a:latin typeface="Arial"/>
                <a:cs typeface="Arial"/>
              </a:rPr>
              <a:t>n</a:t>
            </a:r>
            <a:r>
              <a:rPr sz="1800" spc="-9" dirty="0" smtClean="0">
                <a:latin typeface="Arial"/>
                <a:cs typeface="Arial"/>
              </a:rPr>
              <a:t>g</a:t>
            </a:r>
            <a:r>
              <a:rPr sz="1800" spc="0" dirty="0" smtClean="0">
                <a:latin typeface="Arial"/>
                <a:cs typeface="Arial"/>
              </a:rPr>
              <a:t>s</a:t>
            </a:r>
            <a:r>
              <a:rPr sz="1800" spc="24" dirty="0" smtClean="0">
                <a:latin typeface="Arial"/>
                <a:cs typeface="Arial"/>
              </a:rPr>
              <a:t> </a:t>
            </a:r>
            <a:r>
              <a:rPr sz="1800" spc="0" dirty="0" smtClean="0">
                <a:latin typeface="Arial"/>
                <a:cs typeface="Arial"/>
              </a:rPr>
              <a:t>to </a:t>
            </a:r>
            <a:r>
              <a:rPr sz="1800" spc="4" dirty="0" smtClean="0">
                <a:latin typeface="Arial"/>
                <a:cs typeface="Arial"/>
              </a:rPr>
              <a:t>t</a:t>
            </a:r>
            <a:r>
              <a:rPr sz="1800" spc="0" dirty="0" smtClean="0">
                <a:latin typeface="Arial"/>
                <a:cs typeface="Arial"/>
              </a:rPr>
              <a:t>he</a:t>
            </a:r>
            <a:r>
              <a:rPr sz="1800" spc="-9" dirty="0" smtClean="0">
                <a:latin typeface="Arial"/>
                <a:cs typeface="Arial"/>
              </a:rPr>
              <a:t> </a:t>
            </a:r>
            <a:r>
              <a:rPr sz="1800" spc="0" dirty="0" smtClean="0">
                <a:latin typeface="Arial"/>
                <a:cs typeface="Arial"/>
              </a:rPr>
              <a:t>acc</a:t>
            </a:r>
            <a:r>
              <a:rPr sz="1800" spc="-4" dirty="0" smtClean="0">
                <a:latin typeface="Arial"/>
                <a:cs typeface="Arial"/>
              </a:rPr>
              <a:t>o</a:t>
            </a:r>
            <a:r>
              <a:rPr sz="1800" spc="0" dirty="0" smtClean="0">
                <a:latin typeface="Arial"/>
                <a:cs typeface="Arial"/>
              </a:rPr>
              <a:t>u</a:t>
            </a:r>
            <a:r>
              <a:rPr sz="1800" spc="-9" dirty="0" smtClean="0">
                <a:latin typeface="Arial"/>
                <a:cs typeface="Arial"/>
              </a:rPr>
              <a:t>n</a:t>
            </a:r>
            <a:r>
              <a:rPr sz="1800" spc="0" dirty="0" smtClean="0">
                <a:latin typeface="Arial"/>
                <a:cs typeface="Arial"/>
              </a:rPr>
              <a:t>t</a:t>
            </a:r>
            <a:r>
              <a:rPr sz="1800" spc="9" dirty="0" smtClean="0">
                <a:latin typeface="Arial"/>
                <a:cs typeface="Arial"/>
              </a:rPr>
              <a:t> </a:t>
            </a:r>
            <a:r>
              <a:rPr sz="1800" spc="0" dirty="0" smtClean="0">
                <a:latin typeface="Arial"/>
                <a:cs typeface="Arial"/>
              </a:rPr>
              <a:t>a</a:t>
            </a:r>
            <a:r>
              <a:rPr sz="1800" spc="-9" dirty="0" smtClean="0">
                <a:latin typeface="Arial"/>
                <a:cs typeface="Arial"/>
              </a:rPr>
              <a:t>n</a:t>
            </a:r>
            <a:r>
              <a:rPr sz="1800" spc="0" dirty="0" smtClean="0">
                <a:latin typeface="Arial"/>
                <a:cs typeface="Arial"/>
              </a:rPr>
              <a:t>d</a:t>
            </a:r>
            <a:r>
              <a:rPr sz="1800" spc="9" dirty="0" smtClean="0">
                <a:latin typeface="Arial"/>
                <a:cs typeface="Arial"/>
              </a:rPr>
              <a:t> </a:t>
            </a:r>
            <a:r>
              <a:rPr sz="1800" spc="0" dirty="0" smtClean="0">
                <a:latin typeface="Arial"/>
                <a:cs typeface="Arial"/>
              </a:rPr>
              <a:t>n</a:t>
            </a:r>
            <a:r>
              <a:rPr sz="1800" spc="-9" dirty="0" smtClean="0">
                <a:latin typeface="Arial"/>
                <a:cs typeface="Arial"/>
              </a:rPr>
              <a:t>o</a:t>
            </a:r>
            <a:r>
              <a:rPr sz="1800" spc="0" dirty="0" smtClean="0">
                <a:latin typeface="Arial"/>
                <a:cs typeface="Arial"/>
              </a:rPr>
              <a:t>t</a:t>
            </a:r>
            <a:r>
              <a:rPr sz="1800" spc="9" dirty="0" smtClean="0">
                <a:latin typeface="Arial"/>
                <a:cs typeface="Arial"/>
              </a:rPr>
              <a:t> </a:t>
            </a:r>
            <a:r>
              <a:rPr sz="1800" spc="0" dirty="0" smtClean="0">
                <a:latin typeface="Arial"/>
                <a:cs typeface="Arial"/>
              </a:rPr>
              <a:t>to a virtu</a:t>
            </a:r>
            <a:r>
              <a:rPr sz="1800" spc="-9" dirty="0" smtClean="0">
                <a:latin typeface="Arial"/>
                <a:cs typeface="Arial"/>
              </a:rPr>
              <a:t>a</a:t>
            </a:r>
            <a:r>
              <a:rPr sz="1800" spc="0" dirty="0" smtClean="0">
                <a:latin typeface="Arial"/>
                <a:cs typeface="Arial"/>
              </a:rPr>
              <a:t>l mac</a:t>
            </a:r>
            <a:r>
              <a:rPr sz="1800" spc="-9" dirty="0" smtClean="0">
                <a:latin typeface="Arial"/>
                <a:cs typeface="Arial"/>
              </a:rPr>
              <a:t>h</a:t>
            </a:r>
            <a:r>
              <a:rPr sz="1800" spc="0" dirty="0" smtClean="0">
                <a:latin typeface="Arial"/>
                <a:cs typeface="Arial"/>
              </a:rPr>
              <a:t>i</a:t>
            </a:r>
            <a:r>
              <a:rPr sz="1800" spc="-9" dirty="0" smtClean="0">
                <a:latin typeface="Arial"/>
                <a:cs typeface="Arial"/>
              </a:rPr>
              <a:t>n</a:t>
            </a:r>
            <a:r>
              <a:rPr sz="1800" spc="0" dirty="0" smtClean="0">
                <a:latin typeface="Arial"/>
                <a:cs typeface="Arial"/>
              </a:rPr>
              <a:t>e i</a:t>
            </a:r>
            <a:r>
              <a:rPr sz="1800" spc="-9"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a:t>
            </a:r>
            <a:endParaRPr sz="1800">
              <a:latin typeface="Arial"/>
              <a:cs typeface="Arial"/>
            </a:endParaRPr>
          </a:p>
          <a:p>
            <a:pPr marL="12700" marR="202543">
              <a:lnSpc>
                <a:spcPts val="1939"/>
              </a:lnSpc>
              <a:spcBef>
                <a:spcPts val="434"/>
              </a:spcBef>
            </a:pPr>
            <a:r>
              <a:rPr sz="1800" spc="0" dirty="0" smtClean="0">
                <a:latin typeface="Arial"/>
                <a:cs typeface="Arial"/>
              </a:rPr>
              <a:t>It e</a:t>
            </a:r>
            <a:r>
              <a:rPr sz="1800" spc="-14" dirty="0" smtClean="0">
                <a:latin typeface="Arial"/>
                <a:cs typeface="Arial"/>
              </a:rPr>
              <a:t>x</a:t>
            </a:r>
            <a:r>
              <a:rPr sz="1800" spc="0" dirty="0" smtClean="0">
                <a:latin typeface="Arial"/>
                <a:cs typeface="Arial"/>
              </a:rPr>
              <a:t>ists</a:t>
            </a:r>
            <a:r>
              <a:rPr sz="1800" spc="14" dirty="0" smtClean="0">
                <a:latin typeface="Arial"/>
                <a:cs typeface="Arial"/>
              </a:rPr>
              <a:t> </a:t>
            </a:r>
            <a:r>
              <a:rPr sz="1800" spc="0" dirty="0" smtClean="0">
                <a:latin typeface="Arial"/>
                <a:cs typeface="Arial"/>
              </a:rPr>
              <a:t>u</a:t>
            </a:r>
            <a:r>
              <a:rPr sz="1800" spc="-9" dirty="0" smtClean="0">
                <a:latin typeface="Arial"/>
                <a:cs typeface="Arial"/>
              </a:rPr>
              <a:t>n</a:t>
            </a:r>
            <a:r>
              <a:rPr sz="1800" spc="0" dirty="0" smtClean="0">
                <a:latin typeface="Arial"/>
                <a:cs typeface="Arial"/>
              </a:rPr>
              <a:t>til</a:t>
            </a:r>
            <a:r>
              <a:rPr sz="1800" spc="9" dirty="0" smtClean="0">
                <a:latin typeface="Arial"/>
                <a:cs typeface="Arial"/>
              </a:rPr>
              <a:t> </a:t>
            </a:r>
            <a:r>
              <a:rPr sz="1800" spc="0" dirty="0" smtClean="0">
                <a:latin typeface="Arial"/>
                <a:cs typeface="Arial"/>
              </a:rPr>
              <a:t>it</a:t>
            </a:r>
            <a:r>
              <a:rPr sz="1800" spc="-4" dirty="0" smtClean="0">
                <a:latin typeface="Arial"/>
                <a:cs typeface="Arial"/>
              </a:rPr>
              <a:t> </a:t>
            </a:r>
            <a:r>
              <a:rPr sz="1800" spc="0" dirty="0" smtClean="0">
                <a:latin typeface="Arial"/>
                <a:cs typeface="Arial"/>
              </a:rPr>
              <a:t>is e</a:t>
            </a:r>
            <a:r>
              <a:rPr sz="1800" spc="-14" dirty="0" smtClean="0">
                <a:latin typeface="Arial"/>
                <a:cs typeface="Arial"/>
              </a:rPr>
              <a:t>x</a:t>
            </a:r>
            <a:r>
              <a:rPr sz="1800" spc="0" dirty="0" smtClean="0">
                <a:latin typeface="Arial"/>
                <a:cs typeface="Arial"/>
              </a:rPr>
              <a:t>p</a:t>
            </a:r>
            <a:r>
              <a:rPr sz="1800" spc="-9" dirty="0" smtClean="0">
                <a:latin typeface="Arial"/>
                <a:cs typeface="Arial"/>
              </a:rPr>
              <a:t>l</a:t>
            </a:r>
            <a:r>
              <a:rPr sz="1800" spc="0" dirty="0" smtClean="0">
                <a:latin typeface="Arial"/>
                <a:cs typeface="Arial"/>
              </a:rPr>
              <a:t>ic</a:t>
            </a:r>
            <a:r>
              <a:rPr sz="1800" spc="-9" dirty="0" smtClean="0">
                <a:latin typeface="Arial"/>
                <a:cs typeface="Arial"/>
              </a:rPr>
              <a:t>i</a:t>
            </a:r>
            <a:r>
              <a:rPr sz="1800" spc="0" dirty="0" smtClean="0">
                <a:latin typeface="Arial"/>
                <a:cs typeface="Arial"/>
              </a:rPr>
              <a:t>tly</a:t>
            </a:r>
            <a:r>
              <a:rPr sz="1800" spc="39" dirty="0" smtClean="0">
                <a:latin typeface="Arial"/>
                <a:cs typeface="Arial"/>
              </a:rPr>
              <a:t> </a:t>
            </a:r>
            <a:r>
              <a:rPr sz="1800" spc="0" dirty="0" smtClean="0">
                <a:latin typeface="Arial"/>
                <a:cs typeface="Arial"/>
              </a:rPr>
              <a:t>rem</a:t>
            </a:r>
            <a:r>
              <a:rPr sz="1800" spc="-9" dirty="0" smtClean="0">
                <a:latin typeface="Arial"/>
                <a:cs typeface="Arial"/>
              </a:rPr>
              <a:t>o</a:t>
            </a:r>
            <a:r>
              <a:rPr sz="1800" spc="0" dirty="0" smtClean="0">
                <a:latin typeface="Arial"/>
                <a:cs typeface="Arial"/>
              </a:rPr>
              <a:t>ve</a:t>
            </a:r>
            <a:r>
              <a:rPr sz="1800" spc="-9" dirty="0" smtClean="0">
                <a:latin typeface="Arial"/>
                <a:cs typeface="Arial"/>
              </a:rPr>
              <a:t>d</a:t>
            </a:r>
            <a:r>
              <a:rPr sz="1800" spc="0" dirty="0" smtClean="0">
                <a:latin typeface="Arial"/>
                <a:cs typeface="Arial"/>
              </a:rPr>
              <a:t>,</a:t>
            </a:r>
            <a:r>
              <a:rPr sz="1800" spc="9" dirty="0" smtClean="0">
                <a:latin typeface="Arial"/>
                <a:cs typeface="Arial"/>
              </a:rPr>
              <a:t> </a:t>
            </a:r>
            <a:r>
              <a:rPr sz="1800" spc="0" dirty="0" smtClean="0">
                <a:latin typeface="Arial"/>
                <a:cs typeface="Arial"/>
              </a:rPr>
              <a:t>a</a:t>
            </a:r>
            <a:r>
              <a:rPr sz="1800" spc="-9" dirty="0" smtClean="0">
                <a:latin typeface="Arial"/>
                <a:cs typeface="Arial"/>
              </a:rPr>
              <a:t>n</a:t>
            </a:r>
            <a:r>
              <a:rPr sz="1800" spc="0" dirty="0" smtClean="0">
                <a:latin typeface="Arial"/>
                <a:cs typeface="Arial"/>
              </a:rPr>
              <a:t>d</a:t>
            </a:r>
            <a:r>
              <a:rPr sz="1800" spc="9" dirty="0" smtClean="0">
                <a:latin typeface="Arial"/>
                <a:cs typeface="Arial"/>
              </a:rPr>
              <a:t> </a:t>
            </a:r>
            <a:r>
              <a:rPr sz="1800" spc="0" dirty="0" smtClean="0">
                <a:latin typeface="Arial"/>
                <a:cs typeface="Arial"/>
              </a:rPr>
              <a:t>rem</a:t>
            </a:r>
            <a:r>
              <a:rPr sz="1800" spc="-9" dirty="0" smtClean="0">
                <a:latin typeface="Arial"/>
                <a:cs typeface="Arial"/>
              </a:rPr>
              <a:t>a</a:t>
            </a:r>
            <a:r>
              <a:rPr sz="1800" spc="0" dirty="0" smtClean="0">
                <a:latin typeface="Arial"/>
                <a:cs typeface="Arial"/>
              </a:rPr>
              <a:t>i</a:t>
            </a:r>
            <a:r>
              <a:rPr sz="1800" spc="-9" dirty="0" smtClean="0">
                <a:latin typeface="Arial"/>
                <a:cs typeface="Arial"/>
              </a:rPr>
              <a:t>n</a:t>
            </a:r>
            <a:r>
              <a:rPr sz="1800" spc="0" dirty="0" smtClean="0">
                <a:latin typeface="Arial"/>
                <a:cs typeface="Arial"/>
              </a:rPr>
              <a:t>s</a:t>
            </a:r>
            <a:r>
              <a:rPr sz="1800" spc="14" dirty="0" smtClean="0">
                <a:latin typeface="Arial"/>
                <a:cs typeface="Arial"/>
              </a:rPr>
              <a:t> </a:t>
            </a:r>
            <a:r>
              <a:rPr sz="1800" spc="0" dirty="0" smtClean="0">
                <a:latin typeface="Arial"/>
                <a:cs typeface="Arial"/>
              </a:rPr>
              <a:t>ass</a:t>
            </a:r>
            <a:r>
              <a:rPr sz="1800" spc="-9" dirty="0" smtClean="0">
                <a:latin typeface="Arial"/>
                <a:cs typeface="Arial"/>
              </a:rPr>
              <a:t>o</a:t>
            </a:r>
            <a:r>
              <a:rPr sz="1800" spc="0" dirty="0" smtClean="0">
                <a:latin typeface="Arial"/>
                <a:cs typeface="Arial"/>
              </a:rPr>
              <a:t>ci</a:t>
            </a:r>
            <a:r>
              <a:rPr sz="1800" spc="-9" dirty="0" smtClean="0">
                <a:latin typeface="Arial"/>
                <a:cs typeface="Arial"/>
              </a:rPr>
              <a:t>a</a:t>
            </a:r>
            <a:r>
              <a:rPr sz="1800" spc="0" dirty="0" smtClean="0">
                <a:latin typeface="Arial"/>
                <a:cs typeface="Arial"/>
              </a:rPr>
              <a:t>ted</a:t>
            </a:r>
            <a:r>
              <a:rPr sz="1800" spc="9" dirty="0" smtClean="0">
                <a:latin typeface="Arial"/>
                <a:cs typeface="Arial"/>
              </a:rPr>
              <a:t> </a:t>
            </a:r>
            <a:r>
              <a:rPr sz="1800" spc="-39" dirty="0" smtClean="0">
                <a:latin typeface="Arial"/>
                <a:cs typeface="Arial"/>
              </a:rPr>
              <a:t>w</a:t>
            </a:r>
            <a:r>
              <a:rPr sz="1800" spc="0" dirty="0" smtClean="0">
                <a:latin typeface="Arial"/>
                <a:cs typeface="Arial"/>
              </a:rPr>
              <a:t>ith</a:t>
            </a:r>
            <a:r>
              <a:rPr sz="1800" spc="44" dirty="0" smtClean="0">
                <a:latin typeface="Arial"/>
                <a:cs typeface="Arial"/>
              </a:rPr>
              <a:t> </a:t>
            </a:r>
            <a:r>
              <a:rPr sz="1800" spc="0" dirty="0" smtClean="0">
                <a:latin typeface="Arial"/>
                <a:cs typeface="Arial"/>
              </a:rPr>
              <a:t>the acc</a:t>
            </a:r>
            <a:r>
              <a:rPr sz="1800" spc="-9" dirty="0" smtClean="0">
                <a:latin typeface="Arial"/>
                <a:cs typeface="Arial"/>
              </a:rPr>
              <a:t>o</a:t>
            </a:r>
            <a:r>
              <a:rPr sz="1800" spc="0" dirty="0" smtClean="0">
                <a:latin typeface="Arial"/>
                <a:cs typeface="Arial"/>
              </a:rPr>
              <a:t>u</a:t>
            </a:r>
            <a:r>
              <a:rPr sz="1800" spc="-9" dirty="0" smtClean="0">
                <a:latin typeface="Arial"/>
                <a:cs typeface="Arial"/>
              </a:rPr>
              <a:t>n</a:t>
            </a:r>
            <a:r>
              <a:rPr sz="1800" spc="0" dirty="0" smtClean="0">
                <a:latin typeface="Arial"/>
                <a:cs typeface="Arial"/>
              </a:rPr>
              <a:t>t</a:t>
            </a:r>
            <a:r>
              <a:rPr sz="1800" spc="19" dirty="0" smtClean="0">
                <a:latin typeface="Arial"/>
                <a:cs typeface="Arial"/>
              </a:rPr>
              <a:t> </a:t>
            </a:r>
            <a:r>
              <a:rPr sz="1800" spc="0" dirty="0" smtClean="0">
                <a:latin typeface="Arial"/>
                <a:cs typeface="Arial"/>
              </a:rPr>
              <a:t>ev</a:t>
            </a:r>
            <a:r>
              <a:rPr sz="1800" spc="-9" dirty="0" smtClean="0">
                <a:latin typeface="Arial"/>
                <a:cs typeface="Arial"/>
              </a:rPr>
              <a:t>e</a:t>
            </a:r>
            <a:r>
              <a:rPr sz="1800" spc="0" dirty="0" smtClean="0">
                <a:latin typeface="Arial"/>
                <a:cs typeface="Arial"/>
              </a:rPr>
              <a:t>n </a:t>
            </a:r>
            <a:r>
              <a:rPr sz="1800" spc="-39" dirty="0" smtClean="0">
                <a:latin typeface="Arial"/>
                <a:cs typeface="Arial"/>
              </a:rPr>
              <a:t>w</a:t>
            </a:r>
            <a:r>
              <a:rPr sz="1800" spc="0" dirty="0" smtClean="0">
                <a:latin typeface="Arial"/>
                <a:cs typeface="Arial"/>
              </a:rPr>
              <a:t>h</a:t>
            </a:r>
            <a:r>
              <a:rPr sz="1800" spc="-9" dirty="0" smtClean="0">
                <a:latin typeface="Arial"/>
                <a:cs typeface="Arial"/>
              </a:rPr>
              <a:t>i</a:t>
            </a:r>
            <a:r>
              <a:rPr sz="1800" spc="0" dirty="0" smtClean="0">
                <a:latin typeface="Arial"/>
                <a:cs typeface="Arial"/>
              </a:rPr>
              <a:t>le</a:t>
            </a:r>
            <a:r>
              <a:rPr sz="1800" spc="54" dirty="0" smtClean="0">
                <a:latin typeface="Arial"/>
                <a:cs typeface="Arial"/>
              </a:rPr>
              <a:t> </a:t>
            </a:r>
            <a:r>
              <a:rPr sz="1800" spc="0" dirty="0" smtClean="0">
                <a:latin typeface="Arial"/>
                <a:cs typeface="Arial"/>
              </a:rPr>
              <a:t>it</a:t>
            </a:r>
            <a:r>
              <a:rPr sz="1800" spc="-4" dirty="0" smtClean="0">
                <a:latin typeface="Arial"/>
                <a:cs typeface="Arial"/>
              </a:rPr>
              <a:t> </a:t>
            </a:r>
            <a:r>
              <a:rPr sz="1800" spc="0" dirty="0" smtClean="0">
                <a:latin typeface="Arial"/>
                <a:cs typeface="Arial"/>
              </a:rPr>
              <a:t>is ass</a:t>
            </a:r>
            <a:r>
              <a:rPr sz="1800" spc="-9" dirty="0" smtClean="0">
                <a:latin typeface="Arial"/>
                <a:cs typeface="Arial"/>
              </a:rPr>
              <a:t>o</a:t>
            </a:r>
            <a:r>
              <a:rPr sz="1800" spc="0" dirty="0" smtClean="0">
                <a:latin typeface="Arial"/>
                <a:cs typeface="Arial"/>
              </a:rPr>
              <a:t>ci</a:t>
            </a:r>
            <a:r>
              <a:rPr sz="1800" spc="-9" dirty="0" smtClean="0">
                <a:latin typeface="Arial"/>
                <a:cs typeface="Arial"/>
              </a:rPr>
              <a:t>a</a:t>
            </a:r>
            <a:r>
              <a:rPr sz="1800" spc="0" dirty="0" smtClean="0">
                <a:latin typeface="Arial"/>
                <a:cs typeface="Arial"/>
              </a:rPr>
              <a:t>ted</a:t>
            </a:r>
            <a:r>
              <a:rPr sz="1800" spc="19" dirty="0" smtClean="0">
                <a:latin typeface="Arial"/>
                <a:cs typeface="Arial"/>
              </a:rPr>
              <a:t> </a:t>
            </a:r>
            <a:r>
              <a:rPr sz="1800" spc="-39" dirty="0" smtClean="0">
                <a:latin typeface="Arial"/>
                <a:cs typeface="Arial"/>
              </a:rPr>
              <a:t>w</a:t>
            </a:r>
            <a:r>
              <a:rPr sz="1800" spc="0" dirty="0" smtClean="0">
                <a:latin typeface="Arial"/>
                <a:cs typeface="Arial"/>
              </a:rPr>
              <a:t>ith</a:t>
            </a:r>
            <a:r>
              <a:rPr sz="1800" spc="34" dirty="0" smtClean="0">
                <a:latin typeface="Arial"/>
                <a:cs typeface="Arial"/>
              </a:rPr>
              <a:t> </a:t>
            </a:r>
            <a:r>
              <a:rPr sz="1800" spc="0" dirty="0" smtClean="0">
                <a:latin typeface="Arial"/>
                <a:cs typeface="Arial"/>
              </a:rPr>
              <a:t>no</a:t>
            </a:r>
            <a:r>
              <a:rPr sz="1800" spc="9" dirty="0" smtClean="0">
                <a:latin typeface="Arial"/>
                <a:cs typeface="Arial"/>
              </a:rPr>
              <a:t> </a:t>
            </a:r>
            <a:r>
              <a:rPr sz="1800" spc="0" dirty="0" smtClean="0">
                <a:latin typeface="Arial"/>
                <a:cs typeface="Arial"/>
              </a:rPr>
              <a:t>i</a:t>
            </a:r>
            <a:r>
              <a:rPr sz="1800" spc="-9"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a:t>
            </a:r>
            <a:endParaRPr sz="1800">
              <a:latin typeface="Arial"/>
              <a:cs typeface="Arial"/>
            </a:endParaRPr>
          </a:p>
          <a:p>
            <a:pPr marL="12700" marR="93725">
              <a:lnSpc>
                <a:spcPts val="2069"/>
              </a:lnSpc>
              <a:spcBef>
                <a:spcPts val="303"/>
              </a:spcBef>
            </a:pPr>
            <a:r>
              <a:rPr sz="1800" spc="0" dirty="0" smtClean="0">
                <a:latin typeface="Arial"/>
                <a:cs typeface="Arial"/>
              </a:rPr>
              <a:t>Al</a:t>
            </a:r>
            <a:r>
              <a:rPr sz="1800" spc="-9" dirty="0" smtClean="0">
                <a:latin typeface="Arial"/>
                <a:cs typeface="Arial"/>
              </a:rPr>
              <a:t>l</a:t>
            </a:r>
            <a:r>
              <a:rPr sz="1800" spc="0" dirty="0" smtClean="0">
                <a:latin typeface="Arial"/>
                <a:cs typeface="Arial"/>
              </a:rPr>
              <a:t>ow</a:t>
            </a:r>
            <a:r>
              <a:rPr sz="1800" spc="4" dirty="0" smtClean="0">
                <a:latin typeface="Arial"/>
                <a:cs typeface="Arial"/>
              </a:rPr>
              <a:t> </a:t>
            </a:r>
            <a:r>
              <a:rPr sz="1800" spc="-25" dirty="0" smtClean="0">
                <a:latin typeface="Arial"/>
                <a:cs typeface="Arial"/>
              </a:rPr>
              <a:t>y</a:t>
            </a:r>
            <a:r>
              <a:rPr sz="1800" spc="0" dirty="0" smtClean="0">
                <a:latin typeface="Arial"/>
                <a:cs typeface="Arial"/>
              </a:rPr>
              <a:t>ou</a:t>
            </a:r>
            <a:r>
              <a:rPr sz="1800" spc="14" dirty="0" smtClean="0">
                <a:latin typeface="Arial"/>
                <a:cs typeface="Arial"/>
              </a:rPr>
              <a:t> </a:t>
            </a:r>
            <a:r>
              <a:rPr sz="1800" spc="0" dirty="0" smtClean="0">
                <a:latin typeface="Arial"/>
                <a:cs typeface="Arial"/>
              </a:rPr>
              <a:t>to mask i</a:t>
            </a:r>
            <a:r>
              <a:rPr sz="1800" spc="-9"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a:t>
            </a:r>
            <a:r>
              <a:rPr sz="1800" spc="9" dirty="0" smtClean="0">
                <a:latin typeface="Arial"/>
                <a:cs typeface="Arial"/>
              </a:rPr>
              <a:t> </a:t>
            </a:r>
            <a:r>
              <a:rPr sz="1800" spc="0" dirty="0" smtClean="0">
                <a:latin typeface="Arial"/>
                <a:cs typeface="Arial"/>
              </a:rPr>
              <a:t>or </a:t>
            </a:r>
            <a:r>
              <a:rPr sz="1800" spc="-4" dirty="0" smtClean="0">
                <a:latin typeface="Arial"/>
                <a:cs typeface="Arial"/>
              </a:rPr>
              <a:t>a</a:t>
            </a:r>
            <a:r>
              <a:rPr sz="1800" spc="0" dirty="0" smtClean="0">
                <a:latin typeface="Arial"/>
                <a:cs typeface="Arial"/>
              </a:rPr>
              <a:t>va</a:t>
            </a:r>
            <a:r>
              <a:rPr sz="1800" spc="-9" dirty="0" smtClean="0">
                <a:latin typeface="Arial"/>
                <a:cs typeface="Arial"/>
              </a:rPr>
              <a:t>i</a:t>
            </a:r>
            <a:r>
              <a:rPr sz="1800" spc="0" dirty="0" smtClean="0">
                <a:latin typeface="Arial"/>
                <a:cs typeface="Arial"/>
              </a:rPr>
              <a:t>l</a:t>
            </a:r>
            <a:r>
              <a:rPr sz="1800" spc="-9" dirty="0" smtClean="0">
                <a:latin typeface="Arial"/>
                <a:cs typeface="Arial"/>
              </a:rPr>
              <a:t>a</a:t>
            </a:r>
            <a:r>
              <a:rPr sz="1800" spc="0" dirty="0" smtClean="0">
                <a:latin typeface="Arial"/>
                <a:cs typeface="Arial"/>
              </a:rPr>
              <a:t>b</a:t>
            </a:r>
            <a:r>
              <a:rPr sz="1800" spc="-9" dirty="0" smtClean="0">
                <a:latin typeface="Arial"/>
                <a:cs typeface="Arial"/>
              </a:rPr>
              <a:t>i</a:t>
            </a:r>
            <a:r>
              <a:rPr sz="1800" spc="0" dirty="0" smtClean="0">
                <a:latin typeface="Arial"/>
                <a:cs typeface="Arial"/>
              </a:rPr>
              <a:t>l</a:t>
            </a:r>
            <a:r>
              <a:rPr sz="1800" spc="-9" dirty="0" smtClean="0">
                <a:latin typeface="Arial"/>
                <a:cs typeface="Arial"/>
              </a:rPr>
              <a:t>i</a:t>
            </a:r>
            <a:r>
              <a:rPr sz="1800" spc="0" dirty="0" smtClean="0">
                <a:latin typeface="Arial"/>
                <a:cs typeface="Arial"/>
              </a:rPr>
              <a:t>ty</a:t>
            </a:r>
            <a:r>
              <a:rPr sz="1800" spc="34" dirty="0" smtClean="0">
                <a:latin typeface="Arial"/>
                <a:cs typeface="Arial"/>
              </a:rPr>
              <a:t> </a:t>
            </a:r>
            <a:r>
              <a:rPr sz="1800" spc="0" dirty="0" smtClean="0">
                <a:latin typeface="Arial"/>
                <a:cs typeface="Arial"/>
              </a:rPr>
              <a:t>zo</a:t>
            </a:r>
            <a:r>
              <a:rPr sz="1800" spc="-9" dirty="0" smtClean="0">
                <a:latin typeface="Arial"/>
                <a:cs typeface="Arial"/>
              </a:rPr>
              <a:t>n</a:t>
            </a:r>
            <a:r>
              <a:rPr sz="1800" spc="0" dirty="0" smtClean="0">
                <a:latin typeface="Arial"/>
                <a:cs typeface="Arial"/>
              </a:rPr>
              <a:t>e</a:t>
            </a:r>
            <a:r>
              <a:rPr sz="1800" spc="9" dirty="0" smtClean="0">
                <a:latin typeface="Arial"/>
                <a:cs typeface="Arial"/>
              </a:rPr>
              <a:t> </a:t>
            </a:r>
            <a:r>
              <a:rPr sz="1800" spc="0" dirty="0" smtClean="0">
                <a:latin typeface="Arial"/>
                <a:cs typeface="Arial"/>
              </a:rPr>
              <a:t>fai</a:t>
            </a:r>
            <a:r>
              <a:rPr sz="1800" spc="-9" dirty="0" smtClean="0">
                <a:latin typeface="Arial"/>
                <a:cs typeface="Arial"/>
              </a:rPr>
              <a:t>l</a:t>
            </a:r>
            <a:r>
              <a:rPr sz="1800" spc="0" dirty="0" smtClean="0">
                <a:latin typeface="Arial"/>
                <a:cs typeface="Arial"/>
              </a:rPr>
              <a:t>ur</a:t>
            </a:r>
            <a:r>
              <a:rPr sz="1800" spc="-9" dirty="0" smtClean="0">
                <a:latin typeface="Arial"/>
                <a:cs typeface="Arial"/>
              </a:rPr>
              <a:t>e</a:t>
            </a:r>
            <a:r>
              <a:rPr sz="1800" spc="0" dirty="0" smtClean="0">
                <a:latin typeface="Arial"/>
                <a:cs typeface="Arial"/>
              </a:rPr>
              <a:t>s</a:t>
            </a:r>
            <a:r>
              <a:rPr sz="1800" spc="14" dirty="0" smtClean="0">
                <a:latin typeface="Arial"/>
                <a:cs typeface="Arial"/>
              </a:rPr>
              <a:t> </a:t>
            </a:r>
            <a:r>
              <a:rPr sz="1800" spc="0" dirty="0" smtClean="0">
                <a:latin typeface="Arial"/>
                <a:cs typeface="Arial"/>
              </a:rPr>
              <a:t>by </a:t>
            </a:r>
            <a:endParaRPr sz="1800">
              <a:latin typeface="Arial"/>
              <a:cs typeface="Arial"/>
            </a:endParaRPr>
          </a:p>
          <a:p>
            <a:pPr marL="12700" marR="93725">
              <a:lnSpc>
                <a:spcPts val="2069"/>
              </a:lnSpc>
            </a:pPr>
            <a:r>
              <a:rPr sz="1800" spc="0" dirty="0" smtClean="0">
                <a:latin typeface="Arial"/>
                <a:cs typeface="Arial"/>
              </a:rPr>
              <a:t>pr</a:t>
            </a:r>
            <a:r>
              <a:rPr sz="1800" spc="-9" dirty="0" smtClean="0">
                <a:latin typeface="Arial"/>
                <a:cs typeface="Arial"/>
              </a:rPr>
              <a:t>o</a:t>
            </a:r>
            <a:r>
              <a:rPr sz="1800" spc="0" dirty="0" smtClean="0">
                <a:latin typeface="Arial"/>
                <a:cs typeface="Arial"/>
              </a:rPr>
              <a:t>gr</a:t>
            </a:r>
            <a:r>
              <a:rPr sz="1800" spc="-9" dirty="0" smtClean="0">
                <a:latin typeface="Arial"/>
                <a:cs typeface="Arial"/>
              </a:rPr>
              <a:t>a</a:t>
            </a:r>
            <a:r>
              <a:rPr sz="1800" spc="0" dirty="0" smtClean="0">
                <a:latin typeface="Arial"/>
                <a:cs typeface="Arial"/>
              </a:rPr>
              <a:t>mmatic</a:t>
            </a:r>
            <a:r>
              <a:rPr sz="1800" spc="-9" dirty="0" smtClean="0">
                <a:latin typeface="Arial"/>
                <a:cs typeface="Arial"/>
              </a:rPr>
              <a:t>a</a:t>
            </a:r>
            <a:r>
              <a:rPr sz="1800" spc="0" dirty="0" smtClean="0">
                <a:latin typeface="Arial"/>
                <a:cs typeface="Arial"/>
              </a:rPr>
              <a:t>l</a:t>
            </a:r>
            <a:r>
              <a:rPr sz="1800" spc="-9" dirty="0" smtClean="0">
                <a:latin typeface="Arial"/>
                <a:cs typeface="Arial"/>
              </a:rPr>
              <a:t>l</a:t>
            </a:r>
            <a:r>
              <a:rPr sz="1800" spc="0" dirty="0" smtClean="0">
                <a:latin typeface="Arial"/>
                <a:cs typeface="Arial"/>
              </a:rPr>
              <a:t>y</a:t>
            </a:r>
            <a:r>
              <a:rPr sz="1800" spc="29" dirty="0" smtClean="0">
                <a:latin typeface="Arial"/>
                <a:cs typeface="Arial"/>
              </a:rPr>
              <a:t> </a:t>
            </a:r>
            <a:r>
              <a:rPr sz="1800" spc="0" dirty="0" smtClean="0">
                <a:latin typeface="Arial"/>
                <a:cs typeface="Arial"/>
              </a:rPr>
              <a:t>rem</a:t>
            </a:r>
            <a:r>
              <a:rPr sz="1800" spc="-9" dirty="0" smtClean="0">
                <a:latin typeface="Arial"/>
                <a:cs typeface="Arial"/>
              </a:rPr>
              <a:t>a</a:t>
            </a:r>
            <a:r>
              <a:rPr sz="1800" spc="0" dirty="0" smtClean="0">
                <a:latin typeface="Arial"/>
                <a:cs typeface="Arial"/>
              </a:rPr>
              <a:t>p</a:t>
            </a:r>
            <a:r>
              <a:rPr sz="1800" spc="-9" dirty="0" smtClean="0">
                <a:latin typeface="Arial"/>
                <a:cs typeface="Arial"/>
              </a:rPr>
              <a:t>p</a:t>
            </a:r>
            <a:r>
              <a:rPr sz="1800" spc="0" dirty="0" smtClean="0">
                <a:latin typeface="Arial"/>
                <a:cs typeface="Arial"/>
              </a:rPr>
              <a:t>i</a:t>
            </a:r>
            <a:r>
              <a:rPr sz="1800" spc="-9" dirty="0" smtClean="0">
                <a:latin typeface="Arial"/>
                <a:cs typeface="Arial"/>
              </a:rPr>
              <a:t>n</a:t>
            </a:r>
            <a:r>
              <a:rPr sz="1800" spc="0" dirty="0" smtClean="0">
                <a:latin typeface="Arial"/>
                <a:cs typeface="Arial"/>
              </a:rPr>
              <a:t>g</a:t>
            </a:r>
            <a:r>
              <a:rPr sz="1800" spc="24" dirty="0" smtClean="0">
                <a:latin typeface="Arial"/>
                <a:cs typeface="Arial"/>
              </a:rPr>
              <a:t> </a:t>
            </a:r>
            <a:r>
              <a:rPr sz="1800" spc="-25"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39" dirty="0" smtClean="0">
                <a:latin typeface="Arial"/>
                <a:cs typeface="Arial"/>
              </a:rPr>
              <a:t> </a:t>
            </a:r>
            <a:r>
              <a:rPr sz="1800" spc="0" dirty="0" smtClean="0">
                <a:latin typeface="Arial"/>
                <a:cs typeface="Arial"/>
              </a:rPr>
              <a:t>p</a:t>
            </a:r>
            <a:r>
              <a:rPr sz="1800" spc="-9" dirty="0" smtClean="0">
                <a:latin typeface="Arial"/>
                <a:cs typeface="Arial"/>
              </a:rPr>
              <a:t>u</a:t>
            </a:r>
            <a:r>
              <a:rPr sz="1800" spc="0" dirty="0" smtClean="0">
                <a:latin typeface="Arial"/>
                <a:cs typeface="Arial"/>
              </a:rPr>
              <a:t>b</a:t>
            </a:r>
            <a:r>
              <a:rPr sz="1800" spc="-9" dirty="0" smtClean="0">
                <a:latin typeface="Arial"/>
                <a:cs typeface="Arial"/>
              </a:rPr>
              <a:t>l</a:t>
            </a:r>
            <a:r>
              <a:rPr sz="1800" spc="0" dirty="0" smtClean="0">
                <a:latin typeface="Arial"/>
                <a:cs typeface="Arial"/>
              </a:rPr>
              <a:t>ic</a:t>
            </a:r>
            <a:r>
              <a:rPr sz="1800" spc="9" dirty="0" smtClean="0">
                <a:latin typeface="Arial"/>
                <a:cs typeface="Arial"/>
              </a:rPr>
              <a:t> </a:t>
            </a:r>
            <a:r>
              <a:rPr sz="1800" spc="0" dirty="0" smtClean="0">
                <a:latin typeface="Arial"/>
                <a:cs typeface="Arial"/>
              </a:rPr>
              <a:t>IP</a:t>
            </a:r>
            <a:r>
              <a:rPr sz="1800" spc="-29" dirty="0" smtClean="0">
                <a:latin typeface="Arial"/>
                <a:cs typeface="Arial"/>
              </a:rPr>
              <a:t> </a:t>
            </a:r>
            <a:r>
              <a:rPr sz="1800" spc="0" dirty="0" smtClean="0">
                <a:latin typeface="Arial"/>
                <a:cs typeface="Arial"/>
              </a:rPr>
              <a:t>a</a:t>
            </a:r>
            <a:r>
              <a:rPr sz="1800" spc="-4" dirty="0" smtClean="0">
                <a:latin typeface="Arial"/>
                <a:cs typeface="Arial"/>
              </a:rPr>
              <a:t>d</a:t>
            </a:r>
            <a:r>
              <a:rPr sz="1800" spc="0" dirty="0" smtClean="0">
                <a:latin typeface="Arial"/>
                <a:cs typeface="Arial"/>
              </a:rPr>
              <a:t>dr</a:t>
            </a:r>
            <a:r>
              <a:rPr sz="1800" spc="-9" dirty="0" smtClean="0">
                <a:latin typeface="Arial"/>
                <a:cs typeface="Arial"/>
              </a:rPr>
              <a:t>e</a:t>
            </a:r>
            <a:r>
              <a:rPr sz="1800" spc="0" dirty="0" smtClean="0">
                <a:latin typeface="Arial"/>
                <a:cs typeface="Arial"/>
              </a:rPr>
              <a:t>sses</a:t>
            </a:r>
            <a:r>
              <a:rPr sz="1800" spc="9" dirty="0" smtClean="0">
                <a:latin typeface="Arial"/>
                <a:cs typeface="Arial"/>
              </a:rPr>
              <a:t> </a:t>
            </a:r>
            <a:r>
              <a:rPr sz="1800" spc="0" dirty="0" smtClean="0">
                <a:latin typeface="Arial"/>
                <a:cs typeface="Arial"/>
              </a:rPr>
              <a:t>to a</a:t>
            </a:r>
            <a:r>
              <a:rPr sz="1800" spc="-9" dirty="0" smtClean="0">
                <a:latin typeface="Arial"/>
                <a:cs typeface="Arial"/>
              </a:rPr>
              <a:t>n</a:t>
            </a:r>
            <a:r>
              <a:rPr sz="1800" spc="0" dirty="0" smtClean="0">
                <a:latin typeface="Arial"/>
                <a:cs typeface="Arial"/>
              </a:rPr>
              <a:t>y i</a:t>
            </a:r>
            <a:r>
              <a:rPr sz="1800" spc="-9"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 </a:t>
            </a:r>
            <a:endParaRPr sz="1800">
              <a:latin typeface="Arial"/>
              <a:cs typeface="Arial"/>
            </a:endParaRPr>
          </a:p>
          <a:p>
            <a:pPr marL="12700" marR="93725">
              <a:lnSpc>
                <a:spcPts val="2069"/>
              </a:lnSpc>
            </a:pPr>
            <a:r>
              <a:rPr sz="1800" spc="-4" dirty="0" smtClean="0">
                <a:latin typeface="Arial"/>
                <a:cs typeface="Arial"/>
              </a:rPr>
              <a:t>a</a:t>
            </a:r>
            <a:r>
              <a:rPr sz="1800" spc="0" dirty="0" smtClean="0">
                <a:latin typeface="Arial"/>
                <a:cs typeface="Arial"/>
              </a:rPr>
              <a:t>ss</a:t>
            </a:r>
            <a:r>
              <a:rPr sz="1800" spc="-9" dirty="0" smtClean="0">
                <a:latin typeface="Arial"/>
                <a:cs typeface="Arial"/>
              </a:rPr>
              <a:t>o</a:t>
            </a:r>
            <a:r>
              <a:rPr sz="1800" spc="0" dirty="0" smtClean="0">
                <a:latin typeface="Arial"/>
                <a:cs typeface="Arial"/>
              </a:rPr>
              <a:t>ci</a:t>
            </a:r>
            <a:r>
              <a:rPr sz="1800" spc="-9" dirty="0" smtClean="0">
                <a:latin typeface="Arial"/>
                <a:cs typeface="Arial"/>
              </a:rPr>
              <a:t>a</a:t>
            </a:r>
            <a:r>
              <a:rPr sz="1800" spc="0" dirty="0" smtClean="0">
                <a:latin typeface="Arial"/>
                <a:cs typeface="Arial"/>
              </a:rPr>
              <a:t>ted</a:t>
            </a:r>
            <a:r>
              <a:rPr sz="1800" spc="4" dirty="0" smtClean="0">
                <a:latin typeface="Arial"/>
                <a:cs typeface="Arial"/>
              </a:rPr>
              <a:t> </a:t>
            </a:r>
            <a:r>
              <a:rPr sz="1800" spc="-39" dirty="0" smtClean="0">
                <a:latin typeface="Arial"/>
                <a:cs typeface="Arial"/>
              </a:rPr>
              <a:t>w</a:t>
            </a:r>
            <a:r>
              <a:rPr sz="1800" spc="0" dirty="0" smtClean="0">
                <a:latin typeface="Arial"/>
                <a:cs typeface="Arial"/>
              </a:rPr>
              <a:t>ith</a:t>
            </a:r>
            <a:r>
              <a:rPr sz="1800" spc="44" dirty="0" smtClean="0">
                <a:latin typeface="Arial"/>
                <a:cs typeface="Arial"/>
              </a:rPr>
              <a:t> </a:t>
            </a:r>
            <a:r>
              <a:rPr sz="1800" spc="-25" dirty="0" smtClean="0">
                <a:latin typeface="Arial"/>
                <a:cs typeface="Arial"/>
              </a:rPr>
              <a:t>y</a:t>
            </a:r>
            <a:r>
              <a:rPr sz="1800" spc="-4" dirty="0" smtClean="0">
                <a:latin typeface="Arial"/>
                <a:cs typeface="Arial"/>
              </a:rPr>
              <a:t>ou</a:t>
            </a:r>
            <a:r>
              <a:rPr sz="1800" spc="0" dirty="0" smtClean="0">
                <a:latin typeface="Arial"/>
                <a:cs typeface="Arial"/>
              </a:rPr>
              <a:t>r</a:t>
            </a:r>
            <a:r>
              <a:rPr sz="1800" spc="29" dirty="0" smtClean="0">
                <a:latin typeface="Arial"/>
                <a:cs typeface="Arial"/>
              </a:rPr>
              <a:t> </a:t>
            </a:r>
            <a:r>
              <a:rPr sz="1800" spc="-4" dirty="0" smtClean="0">
                <a:latin typeface="Arial"/>
                <a:cs typeface="Arial"/>
              </a:rPr>
              <a:t>a</a:t>
            </a:r>
            <a:r>
              <a:rPr sz="1800" spc="0" dirty="0" smtClean="0">
                <a:latin typeface="Arial"/>
                <a:cs typeface="Arial"/>
              </a:rPr>
              <a:t>cc</a:t>
            </a:r>
            <a:r>
              <a:rPr sz="1800" spc="-9" dirty="0" smtClean="0">
                <a:latin typeface="Arial"/>
                <a:cs typeface="Arial"/>
              </a:rPr>
              <a:t>o</a:t>
            </a:r>
            <a:r>
              <a:rPr sz="1800" spc="-4" dirty="0" smtClean="0">
                <a:latin typeface="Arial"/>
                <a:cs typeface="Arial"/>
              </a:rPr>
              <a:t>un</a:t>
            </a:r>
            <a:r>
              <a:rPr sz="1800" spc="9" dirty="0" smtClean="0">
                <a:latin typeface="Arial"/>
                <a:cs typeface="Arial"/>
              </a:rPr>
              <a:t>t</a:t>
            </a:r>
            <a:r>
              <a:rPr sz="1800" spc="0" dirty="0" smtClean="0">
                <a:latin typeface="Arial"/>
                <a:cs typeface="Arial"/>
              </a:rPr>
              <a:t>.</a:t>
            </a:r>
            <a:endParaRPr sz="1800">
              <a:latin typeface="Arial"/>
              <a:cs typeface="Arial"/>
            </a:endParaRPr>
          </a:p>
          <a:p>
            <a:pPr marL="12700">
              <a:lnSpc>
                <a:spcPts val="1939"/>
              </a:lnSpc>
              <a:spcBef>
                <a:spcPts val="437"/>
              </a:spcBef>
            </a:pPr>
            <a:r>
              <a:rPr sz="1800" spc="0" dirty="0" smtClean="0">
                <a:latin typeface="Arial"/>
                <a:cs typeface="Arial"/>
              </a:rPr>
              <a:t>R</a:t>
            </a:r>
            <a:r>
              <a:rPr sz="1800" spc="-9" dirty="0" smtClean="0">
                <a:latin typeface="Arial"/>
                <a:cs typeface="Arial"/>
              </a:rPr>
              <a:t>a</a:t>
            </a:r>
            <a:r>
              <a:rPr sz="1800" spc="0" dirty="0" smtClean="0">
                <a:latin typeface="Arial"/>
                <a:cs typeface="Arial"/>
              </a:rPr>
              <a:t>th</a:t>
            </a:r>
            <a:r>
              <a:rPr sz="1800" spc="-4" dirty="0" smtClean="0">
                <a:latin typeface="Arial"/>
                <a:cs typeface="Arial"/>
              </a:rPr>
              <a:t>e</a:t>
            </a:r>
            <a:r>
              <a:rPr sz="1800" spc="0" dirty="0" smtClean="0">
                <a:latin typeface="Arial"/>
                <a:cs typeface="Arial"/>
              </a:rPr>
              <a:t>r</a:t>
            </a:r>
            <a:r>
              <a:rPr sz="1800" spc="14" dirty="0" smtClean="0">
                <a:latin typeface="Arial"/>
                <a:cs typeface="Arial"/>
              </a:rPr>
              <a:t> </a:t>
            </a:r>
            <a:r>
              <a:rPr sz="1800" spc="0" dirty="0" smtClean="0">
                <a:latin typeface="Arial"/>
                <a:cs typeface="Arial"/>
              </a:rPr>
              <a:t>th</a:t>
            </a:r>
            <a:r>
              <a:rPr sz="1800" spc="-4" dirty="0" smtClean="0">
                <a:latin typeface="Arial"/>
                <a:cs typeface="Arial"/>
              </a:rPr>
              <a:t>a</a:t>
            </a:r>
            <a:r>
              <a:rPr sz="1800" spc="0" dirty="0" smtClean="0">
                <a:latin typeface="Arial"/>
                <a:cs typeface="Arial"/>
              </a:rPr>
              <a:t>n </a:t>
            </a:r>
            <a:r>
              <a:rPr sz="1800" spc="-39" dirty="0" smtClean="0">
                <a:latin typeface="Arial"/>
                <a:cs typeface="Arial"/>
              </a:rPr>
              <a:t>w</a:t>
            </a:r>
            <a:r>
              <a:rPr sz="1800" spc="0" dirty="0" smtClean="0">
                <a:latin typeface="Arial"/>
                <a:cs typeface="Arial"/>
              </a:rPr>
              <a:t>a</a:t>
            </a:r>
            <a:r>
              <a:rPr sz="1800" spc="-9" dirty="0" smtClean="0">
                <a:latin typeface="Arial"/>
                <a:cs typeface="Arial"/>
              </a:rPr>
              <a:t>i</a:t>
            </a:r>
            <a:r>
              <a:rPr sz="1800" spc="0" dirty="0" smtClean="0">
                <a:latin typeface="Arial"/>
                <a:cs typeface="Arial"/>
              </a:rPr>
              <a:t>ting</a:t>
            </a:r>
            <a:r>
              <a:rPr sz="1800" spc="49" dirty="0" smtClean="0">
                <a:latin typeface="Arial"/>
                <a:cs typeface="Arial"/>
              </a:rPr>
              <a:t> </a:t>
            </a:r>
            <a:r>
              <a:rPr sz="1800" spc="0" dirty="0" smtClean="0">
                <a:latin typeface="Arial"/>
                <a:cs typeface="Arial"/>
              </a:rPr>
              <a:t>for a d</a:t>
            </a:r>
            <a:r>
              <a:rPr sz="1800" spc="-9" dirty="0" smtClean="0">
                <a:latin typeface="Arial"/>
                <a:cs typeface="Arial"/>
              </a:rPr>
              <a:t>a</a:t>
            </a:r>
            <a:r>
              <a:rPr sz="1800" spc="0" dirty="0" smtClean="0">
                <a:latin typeface="Arial"/>
                <a:cs typeface="Arial"/>
              </a:rPr>
              <a:t>ta </a:t>
            </a:r>
            <a:r>
              <a:rPr sz="1800" spc="4" dirty="0" smtClean="0">
                <a:latin typeface="Arial"/>
                <a:cs typeface="Arial"/>
              </a:rPr>
              <a:t>t</a:t>
            </a:r>
            <a:r>
              <a:rPr sz="1800" spc="0" dirty="0" smtClean="0">
                <a:latin typeface="Arial"/>
                <a:cs typeface="Arial"/>
              </a:rPr>
              <a:t>ec</a:t>
            </a:r>
            <a:r>
              <a:rPr sz="1800" spc="-9" dirty="0" smtClean="0">
                <a:latin typeface="Arial"/>
                <a:cs typeface="Arial"/>
              </a:rPr>
              <a:t>h</a:t>
            </a:r>
            <a:r>
              <a:rPr sz="1800" spc="0" dirty="0" smtClean="0">
                <a:latin typeface="Arial"/>
                <a:cs typeface="Arial"/>
              </a:rPr>
              <a:t>n</a:t>
            </a:r>
            <a:r>
              <a:rPr sz="1800" spc="-9" dirty="0" smtClean="0">
                <a:latin typeface="Arial"/>
                <a:cs typeface="Arial"/>
              </a:rPr>
              <a:t>i</a:t>
            </a:r>
            <a:r>
              <a:rPr sz="1800" spc="0" dirty="0" smtClean="0">
                <a:latin typeface="Arial"/>
                <a:cs typeface="Arial"/>
              </a:rPr>
              <a:t>ci</a:t>
            </a:r>
            <a:r>
              <a:rPr sz="1800" spc="-9" dirty="0" smtClean="0">
                <a:latin typeface="Arial"/>
                <a:cs typeface="Arial"/>
              </a:rPr>
              <a:t>a</a:t>
            </a:r>
            <a:r>
              <a:rPr sz="1800" spc="0" dirty="0" smtClean="0">
                <a:latin typeface="Arial"/>
                <a:cs typeface="Arial"/>
              </a:rPr>
              <a:t>n</a:t>
            </a:r>
            <a:r>
              <a:rPr sz="1800" spc="24" dirty="0" smtClean="0">
                <a:latin typeface="Arial"/>
                <a:cs typeface="Arial"/>
              </a:rPr>
              <a:t> </a:t>
            </a:r>
            <a:r>
              <a:rPr sz="1800" spc="0" dirty="0" smtClean="0">
                <a:latin typeface="Arial"/>
                <a:cs typeface="Arial"/>
              </a:rPr>
              <a:t>to rec</a:t>
            </a:r>
            <a:r>
              <a:rPr sz="1800" spc="-9" dirty="0" smtClean="0">
                <a:latin typeface="Arial"/>
                <a:cs typeface="Arial"/>
              </a:rPr>
              <a:t>o</a:t>
            </a:r>
            <a:r>
              <a:rPr sz="1800" spc="0" dirty="0" smtClean="0">
                <a:latin typeface="Arial"/>
                <a:cs typeface="Arial"/>
              </a:rPr>
              <a:t>nfi</a:t>
            </a:r>
            <a:r>
              <a:rPr sz="1800" spc="-9" dirty="0" smtClean="0">
                <a:latin typeface="Arial"/>
                <a:cs typeface="Arial"/>
              </a:rPr>
              <a:t>g</a:t>
            </a:r>
            <a:r>
              <a:rPr sz="1800" spc="0" dirty="0" smtClean="0">
                <a:latin typeface="Arial"/>
                <a:cs typeface="Arial"/>
              </a:rPr>
              <a:t>ure</a:t>
            </a:r>
            <a:r>
              <a:rPr sz="1800" spc="4" dirty="0" smtClean="0">
                <a:latin typeface="Arial"/>
                <a:cs typeface="Arial"/>
              </a:rPr>
              <a:t> </a:t>
            </a:r>
            <a:r>
              <a:rPr sz="1800" spc="0" dirty="0" smtClean="0">
                <a:latin typeface="Arial"/>
                <a:cs typeface="Arial"/>
              </a:rPr>
              <a:t>or re</a:t>
            </a:r>
            <a:r>
              <a:rPr sz="1800" spc="-9" dirty="0" smtClean="0">
                <a:latin typeface="Arial"/>
                <a:cs typeface="Arial"/>
              </a:rPr>
              <a:t>p</a:t>
            </a:r>
            <a:r>
              <a:rPr sz="1800" spc="0" dirty="0" smtClean="0">
                <a:latin typeface="Arial"/>
                <a:cs typeface="Arial"/>
              </a:rPr>
              <a:t>l</a:t>
            </a:r>
            <a:r>
              <a:rPr sz="1800" spc="-9" dirty="0" smtClean="0">
                <a:latin typeface="Arial"/>
                <a:cs typeface="Arial"/>
              </a:rPr>
              <a:t>a</a:t>
            </a:r>
            <a:r>
              <a:rPr sz="1800" spc="0" dirty="0" smtClean="0">
                <a:latin typeface="Arial"/>
                <a:cs typeface="Arial"/>
              </a:rPr>
              <a:t>ce</a:t>
            </a:r>
            <a:r>
              <a:rPr sz="1800" spc="24" dirty="0" smtClean="0">
                <a:latin typeface="Arial"/>
                <a:cs typeface="Arial"/>
              </a:rPr>
              <a:t> </a:t>
            </a:r>
            <a:r>
              <a:rPr sz="1800" spc="-25"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 h</a:t>
            </a:r>
            <a:r>
              <a:rPr sz="1800" spc="-9" dirty="0" smtClean="0">
                <a:latin typeface="Arial"/>
                <a:cs typeface="Arial"/>
              </a:rPr>
              <a:t>o</a:t>
            </a:r>
            <a:r>
              <a:rPr sz="1800" spc="0" dirty="0" smtClean="0">
                <a:latin typeface="Arial"/>
                <a:cs typeface="Arial"/>
              </a:rPr>
              <a:t>st,</a:t>
            </a:r>
            <a:r>
              <a:rPr sz="1800" spc="9" dirty="0" smtClean="0">
                <a:latin typeface="Arial"/>
                <a:cs typeface="Arial"/>
              </a:rPr>
              <a:t> </a:t>
            </a:r>
            <a:r>
              <a:rPr sz="1800" spc="0" dirty="0" smtClean="0">
                <a:latin typeface="Arial"/>
                <a:cs typeface="Arial"/>
              </a:rPr>
              <a:t>or </a:t>
            </a:r>
            <a:r>
              <a:rPr sz="1800" spc="-34" dirty="0" smtClean="0">
                <a:latin typeface="Arial"/>
                <a:cs typeface="Arial"/>
              </a:rPr>
              <a:t>w</a:t>
            </a:r>
            <a:r>
              <a:rPr sz="1800" spc="0" dirty="0" smtClean="0">
                <a:latin typeface="Arial"/>
                <a:cs typeface="Arial"/>
              </a:rPr>
              <a:t>a</a:t>
            </a:r>
            <a:r>
              <a:rPr sz="1800" spc="-9" dirty="0" smtClean="0">
                <a:latin typeface="Arial"/>
                <a:cs typeface="Arial"/>
              </a:rPr>
              <a:t>i</a:t>
            </a:r>
            <a:r>
              <a:rPr sz="1800" spc="0" dirty="0" smtClean="0">
                <a:latin typeface="Arial"/>
                <a:cs typeface="Arial"/>
              </a:rPr>
              <a:t>ting</a:t>
            </a:r>
            <a:r>
              <a:rPr sz="1800" spc="44" dirty="0" smtClean="0">
                <a:latin typeface="Arial"/>
                <a:cs typeface="Arial"/>
              </a:rPr>
              <a:t> </a:t>
            </a:r>
            <a:r>
              <a:rPr sz="1800" spc="0" dirty="0" smtClean="0">
                <a:latin typeface="Arial"/>
                <a:cs typeface="Arial"/>
              </a:rPr>
              <a:t>for DNS to pr</a:t>
            </a:r>
            <a:r>
              <a:rPr sz="1800" spc="-9" dirty="0" smtClean="0">
                <a:latin typeface="Arial"/>
                <a:cs typeface="Arial"/>
              </a:rPr>
              <a:t>o</a:t>
            </a:r>
            <a:r>
              <a:rPr sz="1800" spc="0" dirty="0" smtClean="0">
                <a:latin typeface="Arial"/>
                <a:cs typeface="Arial"/>
              </a:rPr>
              <a:t>p</a:t>
            </a:r>
            <a:r>
              <a:rPr sz="1800" spc="-9" dirty="0" smtClean="0">
                <a:latin typeface="Arial"/>
                <a:cs typeface="Arial"/>
              </a:rPr>
              <a:t>a</a:t>
            </a:r>
            <a:r>
              <a:rPr sz="1800" spc="0" dirty="0" smtClean="0">
                <a:latin typeface="Arial"/>
                <a:cs typeface="Arial"/>
              </a:rPr>
              <a:t>g</a:t>
            </a:r>
            <a:r>
              <a:rPr sz="1800" spc="-9" dirty="0" smtClean="0">
                <a:latin typeface="Arial"/>
                <a:cs typeface="Arial"/>
              </a:rPr>
              <a:t>a</a:t>
            </a:r>
            <a:r>
              <a:rPr sz="1800" spc="0" dirty="0" smtClean="0">
                <a:latin typeface="Arial"/>
                <a:cs typeface="Arial"/>
              </a:rPr>
              <a:t>te</a:t>
            </a:r>
            <a:r>
              <a:rPr sz="1800" spc="14" dirty="0" smtClean="0">
                <a:latin typeface="Arial"/>
                <a:cs typeface="Arial"/>
              </a:rPr>
              <a:t> </a:t>
            </a:r>
            <a:r>
              <a:rPr sz="1800" spc="0" dirty="0" smtClean="0">
                <a:latin typeface="Arial"/>
                <a:cs typeface="Arial"/>
              </a:rPr>
              <a:t>to a</a:t>
            </a:r>
            <a:r>
              <a:rPr sz="1800" spc="-4" dirty="0" smtClean="0">
                <a:latin typeface="Arial"/>
                <a:cs typeface="Arial"/>
              </a:rPr>
              <a:t>l</a:t>
            </a:r>
            <a:r>
              <a:rPr sz="1800" spc="0" dirty="0" smtClean="0">
                <a:latin typeface="Arial"/>
                <a:cs typeface="Arial"/>
              </a:rPr>
              <a:t>l</a:t>
            </a:r>
            <a:r>
              <a:rPr sz="1800" spc="9" dirty="0" smtClean="0">
                <a:latin typeface="Arial"/>
                <a:cs typeface="Arial"/>
              </a:rPr>
              <a:t> </a:t>
            </a:r>
            <a:r>
              <a:rPr sz="1800" spc="0" dirty="0" smtClean="0">
                <a:latin typeface="Arial"/>
                <a:cs typeface="Arial"/>
              </a:rPr>
              <a:t>of</a:t>
            </a:r>
            <a:r>
              <a:rPr sz="1800" spc="-4" dirty="0" smtClean="0">
                <a:latin typeface="Arial"/>
                <a:cs typeface="Arial"/>
              </a:rPr>
              <a:t> </a:t>
            </a:r>
            <a:r>
              <a:rPr sz="1800" spc="-25"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39" dirty="0" smtClean="0">
                <a:latin typeface="Arial"/>
                <a:cs typeface="Arial"/>
              </a:rPr>
              <a:t> </a:t>
            </a:r>
            <a:r>
              <a:rPr sz="1800" spc="0" dirty="0" smtClean="0">
                <a:latin typeface="Arial"/>
                <a:cs typeface="Arial"/>
              </a:rPr>
              <a:t>cust</a:t>
            </a:r>
            <a:r>
              <a:rPr sz="1800" spc="-4" dirty="0" smtClean="0">
                <a:latin typeface="Arial"/>
                <a:cs typeface="Arial"/>
              </a:rPr>
              <a:t>o</a:t>
            </a:r>
            <a:r>
              <a:rPr sz="1800" spc="0" dirty="0" smtClean="0">
                <a:latin typeface="Arial"/>
                <a:cs typeface="Arial"/>
              </a:rPr>
              <a:t>mers,</a:t>
            </a:r>
            <a:r>
              <a:rPr sz="1800" spc="-104" dirty="0" smtClean="0">
                <a:latin typeface="Arial"/>
                <a:cs typeface="Arial"/>
              </a:rPr>
              <a:t> </a:t>
            </a:r>
            <a:r>
              <a:rPr sz="1800" spc="0" dirty="0" smtClean="0">
                <a:latin typeface="Arial"/>
                <a:cs typeface="Arial"/>
              </a:rPr>
              <a:t>Amaz</a:t>
            </a:r>
            <a:r>
              <a:rPr sz="1800" spc="-9" dirty="0" smtClean="0">
                <a:latin typeface="Arial"/>
                <a:cs typeface="Arial"/>
              </a:rPr>
              <a:t>o</a:t>
            </a:r>
            <a:r>
              <a:rPr sz="1800" spc="0" dirty="0" smtClean="0">
                <a:latin typeface="Arial"/>
                <a:cs typeface="Arial"/>
              </a:rPr>
              <a:t>n EC2</a:t>
            </a:r>
            <a:r>
              <a:rPr sz="1800" spc="-9" dirty="0" smtClean="0">
                <a:latin typeface="Arial"/>
                <a:cs typeface="Arial"/>
              </a:rPr>
              <a:t> </a:t>
            </a:r>
            <a:r>
              <a:rPr sz="1800" spc="0" dirty="0" smtClean="0">
                <a:latin typeface="Arial"/>
                <a:cs typeface="Arial"/>
              </a:rPr>
              <a:t>e</a:t>
            </a:r>
            <a:r>
              <a:rPr sz="1800" spc="-4" dirty="0" smtClean="0">
                <a:latin typeface="Arial"/>
                <a:cs typeface="Arial"/>
              </a:rPr>
              <a:t>n</a:t>
            </a:r>
            <a:r>
              <a:rPr sz="1800" spc="0" dirty="0" smtClean="0">
                <a:latin typeface="Arial"/>
                <a:cs typeface="Arial"/>
              </a:rPr>
              <a:t>a</a:t>
            </a:r>
            <a:r>
              <a:rPr sz="1800" spc="-9" dirty="0" smtClean="0">
                <a:latin typeface="Arial"/>
                <a:cs typeface="Arial"/>
              </a:rPr>
              <a:t>b</a:t>
            </a:r>
            <a:r>
              <a:rPr sz="1800" spc="0" dirty="0" smtClean="0">
                <a:latin typeface="Arial"/>
                <a:cs typeface="Arial"/>
              </a:rPr>
              <a:t>l</a:t>
            </a:r>
            <a:r>
              <a:rPr sz="1800" spc="-9" dirty="0" smtClean="0">
                <a:latin typeface="Arial"/>
                <a:cs typeface="Arial"/>
              </a:rPr>
              <a:t>e</a:t>
            </a:r>
            <a:r>
              <a:rPr sz="1800" spc="0" dirty="0" smtClean="0">
                <a:latin typeface="Arial"/>
                <a:cs typeface="Arial"/>
              </a:rPr>
              <a:t>s</a:t>
            </a:r>
            <a:r>
              <a:rPr sz="1800" spc="25" dirty="0" smtClean="0">
                <a:latin typeface="Arial"/>
                <a:cs typeface="Arial"/>
              </a:rPr>
              <a:t> </a:t>
            </a:r>
            <a:r>
              <a:rPr sz="1800" spc="-25" dirty="0" smtClean="0">
                <a:latin typeface="Arial"/>
                <a:cs typeface="Arial"/>
              </a:rPr>
              <a:t>y</a:t>
            </a:r>
            <a:r>
              <a:rPr sz="1800" spc="0" dirty="0" smtClean="0">
                <a:latin typeface="Arial"/>
                <a:cs typeface="Arial"/>
              </a:rPr>
              <a:t>ou</a:t>
            </a:r>
            <a:r>
              <a:rPr sz="1800" spc="14" dirty="0" smtClean="0">
                <a:latin typeface="Arial"/>
                <a:cs typeface="Arial"/>
              </a:rPr>
              <a:t> </a:t>
            </a:r>
            <a:r>
              <a:rPr sz="1800" spc="0" dirty="0" smtClean="0">
                <a:latin typeface="Arial"/>
                <a:cs typeface="Arial"/>
              </a:rPr>
              <a:t>to e</a:t>
            </a:r>
            <a:r>
              <a:rPr sz="1800" spc="-9" dirty="0" smtClean="0">
                <a:latin typeface="Arial"/>
                <a:cs typeface="Arial"/>
              </a:rPr>
              <a:t>n</a:t>
            </a:r>
            <a:r>
              <a:rPr sz="1800" spc="0" dirty="0" smtClean="0">
                <a:latin typeface="Arial"/>
                <a:cs typeface="Arial"/>
              </a:rPr>
              <a:t>g</a:t>
            </a:r>
            <a:r>
              <a:rPr sz="1800" spc="-9" dirty="0" smtClean="0">
                <a:latin typeface="Arial"/>
                <a:cs typeface="Arial"/>
              </a:rPr>
              <a:t>i</a:t>
            </a:r>
            <a:r>
              <a:rPr sz="1800" spc="0" dirty="0" smtClean="0">
                <a:latin typeface="Arial"/>
                <a:cs typeface="Arial"/>
              </a:rPr>
              <a:t>n</a:t>
            </a:r>
            <a:r>
              <a:rPr sz="1800" spc="-9" dirty="0" smtClean="0">
                <a:latin typeface="Arial"/>
                <a:cs typeface="Arial"/>
              </a:rPr>
              <a:t>e</a:t>
            </a:r>
            <a:r>
              <a:rPr sz="1800" spc="0" dirty="0" smtClean="0">
                <a:latin typeface="Arial"/>
                <a:cs typeface="Arial"/>
              </a:rPr>
              <a:t>er</a:t>
            </a:r>
            <a:r>
              <a:rPr sz="1800" spc="24" dirty="0" smtClean="0">
                <a:latin typeface="Arial"/>
                <a:cs typeface="Arial"/>
              </a:rPr>
              <a:t> </a:t>
            </a:r>
            <a:r>
              <a:rPr sz="1800" spc="0" dirty="0" smtClean="0">
                <a:latin typeface="Arial"/>
                <a:cs typeface="Arial"/>
              </a:rPr>
              <a:t>ar</a:t>
            </a:r>
            <a:r>
              <a:rPr sz="1800" spc="-9" dirty="0" smtClean="0">
                <a:latin typeface="Arial"/>
                <a:cs typeface="Arial"/>
              </a:rPr>
              <a:t>o</a:t>
            </a:r>
            <a:r>
              <a:rPr sz="1800" spc="0" dirty="0" smtClean="0">
                <a:latin typeface="Arial"/>
                <a:cs typeface="Arial"/>
              </a:rPr>
              <a:t>u</a:t>
            </a:r>
            <a:r>
              <a:rPr sz="1800" spc="-9" dirty="0" smtClean="0">
                <a:latin typeface="Arial"/>
                <a:cs typeface="Arial"/>
              </a:rPr>
              <a:t>n</a:t>
            </a:r>
            <a:r>
              <a:rPr sz="1800" spc="0" dirty="0" smtClean="0">
                <a:latin typeface="Arial"/>
                <a:cs typeface="Arial"/>
              </a:rPr>
              <a:t>d</a:t>
            </a:r>
            <a:r>
              <a:rPr sz="1800" spc="9" dirty="0" smtClean="0">
                <a:latin typeface="Arial"/>
                <a:cs typeface="Arial"/>
              </a:rPr>
              <a:t> </a:t>
            </a:r>
            <a:r>
              <a:rPr sz="1800" spc="0" dirty="0" smtClean="0">
                <a:latin typeface="Arial"/>
                <a:cs typeface="Arial"/>
              </a:rPr>
              <a:t>pr</a:t>
            </a:r>
            <a:r>
              <a:rPr sz="1800" spc="-9" dirty="0" smtClean="0">
                <a:latin typeface="Arial"/>
                <a:cs typeface="Arial"/>
              </a:rPr>
              <a:t>o</a:t>
            </a:r>
            <a:r>
              <a:rPr sz="1800" spc="0" dirty="0" smtClean="0">
                <a:latin typeface="Arial"/>
                <a:cs typeface="Arial"/>
              </a:rPr>
              <a:t>b</a:t>
            </a:r>
            <a:r>
              <a:rPr sz="1800" spc="-9" dirty="0" smtClean="0">
                <a:latin typeface="Arial"/>
                <a:cs typeface="Arial"/>
              </a:rPr>
              <a:t>l</a:t>
            </a:r>
            <a:r>
              <a:rPr sz="1800" spc="0" dirty="0" smtClean="0">
                <a:latin typeface="Arial"/>
                <a:cs typeface="Arial"/>
              </a:rPr>
              <a:t>ems</a:t>
            </a:r>
            <a:r>
              <a:rPr sz="1800" spc="24" dirty="0" smtClean="0">
                <a:latin typeface="Arial"/>
                <a:cs typeface="Arial"/>
              </a:rPr>
              <a:t> </a:t>
            </a:r>
            <a:r>
              <a:rPr sz="1800" spc="-39" dirty="0" smtClean="0">
                <a:latin typeface="Arial"/>
                <a:cs typeface="Arial"/>
              </a:rPr>
              <a:t>w</a:t>
            </a:r>
            <a:r>
              <a:rPr sz="1800" spc="0" dirty="0" smtClean="0">
                <a:latin typeface="Arial"/>
                <a:cs typeface="Arial"/>
              </a:rPr>
              <a:t>ith</a:t>
            </a:r>
            <a:r>
              <a:rPr sz="1800" spc="34" dirty="0" smtClean="0">
                <a:latin typeface="Arial"/>
                <a:cs typeface="Arial"/>
              </a:rPr>
              <a:t> </a:t>
            </a:r>
            <a:r>
              <a:rPr sz="1800" spc="-25"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29" dirty="0" smtClean="0">
                <a:latin typeface="Arial"/>
                <a:cs typeface="Arial"/>
              </a:rPr>
              <a:t> </a:t>
            </a:r>
            <a:r>
              <a:rPr sz="1800" spc="0" dirty="0" smtClean="0">
                <a:latin typeface="Arial"/>
                <a:cs typeface="Arial"/>
              </a:rPr>
              <a:t>i</a:t>
            </a:r>
            <a:r>
              <a:rPr sz="1800" spc="-9"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a:t>
            </a:r>
            <a:r>
              <a:rPr sz="1800" spc="9" dirty="0" smtClean="0">
                <a:latin typeface="Arial"/>
                <a:cs typeface="Arial"/>
              </a:rPr>
              <a:t> </a:t>
            </a:r>
            <a:r>
              <a:rPr sz="1800" spc="0" dirty="0" smtClean="0">
                <a:latin typeface="Arial"/>
                <a:cs typeface="Arial"/>
              </a:rPr>
              <a:t>or soft</a:t>
            </a:r>
            <a:r>
              <a:rPr sz="1800" spc="-39" dirty="0" smtClean="0">
                <a:latin typeface="Arial"/>
                <a:cs typeface="Arial"/>
              </a:rPr>
              <a:t>w</a:t>
            </a:r>
            <a:r>
              <a:rPr sz="1800" spc="0" dirty="0" smtClean="0">
                <a:latin typeface="Arial"/>
                <a:cs typeface="Arial"/>
              </a:rPr>
              <a:t>are</a:t>
            </a:r>
            <a:r>
              <a:rPr sz="1800" spc="29" dirty="0" smtClean="0">
                <a:latin typeface="Arial"/>
                <a:cs typeface="Arial"/>
              </a:rPr>
              <a:t> </a:t>
            </a:r>
            <a:r>
              <a:rPr sz="1800" spc="0" dirty="0" smtClean="0">
                <a:latin typeface="Arial"/>
                <a:cs typeface="Arial"/>
              </a:rPr>
              <a:t>by pr</a:t>
            </a:r>
            <a:r>
              <a:rPr sz="1800" spc="-9" dirty="0" smtClean="0">
                <a:latin typeface="Arial"/>
                <a:cs typeface="Arial"/>
              </a:rPr>
              <a:t>o</a:t>
            </a:r>
            <a:r>
              <a:rPr sz="1800" spc="0" dirty="0" smtClean="0">
                <a:latin typeface="Arial"/>
                <a:cs typeface="Arial"/>
              </a:rPr>
              <a:t>gr</a:t>
            </a:r>
            <a:r>
              <a:rPr sz="1800" spc="-9" dirty="0" smtClean="0">
                <a:latin typeface="Arial"/>
                <a:cs typeface="Arial"/>
              </a:rPr>
              <a:t>a</a:t>
            </a:r>
            <a:r>
              <a:rPr sz="1800" spc="0" dirty="0" smtClean="0">
                <a:latin typeface="Arial"/>
                <a:cs typeface="Arial"/>
              </a:rPr>
              <a:t>mmatic</a:t>
            </a:r>
            <a:r>
              <a:rPr sz="1800" spc="-9" dirty="0" smtClean="0">
                <a:latin typeface="Arial"/>
                <a:cs typeface="Arial"/>
              </a:rPr>
              <a:t>a</a:t>
            </a:r>
            <a:r>
              <a:rPr sz="1800" spc="0" dirty="0" smtClean="0">
                <a:latin typeface="Arial"/>
                <a:cs typeface="Arial"/>
              </a:rPr>
              <a:t>l</a:t>
            </a:r>
            <a:r>
              <a:rPr sz="1800" spc="-9" dirty="0" smtClean="0">
                <a:latin typeface="Arial"/>
                <a:cs typeface="Arial"/>
              </a:rPr>
              <a:t>l</a:t>
            </a:r>
            <a:r>
              <a:rPr sz="1800" spc="0" dirty="0" smtClean="0">
                <a:latin typeface="Arial"/>
                <a:cs typeface="Arial"/>
              </a:rPr>
              <a:t>y</a:t>
            </a:r>
            <a:r>
              <a:rPr sz="1800" spc="39" dirty="0" smtClean="0">
                <a:latin typeface="Arial"/>
                <a:cs typeface="Arial"/>
              </a:rPr>
              <a:t> </a:t>
            </a:r>
            <a:r>
              <a:rPr sz="1800" spc="0" dirty="0" smtClean="0">
                <a:latin typeface="Arial"/>
                <a:cs typeface="Arial"/>
              </a:rPr>
              <a:t>rem</a:t>
            </a:r>
            <a:r>
              <a:rPr sz="1800" spc="-9" dirty="0" smtClean="0">
                <a:latin typeface="Arial"/>
                <a:cs typeface="Arial"/>
              </a:rPr>
              <a:t>a</a:t>
            </a:r>
            <a:r>
              <a:rPr sz="1800" spc="0" dirty="0" smtClean="0">
                <a:latin typeface="Arial"/>
                <a:cs typeface="Arial"/>
              </a:rPr>
              <a:t>p</a:t>
            </a:r>
            <a:r>
              <a:rPr sz="1800" spc="-9" dirty="0" smtClean="0">
                <a:latin typeface="Arial"/>
                <a:cs typeface="Arial"/>
              </a:rPr>
              <a:t>p</a:t>
            </a:r>
            <a:r>
              <a:rPr sz="1800" spc="0" dirty="0" smtClean="0">
                <a:latin typeface="Arial"/>
                <a:cs typeface="Arial"/>
              </a:rPr>
              <a:t>i</a:t>
            </a:r>
            <a:r>
              <a:rPr sz="1800" spc="-9" dirty="0" smtClean="0">
                <a:latin typeface="Arial"/>
                <a:cs typeface="Arial"/>
              </a:rPr>
              <a:t>n</a:t>
            </a:r>
            <a:r>
              <a:rPr sz="1800" spc="0" dirty="0" smtClean="0">
                <a:latin typeface="Arial"/>
                <a:cs typeface="Arial"/>
              </a:rPr>
              <a:t>g</a:t>
            </a:r>
            <a:r>
              <a:rPr sz="1800" spc="24" dirty="0" smtClean="0">
                <a:latin typeface="Arial"/>
                <a:cs typeface="Arial"/>
              </a:rPr>
              <a:t> </a:t>
            </a:r>
            <a:r>
              <a:rPr sz="1800" spc="-25" dirty="0" smtClean="0">
                <a:latin typeface="Arial"/>
                <a:cs typeface="Arial"/>
              </a:rPr>
              <a:t>y</a:t>
            </a:r>
            <a:r>
              <a:rPr sz="1800" spc="0" dirty="0" smtClean="0">
                <a:latin typeface="Arial"/>
                <a:cs typeface="Arial"/>
              </a:rPr>
              <a:t>o</a:t>
            </a:r>
            <a:r>
              <a:rPr sz="1800" spc="-9" dirty="0" smtClean="0">
                <a:latin typeface="Arial"/>
                <a:cs typeface="Arial"/>
              </a:rPr>
              <a:t>u</a:t>
            </a:r>
            <a:r>
              <a:rPr sz="1800" spc="0" dirty="0" smtClean="0">
                <a:latin typeface="Arial"/>
                <a:cs typeface="Arial"/>
              </a:rPr>
              <a:t>r</a:t>
            </a:r>
            <a:r>
              <a:rPr sz="1800" spc="29" dirty="0" smtClean="0">
                <a:latin typeface="Arial"/>
                <a:cs typeface="Arial"/>
              </a:rPr>
              <a:t> </a:t>
            </a:r>
            <a:r>
              <a:rPr sz="1800" spc="0" dirty="0" smtClean="0">
                <a:latin typeface="Arial"/>
                <a:cs typeface="Arial"/>
              </a:rPr>
              <a:t>El</a:t>
            </a:r>
            <a:r>
              <a:rPr sz="1800" spc="-9" dirty="0" smtClean="0">
                <a:latin typeface="Arial"/>
                <a:cs typeface="Arial"/>
              </a:rPr>
              <a:t>a</a:t>
            </a:r>
            <a:r>
              <a:rPr sz="1800" spc="0" dirty="0" smtClean="0">
                <a:latin typeface="Arial"/>
                <a:cs typeface="Arial"/>
              </a:rPr>
              <a:t>stic </a:t>
            </a:r>
            <a:r>
              <a:rPr sz="1800" spc="4" dirty="0" smtClean="0">
                <a:latin typeface="Arial"/>
                <a:cs typeface="Arial"/>
              </a:rPr>
              <a:t>I</a:t>
            </a:r>
            <a:r>
              <a:rPr sz="1800" spc="0" dirty="0" smtClean="0">
                <a:latin typeface="Arial"/>
                <a:cs typeface="Arial"/>
              </a:rPr>
              <a:t>P</a:t>
            </a:r>
            <a:r>
              <a:rPr sz="1800" spc="-34" dirty="0" smtClean="0">
                <a:latin typeface="Arial"/>
                <a:cs typeface="Arial"/>
              </a:rPr>
              <a:t> </a:t>
            </a:r>
            <a:r>
              <a:rPr sz="1800" spc="0" dirty="0" smtClean="0">
                <a:latin typeface="Arial"/>
                <a:cs typeface="Arial"/>
              </a:rPr>
              <a:t>a</a:t>
            </a:r>
            <a:r>
              <a:rPr sz="1800" spc="-4" dirty="0" smtClean="0">
                <a:latin typeface="Arial"/>
                <a:cs typeface="Arial"/>
              </a:rPr>
              <a:t>d</a:t>
            </a:r>
            <a:r>
              <a:rPr sz="1800" spc="0" dirty="0" smtClean="0">
                <a:latin typeface="Arial"/>
                <a:cs typeface="Arial"/>
              </a:rPr>
              <a:t>dr</a:t>
            </a:r>
            <a:r>
              <a:rPr sz="1800" spc="-9" dirty="0" smtClean="0">
                <a:latin typeface="Arial"/>
                <a:cs typeface="Arial"/>
              </a:rPr>
              <a:t>e</a:t>
            </a:r>
            <a:r>
              <a:rPr sz="1800" spc="0" dirty="0" smtClean="0">
                <a:latin typeface="Arial"/>
                <a:cs typeface="Arial"/>
              </a:rPr>
              <a:t>ss</a:t>
            </a:r>
            <a:r>
              <a:rPr sz="1800" spc="14" dirty="0" smtClean="0">
                <a:latin typeface="Arial"/>
                <a:cs typeface="Arial"/>
              </a:rPr>
              <a:t> </a:t>
            </a:r>
            <a:r>
              <a:rPr sz="1800" spc="0" dirty="0" smtClean="0">
                <a:latin typeface="Arial"/>
                <a:cs typeface="Arial"/>
              </a:rPr>
              <a:t>to a re</a:t>
            </a:r>
            <a:r>
              <a:rPr sz="1800" spc="-9" dirty="0" smtClean="0">
                <a:latin typeface="Arial"/>
                <a:cs typeface="Arial"/>
              </a:rPr>
              <a:t>p</a:t>
            </a:r>
            <a:r>
              <a:rPr sz="1800" spc="0" dirty="0" smtClean="0">
                <a:latin typeface="Arial"/>
                <a:cs typeface="Arial"/>
              </a:rPr>
              <a:t>l</a:t>
            </a:r>
            <a:r>
              <a:rPr sz="1800" spc="-9" dirty="0" smtClean="0">
                <a:latin typeface="Arial"/>
                <a:cs typeface="Arial"/>
              </a:rPr>
              <a:t>a</a:t>
            </a:r>
            <a:r>
              <a:rPr sz="1800" spc="0" dirty="0" smtClean="0">
                <a:latin typeface="Arial"/>
                <a:cs typeface="Arial"/>
              </a:rPr>
              <a:t>cem</a:t>
            </a:r>
            <a:r>
              <a:rPr sz="1800" spc="-9" dirty="0" smtClean="0">
                <a:latin typeface="Arial"/>
                <a:cs typeface="Arial"/>
              </a:rPr>
              <a:t>e</a:t>
            </a:r>
            <a:r>
              <a:rPr sz="1800" spc="0" dirty="0" smtClean="0">
                <a:latin typeface="Arial"/>
                <a:cs typeface="Arial"/>
              </a:rPr>
              <a:t>nt</a:t>
            </a:r>
            <a:r>
              <a:rPr sz="1800" spc="25" dirty="0" smtClean="0">
                <a:latin typeface="Arial"/>
                <a:cs typeface="Arial"/>
              </a:rPr>
              <a:t> </a:t>
            </a:r>
            <a:r>
              <a:rPr sz="1800" spc="0" dirty="0" smtClean="0">
                <a:latin typeface="Arial"/>
                <a:cs typeface="Arial"/>
              </a:rPr>
              <a:t>i</a:t>
            </a:r>
            <a:r>
              <a:rPr sz="1800" spc="-9" dirty="0" smtClean="0">
                <a:latin typeface="Arial"/>
                <a:cs typeface="Arial"/>
              </a:rPr>
              <a:t>n</a:t>
            </a:r>
            <a:r>
              <a:rPr sz="1800" spc="0" dirty="0" smtClean="0">
                <a:latin typeface="Arial"/>
                <a:cs typeface="Arial"/>
              </a:rPr>
              <a:t>sta</a:t>
            </a:r>
            <a:r>
              <a:rPr sz="1800" spc="-4" dirty="0" smtClean="0">
                <a:latin typeface="Arial"/>
                <a:cs typeface="Arial"/>
              </a:rPr>
              <a:t>n</a:t>
            </a:r>
            <a:r>
              <a:rPr sz="1800" spc="0" dirty="0" smtClean="0">
                <a:latin typeface="Arial"/>
                <a:cs typeface="Arial"/>
              </a:rPr>
              <a:t>ce</a:t>
            </a:r>
            <a:endParaRPr sz="1800">
              <a:latin typeface="Arial"/>
              <a:cs typeface="Arial"/>
            </a:endParaRPr>
          </a:p>
        </p:txBody>
      </p:sp>
      <p:sp>
        <p:nvSpPr>
          <p:cNvPr id="5" name="object 5"/>
          <p:cNvSpPr txBox="1"/>
          <p:nvPr/>
        </p:nvSpPr>
        <p:spPr>
          <a:xfrm>
            <a:off x="840740" y="3293377"/>
            <a:ext cx="164388" cy="254000"/>
          </a:xfrm>
          <a:prstGeom prst="rect">
            <a:avLst/>
          </a:prstGeom>
        </p:spPr>
        <p:txBody>
          <a:bodyPr wrap="square" lIns="0" tIns="0" rIns="0" bIns="0" rtlCol="0">
            <a:noAutofit/>
          </a:bodyPr>
          <a:lstStyle/>
          <a:p>
            <a:pPr marL="12700">
              <a:lnSpc>
                <a:spcPts val="1939"/>
              </a:lnSpc>
              <a:spcBef>
                <a:spcPts val="97"/>
              </a:spcBef>
            </a:pPr>
            <a:r>
              <a:rPr sz="1800" spc="0" dirty="0" smtClean="0">
                <a:latin typeface="Wingdings"/>
                <a:cs typeface="Wingdings"/>
              </a:rPr>
              <a:t></a:t>
            </a:r>
            <a:endParaRPr sz="1800">
              <a:latin typeface="Wingdings"/>
              <a:cs typeface="Wingdings"/>
            </a:endParaRPr>
          </a:p>
        </p:txBody>
      </p:sp>
      <p:sp>
        <p:nvSpPr>
          <p:cNvPr id="4" name="object 4"/>
          <p:cNvSpPr txBox="1"/>
          <p:nvPr/>
        </p:nvSpPr>
        <p:spPr>
          <a:xfrm>
            <a:off x="840740" y="3842017"/>
            <a:ext cx="164388" cy="254000"/>
          </a:xfrm>
          <a:prstGeom prst="rect">
            <a:avLst/>
          </a:prstGeom>
        </p:spPr>
        <p:txBody>
          <a:bodyPr wrap="square" lIns="0" tIns="0" rIns="0" bIns="0" rtlCol="0">
            <a:noAutofit/>
          </a:bodyPr>
          <a:lstStyle/>
          <a:p>
            <a:pPr marL="12700">
              <a:lnSpc>
                <a:spcPts val="1939"/>
              </a:lnSpc>
              <a:spcBef>
                <a:spcPts val="97"/>
              </a:spcBef>
            </a:pPr>
            <a:r>
              <a:rPr sz="1800" spc="0" dirty="0" smtClean="0">
                <a:latin typeface="Wingdings"/>
                <a:cs typeface="Wingdings"/>
              </a:rPr>
              <a:t></a:t>
            </a:r>
            <a:endParaRPr sz="1800">
              <a:latin typeface="Wingdings"/>
              <a:cs typeface="Wingdings"/>
            </a:endParaRPr>
          </a:p>
        </p:txBody>
      </p:sp>
      <p:sp>
        <p:nvSpPr>
          <p:cNvPr id="3" name="object 3"/>
          <p:cNvSpPr txBox="1"/>
          <p:nvPr/>
        </p:nvSpPr>
        <p:spPr>
          <a:xfrm>
            <a:off x="840740" y="4637799"/>
            <a:ext cx="164388" cy="254000"/>
          </a:xfrm>
          <a:prstGeom prst="rect">
            <a:avLst/>
          </a:prstGeom>
        </p:spPr>
        <p:txBody>
          <a:bodyPr wrap="square" lIns="0" tIns="0" rIns="0" bIns="0" rtlCol="0">
            <a:noAutofit/>
          </a:bodyPr>
          <a:lstStyle/>
          <a:p>
            <a:pPr marL="12700">
              <a:lnSpc>
                <a:spcPts val="1939"/>
              </a:lnSpc>
              <a:spcBef>
                <a:spcPts val="97"/>
              </a:spcBef>
            </a:pPr>
            <a:r>
              <a:rPr sz="1800" spc="0" dirty="0" smtClean="0">
                <a:latin typeface="Wingdings"/>
                <a:cs typeface="Wingdings"/>
              </a:rPr>
              <a:t></a:t>
            </a:r>
            <a:endParaRPr sz="1800">
              <a:latin typeface="Wingdings"/>
              <a:cs typeface="Wingdings"/>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pic>
        <p:nvPicPr>
          <p:cNvPr id="20" name="Picture 1" descr="C:\Users\LINKIN PARK\Downloads\ppt footer.jpg"/>
          <p:cNvPicPr>
            <a:picLocks noChangeAspect="1" noChangeArrowheads="1"/>
          </p:cNvPicPr>
          <p:nvPr/>
        </p:nvPicPr>
        <p:blipFill>
          <a:blip r:embed="rId2"/>
          <a:srcRect/>
          <a:stretch>
            <a:fillRect/>
          </a:stretch>
        </p:blipFill>
        <p:spPr bwMode="auto">
          <a:xfrm>
            <a:off x="0" y="6019800"/>
            <a:ext cx="9144000" cy="838200"/>
          </a:xfrm>
          <a:prstGeom prst="rect">
            <a:avLst/>
          </a:prstGeom>
          <a:noFill/>
        </p:spPr>
      </p:pic>
    </p:spTree>
    <p:extLst>
      <p:ext uri="{BB962C8B-B14F-4D97-AF65-F5344CB8AC3E}">
        <p14:creationId xmlns:p14="http://schemas.microsoft.com/office/powerpoint/2010/main" val="1677987970"/>
      </p:ext>
    </p:extLst>
  </p:cSld>
  <p:clrMapOvr>
    <a:masterClrMapping/>
  </p:clrMapOvr>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16" name="object 16"/>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17" name="object 17"/>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18" name="object 18"/>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19" name="object 19"/>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20" name="object 20"/>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11" name="object 11"/>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12" name="object 12"/>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13" name="object 13"/>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10" name="object 10"/>
          <p:cNvSpPr txBox="1"/>
          <p:nvPr/>
        </p:nvSpPr>
        <p:spPr>
          <a:xfrm>
            <a:off x="383540" y="465699"/>
            <a:ext cx="2672907" cy="482904"/>
          </a:xfrm>
          <a:prstGeom prst="rect">
            <a:avLst/>
          </a:prstGeom>
        </p:spPr>
        <p:txBody>
          <a:bodyPr wrap="square" lIns="0" tIns="0" rIns="0" bIns="0" rtlCol="0">
            <a:noAutofit/>
          </a:bodyPr>
          <a:lstStyle/>
          <a:p>
            <a:pPr marL="12700">
              <a:lnSpc>
                <a:spcPts val="3779"/>
              </a:lnSpc>
              <a:spcBef>
                <a:spcPts val="189"/>
              </a:spcBef>
            </a:pPr>
            <a:r>
              <a:rPr sz="3600" b="1" spc="-150" dirty="0" smtClean="0">
                <a:latin typeface="Arial"/>
                <a:cs typeface="Arial"/>
              </a:rPr>
              <a:t>A</a:t>
            </a:r>
            <a:r>
              <a:rPr sz="3600" b="1" spc="-159" dirty="0" smtClean="0">
                <a:latin typeface="Arial"/>
                <a:cs typeface="Arial"/>
              </a:rPr>
              <a:t>u</a:t>
            </a:r>
            <a:r>
              <a:rPr sz="3600" b="1" spc="-154" dirty="0" smtClean="0">
                <a:latin typeface="Arial"/>
                <a:cs typeface="Arial"/>
              </a:rPr>
              <a:t>t</a:t>
            </a:r>
            <a:r>
              <a:rPr sz="3600" b="1" spc="0" dirty="0" smtClean="0">
                <a:latin typeface="Arial"/>
                <a:cs typeface="Arial"/>
              </a:rPr>
              <a:t>o</a:t>
            </a:r>
            <a:r>
              <a:rPr sz="3600" b="1" spc="-284" dirty="0" smtClean="0">
                <a:latin typeface="Arial"/>
                <a:cs typeface="Arial"/>
              </a:rPr>
              <a:t> </a:t>
            </a:r>
            <a:r>
              <a:rPr sz="3600" b="1" spc="-159" dirty="0" smtClean="0">
                <a:latin typeface="Arial"/>
                <a:cs typeface="Arial"/>
              </a:rPr>
              <a:t>S</a:t>
            </a:r>
            <a:r>
              <a:rPr sz="3600" b="1" spc="-154" dirty="0" smtClean="0">
                <a:latin typeface="Arial"/>
                <a:cs typeface="Arial"/>
              </a:rPr>
              <a:t>ca</a:t>
            </a:r>
            <a:r>
              <a:rPr sz="3600" b="1" spc="-159" dirty="0" smtClean="0">
                <a:latin typeface="Arial"/>
                <a:cs typeface="Arial"/>
              </a:rPr>
              <a:t>lin</a:t>
            </a:r>
            <a:r>
              <a:rPr sz="3600" b="1" spc="0" dirty="0" smtClean="0">
                <a:latin typeface="Arial"/>
                <a:cs typeface="Arial"/>
              </a:rPr>
              <a:t>g</a:t>
            </a:r>
            <a:endParaRPr sz="3600">
              <a:latin typeface="Arial"/>
              <a:cs typeface="Arial"/>
            </a:endParaRPr>
          </a:p>
        </p:txBody>
      </p:sp>
      <p:sp>
        <p:nvSpPr>
          <p:cNvPr id="9" name="object 9"/>
          <p:cNvSpPr txBox="1"/>
          <p:nvPr/>
        </p:nvSpPr>
        <p:spPr>
          <a:xfrm>
            <a:off x="383540" y="1540908"/>
            <a:ext cx="210718"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0F1141"/>
                </a:solidFill>
                <a:latin typeface="Wingdings"/>
                <a:cs typeface="Wingdings"/>
              </a:rPr>
              <a:t></a:t>
            </a:r>
            <a:endParaRPr sz="2400">
              <a:latin typeface="Wingdings"/>
              <a:cs typeface="Wingdings"/>
            </a:endParaRPr>
          </a:p>
        </p:txBody>
      </p:sp>
      <p:sp>
        <p:nvSpPr>
          <p:cNvPr id="8" name="object 8"/>
          <p:cNvSpPr txBox="1"/>
          <p:nvPr/>
        </p:nvSpPr>
        <p:spPr>
          <a:xfrm>
            <a:off x="726440" y="1540795"/>
            <a:ext cx="7448019" cy="2379091"/>
          </a:xfrm>
          <a:prstGeom prst="rect">
            <a:avLst/>
          </a:prstGeom>
        </p:spPr>
        <p:txBody>
          <a:bodyPr wrap="square" lIns="0" tIns="0" rIns="0" bIns="0" rtlCol="0">
            <a:noAutofit/>
          </a:bodyPr>
          <a:lstStyle/>
          <a:p>
            <a:pPr marL="12700" marR="45765">
              <a:lnSpc>
                <a:spcPts val="2555"/>
              </a:lnSpc>
              <a:spcBef>
                <a:spcPts val="127"/>
              </a:spcBef>
            </a:pPr>
            <a:r>
              <a:rPr sz="2400" spc="0" dirty="0" smtClean="0">
                <a:latin typeface="Arial"/>
                <a:cs typeface="Arial"/>
              </a:rPr>
              <a:t>It</a:t>
            </a:r>
            <a:r>
              <a:rPr sz="2400" spc="-9" dirty="0" smtClean="0">
                <a:latin typeface="Arial"/>
                <a:cs typeface="Arial"/>
              </a:rPr>
              <a:t> </a:t>
            </a:r>
            <a:r>
              <a:rPr sz="2400" spc="0" dirty="0" smtClean="0">
                <a:latin typeface="Arial"/>
                <a:cs typeface="Arial"/>
              </a:rPr>
              <a:t>al</a:t>
            </a:r>
            <a:r>
              <a:rPr sz="2400" spc="-14" dirty="0" smtClean="0">
                <a:latin typeface="Arial"/>
                <a:cs typeface="Arial"/>
              </a:rPr>
              <a:t>l</a:t>
            </a:r>
            <a:r>
              <a:rPr sz="2400" spc="0" dirty="0" smtClean="0">
                <a:latin typeface="Arial"/>
                <a:cs typeface="Arial"/>
              </a:rPr>
              <a:t>ows</a:t>
            </a:r>
            <a:r>
              <a:rPr sz="2400" spc="29" dirty="0" smtClean="0">
                <a:latin typeface="Arial"/>
                <a:cs typeface="Arial"/>
              </a:rPr>
              <a:t> </a:t>
            </a:r>
            <a:r>
              <a:rPr sz="2400" spc="0" dirty="0" smtClean="0">
                <a:latin typeface="Arial"/>
                <a:cs typeface="Arial"/>
              </a:rPr>
              <a:t>you to sca</a:t>
            </a:r>
            <a:r>
              <a:rPr sz="2400" spc="-14" dirty="0" smtClean="0">
                <a:latin typeface="Arial"/>
                <a:cs typeface="Arial"/>
              </a:rPr>
              <a:t>l</a:t>
            </a:r>
            <a:r>
              <a:rPr sz="2400" spc="0" dirty="0" smtClean="0">
                <a:latin typeface="Arial"/>
                <a:cs typeface="Arial"/>
              </a:rPr>
              <a:t>e</a:t>
            </a:r>
            <a:r>
              <a:rPr sz="2400" spc="14" dirty="0" smtClean="0">
                <a:latin typeface="Arial"/>
                <a:cs typeface="Arial"/>
              </a:rPr>
              <a:t> </a:t>
            </a:r>
            <a:r>
              <a:rPr sz="2400" spc="0" dirty="0" smtClean="0">
                <a:latin typeface="Arial"/>
                <a:cs typeface="Arial"/>
              </a:rPr>
              <a:t>your</a:t>
            </a:r>
            <a:r>
              <a:rPr sz="2400" spc="-124" dirty="0" smtClean="0">
                <a:latin typeface="Arial"/>
                <a:cs typeface="Arial"/>
              </a:rPr>
              <a:t> </a:t>
            </a:r>
            <a:r>
              <a:rPr sz="2400" spc="0" dirty="0" smtClean="0">
                <a:latin typeface="Arial"/>
                <a:cs typeface="Arial"/>
              </a:rPr>
              <a:t>Amazon E</a:t>
            </a:r>
            <a:r>
              <a:rPr sz="2400" spc="-9" dirty="0" smtClean="0">
                <a:latin typeface="Arial"/>
                <a:cs typeface="Arial"/>
              </a:rPr>
              <a:t>C</a:t>
            </a:r>
            <a:r>
              <a:rPr sz="2400" spc="0" dirty="0" smtClean="0">
                <a:latin typeface="Arial"/>
                <a:cs typeface="Arial"/>
              </a:rPr>
              <a:t>2</a:t>
            </a:r>
            <a:r>
              <a:rPr sz="2400" spc="14" dirty="0" smtClean="0">
                <a:latin typeface="Arial"/>
                <a:cs typeface="Arial"/>
              </a:rPr>
              <a:t> </a:t>
            </a:r>
            <a:r>
              <a:rPr sz="2400" spc="0" dirty="0" smtClean="0">
                <a:latin typeface="Arial"/>
                <a:cs typeface="Arial"/>
              </a:rPr>
              <a:t>cap</a:t>
            </a:r>
            <a:r>
              <a:rPr sz="2400" spc="-9" dirty="0" smtClean="0">
                <a:latin typeface="Arial"/>
                <a:cs typeface="Arial"/>
              </a:rPr>
              <a:t>a</a:t>
            </a:r>
            <a:r>
              <a:rPr sz="2400" spc="0" dirty="0" smtClean="0">
                <a:latin typeface="Arial"/>
                <a:cs typeface="Arial"/>
              </a:rPr>
              <a:t>city</a:t>
            </a:r>
            <a:r>
              <a:rPr sz="2400" spc="14" dirty="0" smtClean="0">
                <a:latin typeface="Arial"/>
                <a:cs typeface="Arial"/>
              </a:rPr>
              <a:t> </a:t>
            </a:r>
            <a:r>
              <a:rPr sz="2400" spc="0" dirty="0" smtClean="0">
                <a:latin typeface="Arial"/>
                <a:cs typeface="Arial"/>
              </a:rPr>
              <a:t>up or</a:t>
            </a:r>
            <a:endParaRPr sz="2400" dirty="0">
              <a:latin typeface="Arial"/>
              <a:cs typeface="Arial"/>
            </a:endParaRPr>
          </a:p>
          <a:p>
            <a:pPr marL="12700">
              <a:lnSpc>
                <a:spcPts val="2595"/>
              </a:lnSpc>
              <a:spcBef>
                <a:spcPts val="2"/>
              </a:spcBef>
            </a:pPr>
            <a:r>
              <a:rPr sz="2400" spc="0" dirty="0" smtClean="0">
                <a:latin typeface="Arial"/>
                <a:cs typeface="Arial"/>
              </a:rPr>
              <a:t>d</a:t>
            </a:r>
            <a:r>
              <a:rPr sz="2400" spc="-9" dirty="0" smtClean="0">
                <a:latin typeface="Arial"/>
                <a:cs typeface="Arial"/>
              </a:rPr>
              <a:t>o</a:t>
            </a:r>
            <a:r>
              <a:rPr sz="2400" spc="0" dirty="0" smtClean="0">
                <a:latin typeface="Arial"/>
                <a:cs typeface="Arial"/>
              </a:rPr>
              <a:t>wn</a:t>
            </a:r>
            <a:r>
              <a:rPr sz="2400" spc="4" dirty="0" smtClean="0">
                <a:latin typeface="Arial"/>
                <a:cs typeface="Arial"/>
              </a:rPr>
              <a:t> </a:t>
            </a:r>
            <a:r>
              <a:rPr sz="2400" spc="0" dirty="0" smtClean="0">
                <a:latin typeface="Arial"/>
                <a:cs typeface="Arial"/>
              </a:rPr>
              <a:t>a</a:t>
            </a:r>
            <a:r>
              <a:rPr sz="2400" spc="-9" dirty="0" smtClean="0">
                <a:latin typeface="Arial"/>
                <a:cs typeface="Arial"/>
              </a:rPr>
              <a:t>u</a:t>
            </a:r>
            <a:r>
              <a:rPr sz="2400" spc="0" dirty="0" smtClean="0">
                <a:latin typeface="Arial"/>
                <a:cs typeface="Arial"/>
              </a:rPr>
              <a:t>tomatica</a:t>
            </a:r>
            <a:r>
              <a:rPr sz="2400" spc="-14" dirty="0" smtClean="0">
                <a:latin typeface="Arial"/>
                <a:cs typeface="Arial"/>
              </a:rPr>
              <a:t>l</a:t>
            </a:r>
            <a:r>
              <a:rPr sz="2400" spc="0" dirty="0" smtClean="0">
                <a:latin typeface="Arial"/>
                <a:cs typeface="Arial"/>
              </a:rPr>
              <a:t>ly</a:t>
            </a:r>
            <a:r>
              <a:rPr sz="2400" spc="19" dirty="0" smtClean="0">
                <a:latin typeface="Arial"/>
                <a:cs typeface="Arial"/>
              </a:rPr>
              <a:t> </a:t>
            </a:r>
            <a:r>
              <a:rPr sz="2400" spc="0" dirty="0" smtClean="0">
                <a:latin typeface="Arial"/>
                <a:cs typeface="Arial"/>
              </a:rPr>
              <a:t>acc</a:t>
            </a:r>
            <a:r>
              <a:rPr sz="2400" spc="-9" dirty="0" smtClean="0">
                <a:latin typeface="Arial"/>
                <a:cs typeface="Arial"/>
              </a:rPr>
              <a:t>o</a:t>
            </a:r>
            <a:r>
              <a:rPr sz="2400" spc="0" dirty="0" smtClean="0">
                <a:latin typeface="Arial"/>
                <a:cs typeface="Arial"/>
              </a:rPr>
              <a:t>rdi</a:t>
            </a:r>
            <a:r>
              <a:rPr sz="2400" spc="-9" dirty="0" smtClean="0">
                <a:latin typeface="Arial"/>
                <a:cs typeface="Arial"/>
              </a:rPr>
              <a:t>n</a:t>
            </a:r>
            <a:r>
              <a:rPr sz="2400" spc="0" dirty="0" smtClean="0">
                <a:latin typeface="Arial"/>
                <a:cs typeface="Arial"/>
              </a:rPr>
              <a:t>g</a:t>
            </a:r>
            <a:r>
              <a:rPr sz="2400" spc="25" dirty="0" smtClean="0">
                <a:latin typeface="Arial"/>
                <a:cs typeface="Arial"/>
              </a:rPr>
              <a:t> </a:t>
            </a:r>
            <a:r>
              <a:rPr sz="2400" spc="0" dirty="0" smtClean="0">
                <a:latin typeface="Arial"/>
                <a:cs typeface="Arial"/>
              </a:rPr>
              <a:t>to co</a:t>
            </a:r>
            <a:r>
              <a:rPr sz="2400" spc="-9" dirty="0" smtClean="0">
                <a:latin typeface="Arial"/>
                <a:cs typeface="Arial"/>
              </a:rPr>
              <a:t>n</a:t>
            </a:r>
            <a:r>
              <a:rPr sz="2400" spc="0" dirty="0" smtClean="0">
                <a:latin typeface="Arial"/>
                <a:cs typeface="Arial"/>
              </a:rPr>
              <a:t>d</a:t>
            </a:r>
            <a:r>
              <a:rPr sz="2400" spc="-9" dirty="0" smtClean="0">
                <a:latin typeface="Arial"/>
                <a:cs typeface="Arial"/>
              </a:rPr>
              <a:t>i</a:t>
            </a:r>
            <a:r>
              <a:rPr sz="2400" spc="0" dirty="0" smtClean="0">
                <a:latin typeface="Arial"/>
                <a:cs typeface="Arial"/>
              </a:rPr>
              <a:t>tio</a:t>
            </a:r>
            <a:r>
              <a:rPr sz="2400" spc="-9" dirty="0" smtClean="0">
                <a:latin typeface="Arial"/>
                <a:cs typeface="Arial"/>
              </a:rPr>
              <a:t>n</a:t>
            </a:r>
            <a:r>
              <a:rPr sz="2400" spc="0" dirty="0" smtClean="0">
                <a:latin typeface="Arial"/>
                <a:cs typeface="Arial"/>
              </a:rPr>
              <a:t>s</a:t>
            </a:r>
            <a:r>
              <a:rPr sz="2400" spc="25" dirty="0" smtClean="0">
                <a:latin typeface="Arial"/>
                <a:cs typeface="Arial"/>
              </a:rPr>
              <a:t> </a:t>
            </a:r>
            <a:r>
              <a:rPr sz="2400" spc="0" dirty="0" smtClean="0">
                <a:latin typeface="Arial"/>
                <a:cs typeface="Arial"/>
              </a:rPr>
              <a:t>you</a:t>
            </a:r>
            <a:r>
              <a:rPr sz="2400" spc="4" dirty="0" smtClean="0">
                <a:latin typeface="Arial"/>
                <a:cs typeface="Arial"/>
              </a:rPr>
              <a:t> </a:t>
            </a:r>
            <a:r>
              <a:rPr sz="2400" spc="0" dirty="0" smtClean="0">
                <a:latin typeface="Arial"/>
                <a:cs typeface="Arial"/>
              </a:rPr>
              <a:t>d</a:t>
            </a:r>
            <a:r>
              <a:rPr sz="2400" spc="-9" dirty="0" smtClean="0">
                <a:latin typeface="Arial"/>
                <a:cs typeface="Arial"/>
              </a:rPr>
              <a:t>e</a:t>
            </a:r>
            <a:r>
              <a:rPr sz="2400" spc="0" dirty="0" smtClean="0">
                <a:latin typeface="Arial"/>
                <a:cs typeface="Arial"/>
              </a:rPr>
              <a:t>fin</a:t>
            </a:r>
            <a:r>
              <a:rPr sz="2400" spc="14" dirty="0" smtClean="0">
                <a:latin typeface="Arial"/>
                <a:cs typeface="Arial"/>
              </a:rPr>
              <a:t>e</a:t>
            </a:r>
            <a:r>
              <a:rPr sz="2400" spc="0" dirty="0" smtClean="0">
                <a:latin typeface="Arial"/>
                <a:cs typeface="Arial"/>
              </a:rPr>
              <a:t>.</a:t>
            </a:r>
            <a:endParaRPr sz="2400" dirty="0">
              <a:latin typeface="Arial"/>
              <a:cs typeface="Arial"/>
            </a:endParaRPr>
          </a:p>
          <a:p>
            <a:pPr marL="12700" marR="181596">
              <a:lnSpc>
                <a:spcPts val="2759"/>
              </a:lnSpc>
              <a:spcBef>
                <a:spcPts val="415"/>
              </a:spcBef>
            </a:pPr>
            <a:r>
              <a:rPr sz="2400" spc="0" dirty="0" smtClean="0">
                <a:latin typeface="Arial"/>
                <a:cs typeface="Arial"/>
              </a:rPr>
              <a:t>With</a:t>
            </a:r>
            <a:r>
              <a:rPr sz="2400" spc="-134" dirty="0" smtClean="0">
                <a:latin typeface="Arial"/>
                <a:cs typeface="Arial"/>
              </a:rPr>
              <a:t> </a:t>
            </a:r>
            <a:r>
              <a:rPr sz="2400" spc="0" dirty="0" smtClean="0">
                <a:latin typeface="Arial"/>
                <a:cs typeface="Arial"/>
              </a:rPr>
              <a:t>A</a:t>
            </a:r>
            <a:r>
              <a:rPr sz="2400" spc="-9" dirty="0" smtClean="0">
                <a:latin typeface="Arial"/>
                <a:cs typeface="Arial"/>
              </a:rPr>
              <a:t>u</a:t>
            </a:r>
            <a:r>
              <a:rPr sz="2400" spc="0" dirty="0" smtClean="0">
                <a:latin typeface="Arial"/>
                <a:cs typeface="Arial"/>
              </a:rPr>
              <a:t>to</a:t>
            </a:r>
            <a:r>
              <a:rPr sz="2400" spc="4" dirty="0" smtClean="0">
                <a:latin typeface="Arial"/>
                <a:cs typeface="Arial"/>
              </a:rPr>
              <a:t> </a:t>
            </a:r>
            <a:r>
              <a:rPr sz="2400" spc="0" dirty="0" smtClean="0">
                <a:latin typeface="Arial"/>
                <a:cs typeface="Arial"/>
              </a:rPr>
              <a:t>Sc</a:t>
            </a:r>
            <a:r>
              <a:rPr sz="2400" spc="-9" dirty="0" smtClean="0">
                <a:latin typeface="Arial"/>
                <a:cs typeface="Arial"/>
              </a:rPr>
              <a:t>a</a:t>
            </a:r>
            <a:r>
              <a:rPr sz="2400" spc="0" dirty="0" smtClean="0">
                <a:latin typeface="Arial"/>
                <a:cs typeface="Arial"/>
              </a:rPr>
              <a:t>l</a:t>
            </a:r>
            <a:r>
              <a:rPr sz="2400" spc="-9" dirty="0" smtClean="0">
                <a:latin typeface="Arial"/>
                <a:cs typeface="Arial"/>
              </a:rPr>
              <a:t>i</a:t>
            </a:r>
            <a:r>
              <a:rPr sz="2400" spc="0" dirty="0" smtClean="0">
                <a:latin typeface="Arial"/>
                <a:cs typeface="Arial"/>
              </a:rPr>
              <a:t>ng,</a:t>
            </a:r>
            <a:r>
              <a:rPr sz="2400" spc="29" dirty="0" smtClean="0">
                <a:latin typeface="Arial"/>
                <a:cs typeface="Arial"/>
              </a:rPr>
              <a:t> </a:t>
            </a:r>
            <a:r>
              <a:rPr sz="2400" spc="0" dirty="0" smtClean="0">
                <a:latin typeface="Arial"/>
                <a:cs typeface="Arial"/>
              </a:rPr>
              <a:t>you can ensure</a:t>
            </a:r>
            <a:r>
              <a:rPr sz="2400" spc="9" dirty="0" smtClean="0">
                <a:latin typeface="Arial"/>
                <a:cs typeface="Arial"/>
              </a:rPr>
              <a:t> </a:t>
            </a:r>
            <a:r>
              <a:rPr sz="2400" spc="0" dirty="0" smtClean="0">
                <a:latin typeface="Arial"/>
                <a:cs typeface="Arial"/>
              </a:rPr>
              <a:t>that</a:t>
            </a:r>
            <a:r>
              <a:rPr sz="2400" spc="-9" dirty="0" smtClean="0">
                <a:latin typeface="Arial"/>
                <a:cs typeface="Arial"/>
              </a:rPr>
              <a:t> </a:t>
            </a:r>
            <a:r>
              <a:rPr sz="2400" spc="0" dirty="0" smtClean="0">
                <a:latin typeface="Arial"/>
                <a:cs typeface="Arial"/>
              </a:rPr>
              <a:t>the number</a:t>
            </a:r>
            <a:r>
              <a:rPr sz="2400" spc="14" dirty="0" smtClean="0">
                <a:latin typeface="Arial"/>
                <a:cs typeface="Arial"/>
              </a:rPr>
              <a:t> </a:t>
            </a:r>
            <a:r>
              <a:rPr sz="2400" spc="0" dirty="0" smtClean="0">
                <a:latin typeface="Arial"/>
                <a:cs typeface="Arial"/>
              </a:rPr>
              <a:t>of </a:t>
            </a:r>
            <a:endParaRPr sz="2400" dirty="0">
              <a:latin typeface="Arial"/>
              <a:cs typeface="Arial"/>
            </a:endParaRPr>
          </a:p>
          <a:p>
            <a:pPr marL="12700" marR="181596">
              <a:lnSpc>
                <a:spcPts val="2759"/>
              </a:lnSpc>
            </a:pPr>
            <a:r>
              <a:rPr sz="2400" spc="0" dirty="0" smtClean="0">
                <a:latin typeface="Arial"/>
                <a:cs typeface="Arial"/>
              </a:rPr>
              <a:t>Amazon</a:t>
            </a:r>
            <a:r>
              <a:rPr sz="2400" spc="9" dirty="0" smtClean="0">
                <a:latin typeface="Arial"/>
                <a:cs typeface="Arial"/>
              </a:rPr>
              <a:t> </a:t>
            </a:r>
            <a:r>
              <a:rPr sz="2400" spc="0" dirty="0" smtClean="0">
                <a:latin typeface="Arial"/>
                <a:cs typeface="Arial"/>
              </a:rPr>
              <a:t>E</a:t>
            </a:r>
            <a:r>
              <a:rPr sz="2400" spc="-9" dirty="0" smtClean="0">
                <a:latin typeface="Arial"/>
                <a:cs typeface="Arial"/>
              </a:rPr>
              <a:t>C</a:t>
            </a:r>
            <a:r>
              <a:rPr sz="2400" spc="0" dirty="0" smtClean="0">
                <a:latin typeface="Arial"/>
                <a:cs typeface="Arial"/>
              </a:rPr>
              <a:t>2 instances</a:t>
            </a:r>
            <a:r>
              <a:rPr sz="2400" spc="9" dirty="0" smtClean="0">
                <a:latin typeface="Arial"/>
                <a:cs typeface="Arial"/>
              </a:rPr>
              <a:t> </a:t>
            </a:r>
            <a:r>
              <a:rPr sz="2400" spc="0" dirty="0" smtClean="0">
                <a:latin typeface="Arial"/>
                <a:cs typeface="Arial"/>
              </a:rPr>
              <a:t>you</a:t>
            </a:r>
            <a:r>
              <a:rPr sz="2400" spc="-9" dirty="0" smtClean="0">
                <a:latin typeface="Arial"/>
                <a:cs typeface="Arial"/>
              </a:rPr>
              <a:t>’</a:t>
            </a:r>
            <a:r>
              <a:rPr sz="2400" spc="0" dirty="0" smtClean="0">
                <a:latin typeface="Arial"/>
                <a:cs typeface="Arial"/>
              </a:rPr>
              <a:t>re</a:t>
            </a:r>
            <a:r>
              <a:rPr sz="2400" spc="19" dirty="0" smtClean="0">
                <a:latin typeface="Arial"/>
                <a:cs typeface="Arial"/>
              </a:rPr>
              <a:t> </a:t>
            </a:r>
            <a:r>
              <a:rPr sz="2400" spc="0" dirty="0" smtClean="0">
                <a:latin typeface="Arial"/>
                <a:cs typeface="Arial"/>
              </a:rPr>
              <a:t>usi</a:t>
            </a:r>
            <a:r>
              <a:rPr sz="2400" spc="-9" dirty="0" smtClean="0">
                <a:latin typeface="Arial"/>
                <a:cs typeface="Arial"/>
              </a:rPr>
              <a:t>n</a:t>
            </a:r>
            <a:r>
              <a:rPr sz="2400" spc="0" dirty="0" smtClean="0">
                <a:latin typeface="Arial"/>
                <a:cs typeface="Arial"/>
              </a:rPr>
              <a:t>g</a:t>
            </a:r>
            <a:r>
              <a:rPr sz="2400" spc="25" dirty="0" smtClean="0">
                <a:latin typeface="Arial"/>
                <a:cs typeface="Arial"/>
              </a:rPr>
              <a:t> </a:t>
            </a:r>
            <a:r>
              <a:rPr sz="2400" spc="0" dirty="0" smtClean="0">
                <a:latin typeface="Arial"/>
                <a:cs typeface="Arial"/>
              </a:rPr>
              <a:t>i</a:t>
            </a:r>
            <a:r>
              <a:rPr sz="2400" spc="-4" dirty="0" smtClean="0">
                <a:latin typeface="Arial"/>
                <a:cs typeface="Arial"/>
              </a:rPr>
              <a:t>n</a:t>
            </a:r>
            <a:r>
              <a:rPr sz="2400" spc="0" dirty="0" smtClean="0">
                <a:latin typeface="Arial"/>
                <a:cs typeface="Arial"/>
              </a:rPr>
              <a:t>creases </a:t>
            </a:r>
            <a:endParaRPr sz="2400" dirty="0">
              <a:latin typeface="Arial"/>
              <a:cs typeface="Arial"/>
            </a:endParaRPr>
          </a:p>
          <a:p>
            <a:pPr marL="12700" marR="181596">
              <a:lnSpc>
                <a:spcPts val="2759"/>
              </a:lnSpc>
            </a:pPr>
            <a:r>
              <a:rPr sz="2400" spc="0" dirty="0" smtClean="0">
                <a:latin typeface="Arial"/>
                <a:cs typeface="Arial"/>
              </a:rPr>
              <a:t>seamless</a:t>
            </a:r>
            <a:r>
              <a:rPr sz="2400" spc="-14" dirty="0" smtClean="0">
                <a:latin typeface="Arial"/>
                <a:cs typeface="Arial"/>
              </a:rPr>
              <a:t>l</a:t>
            </a:r>
            <a:r>
              <a:rPr sz="2400" spc="0" dirty="0" smtClean="0">
                <a:latin typeface="Arial"/>
                <a:cs typeface="Arial"/>
              </a:rPr>
              <a:t>y</a:t>
            </a:r>
            <a:r>
              <a:rPr sz="2400" spc="29" dirty="0" smtClean="0">
                <a:latin typeface="Arial"/>
                <a:cs typeface="Arial"/>
              </a:rPr>
              <a:t> </a:t>
            </a:r>
            <a:r>
              <a:rPr sz="2400" spc="0" dirty="0" smtClean="0">
                <a:latin typeface="Arial"/>
                <a:cs typeface="Arial"/>
              </a:rPr>
              <a:t>duri</a:t>
            </a:r>
            <a:r>
              <a:rPr sz="2400" spc="-9" dirty="0" smtClean="0">
                <a:latin typeface="Arial"/>
                <a:cs typeface="Arial"/>
              </a:rPr>
              <a:t>n</a:t>
            </a:r>
            <a:r>
              <a:rPr sz="2400" spc="0" dirty="0" smtClean="0">
                <a:latin typeface="Arial"/>
                <a:cs typeface="Arial"/>
              </a:rPr>
              <a:t>g</a:t>
            </a:r>
            <a:r>
              <a:rPr sz="2400" spc="14" dirty="0" smtClean="0">
                <a:latin typeface="Arial"/>
                <a:cs typeface="Arial"/>
              </a:rPr>
              <a:t> </a:t>
            </a:r>
            <a:r>
              <a:rPr sz="2400" spc="0" dirty="0" smtClean="0">
                <a:latin typeface="Arial"/>
                <a:cs typeface="Arial"/>
              </a:rPr>
              <a:t>demand</a:t>
            </a:r>
            <a:r>
              <a:rPr sz="2400" spc="19" dirty="0" smtClean="0">
                <a:latin typeface="Arial"/>
                <a:cs typeface="Arial"/>
              </a:rPr>
              <a:t> </a:t>
            </a:r>
            <a:r>
              <a:rPr sz="2400" spc="0" dirty="0" smtClean="0">
                <a:latin typeface="Arial"/>
                <a:cs typeface="Arial"/>
              </a:rPr>
              <a:t>sp</a:t>
            </a:r>
            <a:r>
              <a:rPr sz="2400" spc="-9" dirty="0" smtClean="0">
                <a:latin typeface="Arial"/>
                <a:cs typeface="Arial"/>
              </a:rPr>
              <a:t>i</a:t>
            </a:r>
            <a:r>
              <a:rPr sz="2400" spc="0" dirty="0" smtClean="0">
                <a:latin typeface="Arial"/>
                <a:cs typeface="Arial"/>
              </a:rPr>
              <a:t>kes </a:t>
            </a:r>
            <a:r>
              <a:rPr sz="2400" spc="4" dirty="0" smtClean="0">
                <a:latin typeface="Arial"/>
                <a:cs typeface="Arial"/>
              </a:rPr>
              <a:t>t</a:t>
            </a:r>
            <a:r>
              <a:rPr sz="2400" spc="0" dirty="0" smtClean="0">
                <a:latin typeface="Arial"/>
                <a:cs typeface="Arial"/>
              </a:rPr>
              <a:t>o</a:t>
            </a:r>
            <a:r>
              <a:rPr sz="2400" spc="-9" dirty="0" smtClean="0">
                <a:latin typeface="Arial"/>
                <a:cs typeface="Arial"/>
              </a:rPr>
              <a:t> </a:t>
            </a:r>
            <a:r>
              <a:rPr sz="2400" spc="0" dirty="0" smtClean="0">
                <a:latin typeface="Arial"/>
                <a:cs typeface="Arial"/>
              </a:rPr>
              <a:t>maintain </a:t>
            </a:r>
            <a:endParaRPr sz="2400" dirty="0">
              <a:latin typeface="Arial"/>
              <a:cs typeface="Arial"/>
            </a:endParaRPr>
          </a:p>
          <a:p>
            <a:pPr marL="12700" marR="181596">
              <a:lnSpc>
                <a:spcPts val="2759"/>
              </a:lnSpc>
            </a:pPr>
            <a:r>
              <a:rPr sz="2400" spc="0" dirty="0" smtClean="0">
                <a:latin typeface="Arial"/>
                <a:cs typeface="Arial"/>
              </a:rPr>
              <a:t>perfo</a:t>
            </a:r>
            <a:r>
              <a:rPr sz="2400" spc="4" dirty="0" smtClean="0">
                <a:latin typeface="Arial"/>
                <a:cs typeface="Arial"/>
              </a:rPr>
              <a:t>r</a:t>
            </a:r>
            <a:r>
              <a:rPr sz="2400" spc="0" dirty="0" smtClean="0">
                <a:latin typeface="Arial"/>
                <a:cs typeface="Arial"/>
              </a:rPr>
              <a:t>mance, a</a:t>
            </a:r>
            <a:r>
              <a:rPr sz="2400" spc="-9" dirty="0" smtClean="0">
                <a:latin typeface="Arial"/>
                <a:cs typeface="Arial"/>
              </a:rPr>
              <a:t>n</a:t>
            </a:r>
            <a:r>
              <a:rPr sz="2400" spc="0" dirty="0" smtClean="0">
                <a:latin typeface="Arial"/>
                <a:cs typeface="Arial"/>
              </a:rPr>
              <a:t>d</a:t>
            </a:r>
            <a:r>
              <a:rPr sz="2400" spc="14" dirty="0" smtClean="0">
                <a:latin typeface="Arial"/>
                <a:cs typeface="Arial"/>
              </a:rPr>
              <a:t> </a:t>
            </a:r>
            <a:r>
              <a:rPr sz="2400" spc="0" dirty="0" smtClean="0">
                <a:latin typeface="Arial"/>
                <a:cs typeface="Arial"/>
              </a:rPr>
              <a:t>decreases</a:t>
            </a:r>
            <a:r>
              <a:rPr sz="2400" spc="9" dirty="0" smtClean="0">
                <a:latin typeface="Arial"/>
                <a:cs typeface="Arial"/>
              </a:rPr>
              <a:t> </a:t>
            </a:r>
            <a:r>
              <a:rPr sz="2400" spc="0" dirty="0" smtClean="0">
                <a:latin typeface="Arial"/>
                <a:cs typeface="Arial"/>
              </a:rPr>
              <a:t>automatica</a:t>
            </a:r>
            <a:r>
              <a:rPr sz="2400" spc="-9" dirty="0" smtClean="0">
                <a:latin typeface="Arial"/>
                <a:cs typeface="Arial"/>
              </a:rPr>
              <a:t>l</a:t>
            </a:r>
            <a:r>
              <a:rPr sz="2400" spc="0" dirty="0" smtClean="0">
                <a:latin typeface="Arial"/>
                <a:cs typeface="Arial"/>
              </a:rPr>
              <a:t>ly</a:t>
            </a:r>
            <a:r>
              <a:rPr sz="2400" spc="25" dirty="0" smtClean="0">
                <a:latin typeface="Arial"/>
                <a:cs typeface="Arial"/>
              </a:rPr>
              <a:t> </a:t>
            </a:r>
            <a:r>
              <a:rPr sz="2400" spc="0" dirty="0" smtClean="0">
                <a:latin typeface="Arial"/>
                <a:cs typeface="Arial"/>
              </a:rPr>
              <a:t>duri</a:t>
            </a:r>
            <a:r>
              <a:rPr sz="2400" spc="-9" dirty="0" smtClean="0">
                <a:latin typeface="Arial"/>
                <a:cs typeface="Arial"/>
              </a:rPr>
              <a:t>n</a:t>
            </a:r>
            <a:r>
              <a:rPr sz="2400" spc="0" dirty="0" smtClean="0">
                <a:latin typeface="Arial"/>
                <a:cs typeface="Arial"/>
              </a:rPr>
              <a:t>g </a:t>
            </a:r>
            <a:endParaRPr sz="2400" dirty="0">
              <a:latin typeface="Arial"/>
              <a:cs typeface="Arial"/>
            </a:endParaRPr>
          </a:p>
          <a:p>
            <a:pPr marL="12700" marR="181596">
              <a:lnSpc>
                <a:spcPts val="2759"/>
              </a:lnSpc>
            </a:pPr>
            <a:r>
              <a:rPr sz="2400" spc="0" dirty="0" smtClean="0">
                <a:latin typeface="Arial"/>
                <a:cs typeface="Arial"/>
              </a:rPr>
              <a:t>demand</a:t>
            </a:r>
            <a:r>
              <a:rPr sz="2400" spc="9" dirty="0" smtClean="0">
                <a:latin typeface="Arial"/>
                <a:cs typeface="Arial"/>
              </a:rPr>
              <a:t> </a:t>
            </a:r>
            <a:r>
              <a:rPr sz="2400" spc="0" dirty="0" smtClean="0">
                <a:latin typeface="Arial"/>
                <a:cs typeface="Arial"/>
              </a:rPr>
              <a:t>l</a:t>
            </a:r>
            <a:r>
              <a:rPr sz="2400" spc="-9" dirty="0" smtClean="0">
                <a:latin typeface="Arial"/>
                <a:cs typeface="Arial"/>
              </a:rPr>
              <a:t>u</a:t>
            </a:r>
            <a:r>
              <a:rPr sz="2400" spc="0" dirty="0" smtClean="0">
                <a:latin typeface="Arial"/>
                <a:cs typeface="Arial"/>
              </a:rPr>
              <a:t>l</a:t>
            </a:r>
            <a:r>
              <a:rPr sz="2400" spc="-9" dirty="0" smtClean="0">
                <a:latin typeface="Arial"/>
                <a:cs typeface="Arial"/>
              </a:rPr>
              <a:t>l</a:t>
            </a:r>
            <a:r>
              <a:rPr sz="2400" spc="0" dirty="0" smtClean="0">
                <a:latin typeface="Arial"/>
                <a:cs typeface="Arial"/>
              </a:rPr>
              <a:t>s</a:t>
            </a:r>
            <a:r>
              <a:rPr sz="2400" spc="29" dirty="0" smtClean="0">
                <a:latin typeface="Arial"/>
                <a:cs typeface="Arial"/>
              </a:rPr>
              <a:t> </a:t>
            </a:r>
            <a:r>
              <a:rPr sz="2400" spc="0" dirty="0" smtClean="0">
                <a:latin typeface="Arial"/>
                <a:cs typeface="Arial"/>
              </a:rPr>
              <a:t>to min</a:t>
            </a:r>
            <a:r>
              <a:rPr sz="2400" spc="-14" dirty="0" smtClean="0">
                <a:latin typeface="Arial"/>
                <a:cs typeface="Arial"/>
              </a:rPr>
              <a:t>i</a:t>
            </a:r>
            <a:r>
              <a:rPr sz="2400" spc="0" dirty="0" smtClean="0">
                <a:latin typeface="Arial"/>
                <a:cs typeface="Arial"/>
              </a:rPr>
              <a:t>mize</a:t>
            </a:r>
            <a:r>
              <a:rPr sz="2400" spc="25" dirty="0" smtClean="0">
                <a:latin typeface="Arial"/>
                <a:cs typeface="Arial"/>
              </a:rPr>
              <a:t> </a:t>
            </a:r>
            <a:r>
              <a:rPr sz="2400" spc="0" dirty="0" smtClean="0">
                <a:latin typeface="Arial"/>
                <a:cs typeface="Arial"/>
              </a:rPr>
              <a:t>costs.</a:t>
            </a:r>
            <a:endParaRPr sz="2400" dirty="0">
              <a:latin typeface="Arial"/>
              <a:cs typeface="Arial"/>
            </a:endParaRPr>
          </a:p>
        </p:txBody>
      </p:sp>
      <p:sp>
        <p:nvSpPr>
          <p:cNvPr id="7" name="object 7"/>
          <p:cNvSpPr txBox="1"/>
          <p:nvPr/>
        </p:nvSpPr>
        <p:spPr>
          <a:xfrm>
            <a:off x="383540" y="2272682"/>
            <a:ext cx="210718"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0F1141"/>
                </a:solidFill>
                <a:latin typeface="Wingdings"/>
                <a:cs typeface="Wingdings"/>
              </a:rPr>
              <a:t></a:t>
            </a:r>
            <a:endParaRPr sz="2400">
              <a:latin typeface="Wingdings"/>
              <a:cs typeface="Wingdings"/>
            </a:endParaRPr>
          </a:p>
        </p:txBody>
      </p:sp>
      <p:sp>
        <p:nvSpPr>
          <p:cNvPr id="6" name="object 6"/>
          <p:cNvSpPr txBox="1"/>
          <p:nvPr/>
        </p:nvSpPr>
        <p:spPr>
          <a:xfrm>
            <a:off x="383540" y="3992135"/>
            <a:ext cx="210718"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0F1141"/>
                </a:solidFill>
                <a:latin typeface="Wingdings"/>
                <a:cs typeface="Wingdings"/>
              </a:rPr>
              <a:t></a:t>
            </a:r>
            <a:endParaRPr sz="2400">
              <a:latin typeface="Wingdings"/>
              <a:cs typeface="Wingdings"/>
            </a:endParaRPr>
          </a:p>
        </p:txBody>
      </p:sp>
      <p:sp>
        <p:nvSpPr>
          <p:cNvPr id="5" name="object 5"/>
          <p:cNvSpPr txBox="1"/>
          <p:nvPr/>
        </p:nvSpPr>
        <p:spPr>
          <a:xfrm>
            <a:off x="726440" y="3992022"/>
            <a:ext cx="4269857" cy="988821"/>
          </a:xfrm>
          <a:prstGeom prst="rect">
            <a:avLst/>
          </a:prstGeom>
        </p:spPr>
        <p:txBody>
          <a:bodyPr wrap="square" lIns="0" tIns="0" rIns="0" bIns="0" rtlCol="0">
            <a:noAutofit/>
          </a:bodyPr>
          <a:lstStyle/>
          <a:p>
            <a:pPr marL="12700" marR="12867">
              <a:lnSpc>
                <a:spcPts val="2555"/>
              </a:lnSpc>
              <a:spcBef>
                <a:spcPts val="127"/>
              </a:spcBef>
            </a:pPr>
            <a:r>
              <a:rPr sz="2400" spc="0" dirty="0" smtClean="0">
                <a:latin typeface="Arial"/>
                <a:cs typeface="Arial"/>
              </a:rPr>
              <a:t>A</a:t>
            </a:r>
            <a:r>
              <a:rPr sz="2400" spc="-9" dirty="0" smtClean="0">
                <a:latin typeface="Arial"/>
                <a:cs typeface="Arial"/>
              </a:rPr>
              <a:t>u</a:t>
            </a:r>
            <a:r>
              <a:rPr sz="2400" spc="0" dirty="0" smtClean="0">
                <a:latin typeface="Arial"/>
                <a:cs typeface="Arial"/>
              </a:rPr>
              <a:t>to</a:t>
            </a:r>
            <a:r>
              <a:rPr sz="2400" spc="9" dirty="0" smtClean="0">
                <a:latin typeface="Arial"/>
                <a:cs typeface="Arial"/>
              </a:rPr>
              <a:t> </a:t>
            </a:r>
            <a:r>
              <a:rPr sz="2400" spc="0" dirty="0" smtClean="0">
                <a:latin typeface="Arial"/>
                <a:cs typeface="Arial"/>
              </a:rPr>
              <a:t>Sc</a:t>
            </a:r>
            <a:r>
              <a:rPr sz="2400" spc="-9" dirty="0" smtClean="0">
                <a:latin typeface="Arial"/>
                <a:cs typeface="Arial"/>
              </a:rPr>
              <a:t>a</a:t>
            </a:r>
            <a:r>
              <a:rPr sz="2400" spc="0" dirty="0" smtClean="0">
                <a:latin typeface="Arial"/>
                <a:cs typeface="Arial"/>
              </a:rPr>
              <a:t>l</a:t>
            </a:r>
            <a:r>
              <a:rPr sz="2400" spc="-9" dirty="0" smtClean="0">
                <a:latin typeface="Arial"/>
                <a:cs typeface="Arial"/>
              </a:rPr>
              <a:t>i</a:t>
            </a:r>
            <a:r>
              <a:rPr sz="2400" spc="0" dirty="0" smtClean="0">
                <a:latin typeface="Arial"/>
                <a:cs typeface="Arial"/>
              </a:rPr>
              <a:t>ng</a:t>
            </a:r>
            <a:r>
              <a:rPr sz="2400" spc="24" dirty="0" smtClean="0">
                <a:latin typeface="Arial"/>
                <a:cs typeface="Arial"/>
              </a:rPr>
              <a:t> </a:t>
            </a:r>
            <a:r>
              <a:rPr sz="2400" spc="0" dirty="0" smtClean="0">
                <a:latin typeface="Arial"/>
                <a:cs typeface="Arial"/>
              </a:rPr>
              <a:t>is particu</a:t>
            </a:r>
            <a:r>
              <a:rPr sz="2400" spc="-9" dirty="0" smtClean="0">
                <a:latin typeface="Arial"/>
                <a:cs typeface="Arial"/>
              </a:rPr>
              <a:t>l</a:t>
            </a:r>
            <a:r>
              <a:rPr sz="2400" spc="0" dirty="0" smtClean="0">
                <a:latin typeface="Arial"/>
                <a:cs typeface="Arial"/>
              </a:rPr>
              <a:t>arly</a:t>
            </a:r>
            <a:r>
              <a:rPr sz="2400" spc="25" dirty="0" smtClean="0">
                <a:latin typeface="Arial"/>
                <a:cs typeface="Arial"/>
              </a:rPr>
              <a:t> </a:t>
            </a:r>
            <a:r>
              <a:rPr sz="2400" spc="0" dirty="0" smtClean="0">
                <a:latin typeface="Arial"/>
                <a:cs typeface="Arial"/>
              </a:rPr>
              <a:t>w</a:t>
            </a:r>
            <a:r>
              <a:rPr sz="2400" spc="-9" dirty="0" smtClean="0">
                <a:latin typeface="Arial"/>
                <a:cs typeface="Arial"/>
              </a:rPr>
              <a:t>e</a:t>
            </a:r>
            <a:r>
              <a:rPr sz="2400" spc="0" dirty="0" smtClean="0">
                <a:latin typeface="Arial"/>
                <a:cs typeface="Arial"/>
              </a:rPr>
              <a:t>ll</a:t>
            </a:r>
            <a:endParaRPr sz="2400" dirty="0">
              <a:latin typeface="Arial"/>
              <a:cs typeface="Arial"/>
            </a:endParaRPr>
          </a:p>
          <a:p>
            <a:pPr marL="12700">
              <a:lnSpc>
                <a:spcPts val="2595"/>
              </a:lnSpc>
              <a:spcBef>
                <a:spcPts val="2"/>
              </a:spcBef>
            </a:pPr>
            <a:r>
              <a:rPr sz="2400" spc="0" dirty="0" smtClean="0">
                <a:latin typeface="Arial"/>
                <a:cs typeface="Arial"/>
              </a:rPr>
              <a:t>that </a:t>
            </a:r>
            <a:r>
              <a:rPr sz="2400" spc="-9" dirty="0" smtClean="0">
                <a:latin typeface="Arial"/>
                <a:cs typeface="Arial"/>
              </a:rPr>
              <a:t>ex</a:t>
            </a:r>
            <a:r>
              <a:rPr sz="2400" spc="0" dirty="0" smtClean="0">
                <a:latin typeface="Arial"/>
                <a:cs typeface="Arial"/>
              </a:rPr>
              <a:t>p</a:t>
            </a:r>
            <a:r>
              <a:rPr sz="2400" spc="-9" dirty="0" smtClean="0">
                <a:latin typeface="Arial"/>
                <a:cs typeface="Arial"/>
              </a:rPr>
              <a:t>e</a:t>
            </a:r>
            <a:r>
              <a:rPr sz="2400" spc="0" dirty="0" smtClean="0">
                <a:latin typeface="Arial"/>
                <a:cs typeface="Arial"/>
              </a:rPr>
              <a:t>rie</a:t>
            </a:r>
            <a:r>
              <a:rPr sz="2400" spc="-9" dirty="0" smtClean="0">
                <a:latin typeface="Arial"/>
                <a:cs typeface="Arial"/>
              </a:rPr>
              <a:t>n</a:t>
            </a:r>
            <a:r>
              <a:rPr sz="2400" spc="0" dirty="0" smtClean="0">
                <a:latin typeface="Arial"/>
                <a:cs typeface="Arial"/>
              </a:rPr>
              <a:t>ce</a:t>
            </a:r>
            <a:r>
              <a:rPr sz="2400" spc="34" dirty="0" smtClean="0">
                <a:latin typeface="Arial"/>
                <a:cs typeface="Arial"/>
              </a:rPr>
              <a:t> </a:t>
            </a:r>
            <a:r>
              <a:rPr sz="2400" spc="0" dirty="0" smtClean="0">
                <a:latin typeface="Arial"/>
                <a:cs typeface="Arial"/>
              </a:rPr>
              <a:t>h</a:t>
            </a:r>
            <a:r>
              <a:rPr sz="2400" spc="-9" dirty="0" smtClean="0">
                <a:latin typeface="Arial"/>
                <a:cs typeface="Arial"/>
              </a:rPr>
              <a:t>o</a:t>
            </a:r>
            <a:r>
              <a:rPr sz="2400" spc="0" dirty="0" smtClean="0">
                <a:latin typeface="Arial"/>
                <a:cs typeface="Arial"/>
              </a:rPr>
              <a:t>url</a:t>
            </a:r>
            <a:r>
              <a:rPr sz="2400" spc="-184" dirty="0" smtClean="0">
                <a:latin typeface="Arial"/>
                <a:cs typeface="Arial"/>
              </a:rPr>
              <a:t>y</a:t>
            </a:r>
            <a:r>
              <a:rPr sz="2400" spc="0" dirty="0" smtClean="0">
                <a:latin typeface="Arial"/>
                <a:cs typeface="Arial"/>
              </a:rPr>
              <a:t>,</a:t>
            </a:r>
            <a:r>
              <a:rPr sz="2400" spc="9" dirty="0" smtClean="0">
                <a:latin typeface="Arial"/>
                <a:cs typeface="Arial"/>
              </a:rPr>
              <a:t> </a:t>
            </a:r>
            <a:r>
              <a:rPr sz="2400" spc="0" dirty="0" smtClean="0">
                <a:latin typeface="Arial"/>
                <a:cs typeface="Arial"/>
              </a:rPr>
              <a:t>d</a:t>
            </a:r>
            <a:r>
              <a:rPr sz="2400" spc="-9" dirty="0" smtClean="0">
                <a:latin typeface="Arial"/>
                <a:cs typeface="Arial"/>
              </a:rPr>
              <a:t>a</a:t>
            </a:r>
            <a:r>
              <a:rPr sz="2400" spc="0" dirty="0" smtClean="0">
                <a:latin typeface="Arial"/>
                <a:cs typeface="Arial"/>
              </a:rPr>
              <a:t>i</a:t>
            </a:r>
            <a:r>
              <a:rPr sz="2400" spc="-9" dirty="0" smtClean="0">
                <a:latin typeface="Arial"/>
                <a:cs typeface="Arial"/>
              </a:rPr>
              <a:t>l</a:t>
            </a:r>
            <a:r>
              <a:rPr sz="2400" spc="-179" dirty="0" smtClean="0">
                <a:latin typeface="Arial"/>
                <a:cs typeface="Arial"/>
              </a:rPr>
              <a:t>y</a:t>
            </a:r>
            <a:r>
              <a:rPr sz="2400" spc="0" dirty="0" smtClean="0">
                <a:latin typeface="Arial"/>
                <a:cs typeface="Arial"/>
              </a:rPr>
              <a:t>,</a:t>
            </a:r>
            <a:r>
              <a:rPr sz="2400" spc="19" dirty="0" smtClean="0">
                <a:latin typeface="Arial"/>
                <a:cs typeface="Arial"/>
              </a:rPr>
              <a:t> </a:t>
            </a:r>
            <a:r>
              <a:rPr sz="2400" spc="0" dirty="0" smtClean="0">
                <a:latin typeface="Arial"/>
                <a:cs typeface="Arial"/>
              </a:rPr>
              <a:t>or</a:t>
            </a:r>
            <a:endParaRPr sz="2400" dirty="0">
              <a:latin typeface="Arial"/>
              <a:cs typeface="Arial"/>
            </a:endParaRPr>
          </a:p>
          <a:p>
            <a:pPr marL="12700" marR="32379">
              <a:lnSpc>
                <a:spcPts val="2590"/>
              </a:lnSpc>
            </a:pPr>
            <a:r>
              <a:rPr sz="2400" spc="0" dirty="0" smtClean="0">
                <a:latin typeface="Arial"/>
                <a:cs typeface="Arial"/>
              </a:rPr>
              <a:t>usa</a:t>
            </a:r>
            <a:r>
              <a:rPr sz="2400" spc="-9" dirty="0" smtClean="0">
                <a:latin typeface="Arial"/>
                <a:cs typeface="Arial"/>
              </a:rPr>
              <a:t>g</a:t>
            </a:r>
            <a:r>
              <a:rPr sz="2400" spc="0" dirty="0" smtClean="0">
                <a:latin typeface="Arial"/>
                <a:cs typeface="Arial"/>
              </a:rPr>
              <a:t>e.</a:t>
            </a:r>
            <a:r>
              <a:rPr sz="2400" spc="-119" dirty="0" smtClean="0">
                <a:latin typeface="Arial"/>
                <a:cs typeface="Arial"/>
              </a:rPr>
              <a:t> </a:t>
            </a:r>
            <a:r>
              <a:rPr sz="2400" spc="0" dirty="0" smtClean="0">
                <a:latin typeface="Arial"/>
                <a:cs typeface="Arial"/>
              </a:rPr>
              <a:t>A</a:t>
            </a:r>
            <a:r>
              <a:rPr sz="2400" spc="-9" dirty="0" smtClean="0">
                <a:latin typeface="Arial"/>
                <a:cs typeface="Arial"/>
              </a:rPr>
              <a:t>u</a:t>
            </a:r>
            <a:r>
              <a:rPr sz="2400" spc="0" dirty="0" smtClean="0">
                <a:latin typeface="Arial"/>
                <a:cs typeface="Arial"/>
              </a:rPr>
              <a:t>to</a:t>
            </a:r>
            <a:r>
              <a:rPr sz="2400" spc="4" dirty="0" smtClean="0">
                <a:latin typeface="Arial"/>
                <a:cs typeface="Arial"/>
              </a:rPr>
              <a:t> </a:t>
            </a:r>
            <a:r>
              <a:rPr sz="2400" spc="0" dirty="0" smtClean="0">
                <a:latin typeface="Arial"/>
                <a:cs typeface="Arial"/>
              </a:rPr>
              <a:t>Sc</a:t>
            </a:r>
            <a:r>
              <a:rPr sz="2400" spc="-9" dirty="0" smtClean="0">
                <a:latin typeface="Arial"/>
                <a:cs typeface="Arial"/>
              </a:rPr>
              <a:t>a</a:t>
            </a:r>
            <a:r>
              <a:rPr sz="2400" spc="0" dirty="0" smtClean="0">
                <a:latin typeface="Arial"/>
                <a:cs typeface="Arial"/>
              </a:rPr>
              <a:t>l</a:t>
            </a:r>
            <a:r>
              <a:rPr sz="2400" spc="-9" dirty="0" smtClean="0">
                <a:latin typeface="Arial"/>
                <a:cs typeface="Arial"/>
              </a:rPr>
              <a:t>i</a:t>
            </a:r>
            <a:r>
              <a:rPr sz="2400" spc="0" dirty="0" smtClean="0">
                <a:latin typeface="Arial"/>
                <a:cs typeface="Arial"/>
              </a:rPr>
              <a:t>ng</a:t>
            </a:r>
            <a:r>
              <a:rPr sz="2400" spc="24" dirty="0" smtClean="0">
                <a:latin typeface="Arial"/>
                <a:cs typeface="Arial"/>
              </a:rPr>
              <a:t> </a:t>
            </a:r>
            <a:r>
              <a:rPr sz="2400" spc="0" dirty="0" smtClean="0">
                <a:latin typeface="Arial"/>
                <a:cs typeface="Arial"/>
              </a:rPr>
              <a:t>is en</a:t>
            </a:r>
            <a:r>
              <a:rPr sz="2400" spc="-9" dirty="0" smtClean="0">
                <a:latin typeface="Arial"/>
                <a:cs typeface="Arial"/>
              </a:rPr>
              <a:t>a</a:t>
            </a:r>
            <a:r>
              <a:rPr sz="2400" spc="0" dirty="0" smtClean="0">
                <a:latin typeface="Arial"/>
                <a:cs typeface="Arial"/>
              </a:rPr>
              <a:t>bl</a:t>
            </a:r>
            <a:r>
              <a:rPr sz="2400" spc="-9" dirty="0" smtClean="0">
                <a:latin typeface="Arial"/>
                <a:cs typeface="Arial"/>
              </a:rPr>
              <a:t>e</a:t>
            </a:r>
            <a:r>
              <a:rPr sz="2400" spc="0" dirty="0" smtClean="0">
                <a:latin typeface="Arial"/>
                <a:cs typeface="Arial"/>
              </a:rPr>
              <a:t>d</a:t>
            </a:r>
            <a:endParaRPr sz="2400" dirty="0">
              <a:latin typeface="Arial"/>
              <a:cs typeface="Arial"/>
            </a:endParaRPr>
          </a:p>
        </p:txBody>
      </p:sp>
      <p:sp>
        <p:nvSpPr>
          <p:cNvPr id="4" name="object 4"/>
          <p:cNvSpPr txBox="1"/>
          <p:nvPr/>
        </p:nvSpPr>
        <p:spPr>
          <a:xfrm>
            <a:off x="4982057" y="3992022"/>
            <a:ext cx="3312989" cy="988821"/>
          </a:xfrm>
          <a:prstGeom prst="rect">
            <a:avLst/>
          </a:prstGeom>
        </p:spPr>
        <p:txBody>
          <a:bodyPr wrap="square" lIns="0" tIns="0" rIns="0" bIns="0" rtlCol="0">
            <a:noAutofit/>
          </a:bodyPr>
          <a:lstStyle/>
          <a:p>
            <a:pPr marL="29718" marR="45720">
              <a:lnSpc>
                <a:spcPts val="2555"/>
              </a:lnSpc>
              <a:spcBef>
                <a:spcPts val="127"/>
              </a:spcBef>
            </a:pPr>
            <a:r>
              <a:rPr sz="2400" spc="0" dirty="0" smtClean="0">
                <a:latin typeface="Arial"/>
                <a:cs typeface="Arial"/>
              </a:rPr>
              <a:t>su</a:t>
            </a:r>
            <a:r>
              <a:rPr sz="2400" spc="-9" dirty="0" smtClean="0">
                <a:latin typeface="Arial"/>
                <a:cs typeface="Arial"/>
              </a:rPr>
              <a:t>i</a:t>
            </a:r>
            <a:r>
              <a:rPr sz="2400" spc="0" dirty="0" smtClean="0">
                <a:latin typeface="Arial"/>
                <a:cs typeface="Arial"/>
              </a:rPr>
              <a:t>ted</a:t>
            </a:r>
            <a:r>
              <a:rPr sz="2400" spc="14" dirty="0" smtClean="0">
                <a:latin typeface="Arial"/>
                <a:cs typeface="Arial"/>
              </a:rPr>
              <a:t> </a:t>
            </a:r>
            <a:r>
              <a:rPr sz="2400" spc="0" dirty="0" smtClean="0">
                <a:latin typeface="Arial"/>
                <a:cs typeface="Arial"/>
              </a:rPr>
              <a:t>for</a:t>
            </a:r>
            <a:r>
              <a:rPr sz="2400" spc="-9" dirty="0" smtClean="0">
                <a:latin typeface="Arial"/>
                <a:cs typeface="Arial"/>
              </a:rPr>
              <a:t> </a:t>
            </a:r>
            <a:r>
              <a:rPr sz="2400" spc="0" dirty="0" smtClean="0">
                <a:latin typeface="Arial"/>
                <a:cs typeface="Arial"/>
              </a:rPr>
              <a:t>ap</a:t>
            </a:r>
            <a:r>
              <a:rPr sz="2400" spc="-9" dirty="0" smtClean="0">
                <a:latin typeface="Arial"/>
                <a:cs typeface="Arial"/>
              </a:rPr>
              <a:t>p</a:t>
            </a:r>
            <a:r>
              <a:rPr sz="2400" spc="0" dirty="0" smtClean="0">
                <a:latin typeface="Arial"/>
                <a:cs typeface="Arial"/>
              </a:rPr>
              <a:t>l</a:t>
            </a:r>
            <a:r>
              <a:rPr sz="2400" spc="-9" dirty="0" smtClean="0">
                <a:latin typeface="Arial"/>
                <a:cs typeface="Arial"/>
              </a:rPr>
              <a:t>i</a:t>
            </a:r>
            <a:r>
              <a:rPr sz="2400" spc="0" dirty="0" smtClean="0">
                <a:latin typeface="Arial"/>
                <a:cs typeface="Arial"/>
              </a:rPr>
              <a:t>catio</a:t>
            </a:r>
            <a:r>
              <a:rPr sz="2400" spc="-9" dirty="0" smtClean="0">
                <a:latin typeface="Arial"/>
                <a:cs typeface="Arial"/>
              </a:rPr>
              <a:t>n</a:t>
            </a:r>
            <a:r>
              <a:rPr sz="2400" spc="0" dirty="0" smtClean="0">
                <a:latin typeface="Arial"/>
                <a:cs typeface="Arial"/>
              </a:rPr>
              <a:t>s</a:t>
            </a:r>
            <a:endParaRPr sz="2400" dirty="0">
              <a:latin typeface="Arial"/>
              <a:cs typeface="Arial"/>
            </a:endParaRPr>
          </a:p>
          <a:p>
            <a:pPr marL="33736" marR="45720">
              <a:lnSpc>
                <a:spcPts val="2595"/>
              </a:lnSpc>
              <a:spcBef>
                <a:spcPts val="2"/>
              </a:spcBef>
            </a:pPr>
            <a:r>
              <a:rPr sz="2400" spc="0" dirty="0" smtClean="0">
                <a:latin typeface="Arial"/>
                <a:cs typeface="Arial"/>
              </a:rPr>
              <a:t>we</a:t>
            </a:r>
            <a:r>
              <a:rPr sz="2400" spc="-9" dirty="0" smtClean="0">
                <a:latin typeface="Arial"/>
                <a:cs typeface="Arial"/>
              </a:rPr>
              <a:t>e</a:t>
            </a:r>
            <a:r>
              <a:rPr sz="2400" spc="0" dirty="0" smtClean="0">
                <a:latin typeface="Arial"/>
                <a:cs typeface="Arial"/>
              </a:rPr>
              <a:t>kly</a:t>
            </a:r>
            <a:r>
              <a:rPr sz="2400" spc="19" dirty="0" smtClean="0">
                <a:latin typeface="Arial"/>
                <a:cs typeface="Arial"/>
              </a:rPr>
              <a:t> </a:t>
            </a:r>
            <a:r>
              <a:rPr sz="2400" spc="0" dirty="0" smtClean="0">
                <a:latin typeface="Arial"/>
                <a:cs typeface="Arial"/>
              </a:rPr>
              <a:t>vari</a:t>
            </a:r>
            <a:r>
              <a:rPr sz="2400" spc="-9" dirty="0" smtClean="0">
                <a:latin typeface="Arial"/>
                <a:cs typeface="Arial"/>
              </a:rPr>
              <a:t>a</a:t>
            </a:r>
            <a:r>
              <a:rPr sz="2400" spc="0" dirty="0" smtClean="0">
                <a:latin typeface="Arial"/>
                <a:cs typeface="Arial"/>
              </a:rPr>
              <a:t>b</a:t>
            </a:r>
            <a:r>
              <a:rPr sz="2400" spc="-9" dirty="0" smtClean="0">
                <a:latin typeface="Arial"/>
                <a:cs typeface="Arial"/>
              </a:rPr>
              <a:t>i</a:t>
            </a:r>
            <a:r>
              <a:rPr sz="2400" spc="0" dirty="0" smtClean="0">
                <a:latin typeface="Arial"/>
                <a:cs typeface="Arial"/>
              </a:rPr>
              <a:t>l</a:t>
            </a:r>
            <a:r>
              <a:rPr sz="2400" spc="-9" dirty="0" smtClean="0">
                <a:latin typeface="Arial"/>
                <a:cs typeface="Arial"/>
              </a:rPr>
              <a:t>i</a:t>
            </a:r>
            <a:r>
              <a:rPr sz="2400" spc="0" dirty="0" smtClean="0">
                <a:latin typeface="Arial"/>
                <a:cs typeface="Arial"/>
              </a:rPr>
              <a:t>ty</a:t>
            </a:r>
            <a:r>
              <a:rPr sz="2400" spc="29" dirty="0" smtClean="0">
                <a:latin typeface="Arial"/>
                <a:cs typeface="Arial"/>
              </a:rPr>
              <a:t> </a:t>
            </a:r>
            <a:r>
              <a:rPr sz="2400" spc="0" dirty="0" smtClean="0">
                <a:latin typeface="Arial"/>
                <a:cs typeface="Arial"/>
              </a:rPr>
              <a:t>in</a:t>
            </a:r>
            <a:endParaRPr sz="2400" dirty="0">
              <a:latin typeface="Arial"/>
              <a:cs typeface="Arial"/>
            </a:endParaRPr>
          </a:p>
          <a:p>
            <a:pPr marL="12700">
              <a:lnSpc>
                <a:spcPts val="2590"/>
              </a:lnSpc>
            </a:pPr>
            <a:r>
              <a:rPr sz="2400" spc="0" dirty="0" smtClean="0">
                <a:latin typeface="Arial"/>
                <a:cs typeface="Arial"/>
              </a:rPr>
              <a:t>by</a:t>
            </a:r>
            <a:r>
              <a:rPr sz="2400" spc="-129" dirty="0" smtClean="0">
                <a:latin typeface="Arial"/>
                <a:cs typeface="Arial"/>
              </a:rPr>
              <a:t> </a:t>
            </a:r>
            <a:r>
              <a:rPr sz="2400" spc="0" dirty="0" smtClean="0">
                <a:latin typeface="Arial"/>
                <a:cs typeface="Arial"/>
              </a:rPr>
              <a:t>Amazon</a:t>
            </a:r>
            <a:r>
              <a:rPr sz="2400" spc="14" dirty="0" smtClean="0">
                <a:latin typeface="Arial"/>
                <a:cs typeface="Arial"/>
              </a:rPr>
              <a:t> </a:t>
            </a:r>
            <a:r>
              <a:rPr sz="2400" spc="0" dirty="0" smtClean="0">
                <a:latin typeface="Arial"/>
                <a:cs typeface="Arial"/>
              </a:rPr>
              <a:t>C</a:t>
            </a:r>
            <a:r>
              <a:rPr sz="2400" spc="-9" dirty="0" smtClean="0">
                <a:latin typeface="Arial"/>
                <a:cs typeface="Arial"/>
              </a:rPr>
              <a:t>l</a:t>
            </a:r>
            <a:r>
              <a:rPr sz="2400" spc="0" dirty="0" smtClean="0">
                <a:latin typeface="Arial"/>
                <a:cs typeface="Arial"/>
              </a:rPr>
              <a:t>ou</a:t>
            </a:r>
            <a:r>
              <a:rPr sz="2400" spc="-9" dirty="0" smtClean="0">
                <a:latin typeface="Arial"/>
                <a:cs typeface="Arial"/>
              </a:rPr>
              <a:t>d</a:t>
            </a:r>
            <a:r>
              <a:rPr sz="2400" spc="-79" dirty="0" smtClean="0">
                <a:latin typeface="Arial"/>
                <a:cs typeface="Arial"/>
              </a:rPr>
              <a:t>W</a:t>
            </a:r>
            <a:r>
              <a:rPr sz="2400" spc="0" dirty="0" smtClean="0">
                <a:latin typeface="Arial"/>
                <a:cs typeface="Arial"/>
              </a:rPr>
              <a:t>atch</a:t>
            </a:r>
            <a:endParaRPr sz="2400" dirty="0">
              <a:latin typeface="Arial"/>
              <a:cs typeface="Arial"/>
            </a:endParaRPr>
          </a:p>
        </p:txBody>
      </p:sp>
      <p:sp>
        <p:nvSpPr>
          <p:cNvPr id="3" name="object 3"/>
          <p:cNvSpPr txBox="1"/>
          <p:nvPr/>
        </p:nvSpPr>
        <p:spPr>
          <a:xfrm>
            <a:off x="726440" y="4979828"/>
            <a:ext cx="7313002" cy="659384"/>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and</a:t>
            </a:r>
            <a:r>
              <a:rPr sz="2400" spc="9" dirty="0" smtClean="0">
                <a:latin typeface="Arial"/>
                <a:cs typeface="Arial"/>
              </a:rPr>
              <a:t> </a:t>
            </a:r>
            <a:r>
              <a:rPr sz="2400" spc="0" dirty="0" smtClean="0">
                <a:latin typeface="Arial"/>
                <a:cs typeface="Arial"/>
              </a:rPr>
              <a:t>ava</a:t>
            </a:r>
            <a:r>
              <a:rPr sz="2400" spc="-9" dirty="0" smtClean="0">
                <a:latin typeface="Arial"/>
                <a:cs typeface="Arial"/>
              </a:rPr>
              <a:t>i</a:t>
            </a:r>
            <a:r>
              <a:rPr sz="2400" spc="0" dirty="0" smtClean="0">
                <a:latin typeface="Arial"/>
                <a:cs typeface="Arial"/>
              </a:rPr>
              <a:t>l</a:t>
            </a:r>
            <a:r>
              <a:rPr sz="2400" spc="-9" dirty="0" smtClean="0">
                <a:latin typeface="Arial"/>
                <a:cs typeface="Arial"/>
              </a:rPr>
              <a:t>a</a:t>
            </a:r>
            <a:r>
              <a:rPr sz="2400" spc="0" dirty="0" smtClean="0">
                <a:latin typeface="Arial"/>
                <a:cs typeface="Arial"/>
              </a:rPr>
              <a:t>ble</a:t>
            </a:r>
            <a:r>
              <a:rPr sz="2400" spc="29" dirty="0" smtClean="0">
                <a:latin typeface="Arial"/>
                <a:cs typeface="Arial"/>
              </a:rPr>
              <a:t> </a:t>
            </a:r>
            <a:r>
              <a:rPr sz="2400" spc="0" dirty="0" smtClean="0">
                <a:latin typeface="Arial"/>
                <a:cs typeface="Arial"/>
              </a:rPr>
              <a:t>at </a:t>
            </a:r>
            <a:r>
              <a:rPr sz="2400" spc="-9" dirty="0" smtClean="0">
                <a:latin typeface="Arial"/>
                <a:cs typeface="Arial"/>
              </a:rPr>
              <a:t>n</a:t>
            </a:r>
            <a:r>
              <a:rPr sz="2400" spc="0" dirty="0" smtClean="0">
                <a:latin typeface="Arial"/>
                <a:cs typeface="Arial"/>
              </a:rPr>
              <a:t>o add</a:t>
            </a:r>
            <a:r>
              <a:rPr sz="2400" spc="-9" dirty="0" smtClean="0">
                <a:latin typeface="Arial"/>
                <a:cs typeface="Arial"/>
              </a:rPr>
              <a:t>i</a:t>
            </a:r>
            <a:r>
              <a:rPr sz="2400" spc="0" dirty="0" smtClean="0">
                <a:latin typeface="Arial"/>
                <a:cs typeface="Arial"/>
              </a:rPr>
              <a:t>tion</a:t>
            </a:r>
            <a:r>
              <a:rPr sz="2400" spc="-9" dirty="0" smtClean="0">
                <a:latin typeface="Arial"/>
                <a:cs typeface="Arial"/>
              </a:rPr>
              <a:t>a</a:t>
            </a:r>
            <a:r>
              <a:rPr sz="2400" spc="0" dirty="0" smtClean="0">
                <a:latin typeface="Arial"/>
                <a:cs typeface="Arial"/>
              </a:rPr>
              <a:t>l</a:t>
            </a:r>
            <a:r>
              <a:rPr sz="2400" spc="50" dirty="0" smtClean="0">
                <a:latin typeface="Arial"/>
                <a:cs typeface="Arial"/>
              </a:rPr>
              <a:t> </a:t>
            </a:r>
            <a:r>
              <a:rPr sz="2400" spc="0" dirty="0" smtClean="0">
                <a:latin typeface="Arial"/>
                <a:cs typeface="Arial"/>
              </a:rPr>
              <a:t>charge</a:t>
            </a:r>
            <a:r>
              <a:rPr sz="2400" spc="9" dirty="0" smtClean="0">
                <a:latin typeface="Arial"/>
                <a:cs typeface="Arial"/>
              </a:rPr>
              <a:t> </a:t>
            </a:r>
            <a:r>
              <a:rPr sz="2400" spc="0" dirty="0" smtClean="0">
                <a:latin typeface="Arial"/>
                <a:cs typeface="Arial"/>
              </a:rPr>
              <a:t>bey</a:t>
            </a:r>
            <a:r>
              <a:rPr sz="2400" spc="-9" dirty="0" smtClean="0">
                <a:latin typeface="Arial"/>
                <a:cs typeface="Arial"/>
              </a:rPr>
              <a:t>o</a:t>
            </a:r>
            <a:r>
              <a:rPr sz="2400" spc="0" dirty="0" smtClean="0">
                <a:latin typeface="Arial"/>
                <a:cs typeface="Arial"/>
              </a:rPr>
              <a:t>nd</a:t>
            </a:r>
            <a:r>
              <a:rPr sz="2400" spc="-119" dirty="0" smtClean="0">
                <a:latin typeface="Arial"/>
                <a:cs typeface="Arial"/>
              </a:rPr>
              <a:t> </a:t>
            </a:r>
            <a:r>
              <a:rPr sz="2400" spc="0" dirty="0" smtClean="0">
                <a:latin typeface="Arial"/>
                <a:cs typeface="Arial"/>
              </a:rPr>
              <a:t>Amazon</a:t>
            </a:r>
            <a:endParaRPr sz="2400" dirty="0">
              <a:latin typeface="Arial"/>
              <a:cs typeface="Arial"/>
            </a:endParaRPr>
          </a:p>
          <a:p>
            <a:pPr marL="12700" marR="45720">
              <a:lnSpc>
                <a:spcPts val="2590"/>
              </a:lnSpc>
              <a:spcBef>
                <a:spcPts val="1"/>
              </a:spcBef>
            </a:pPr>
            <a:r>
              <a:rPr sz="2400" spc="0" dirty="0" smtClean="0">
                <a:latin typeface="Arial"/>
                <a:cs typeface="Arial"/>
              </a:rPr>
              <a:t>C</a:t>
            </a:r>
            <a:r>
              <a:rPr sz="2400" spc="-9" dirty="0" smtClean="0">
                <a:latin typeface="Arial"/>
                <a:cs typeface="Arial"/>
              </a:rPr>
              <a:t>l</a:t>
            </a:r>
            <a:r>
              <a:rPr sz="2400" spc="0" dirty="0" smtClean="0">
                <a:latin typeface="Arial"/>
                <a:cs typeface="Arial"/>
              </a:rPr>
              <a:t>ou</a:t>
            </a:r>
            <a:r>
              <a:rPr sz="2400" spc="-9" dirty="0" smtClean="0">
                <a:latin typeface="Arial"/>
                <a:cs typeface="Arial"/>
              </a:rPr>
              <a:t>d</a:t>
            </a:r>
            <a:r>
              <a:rPr sz="2400" spc="-79" dirty="0" smtClean="0">
                <a:latin typeface="Arial"/>
                <a:cs typeface="Arial"/>
              </a:rPr>
              <a:t>W</a:t>
            </a:r>
            <a:r>
              <a:rPr sz="2400" spc="0" dirty="0" smtClean="0">
                <a:latin typeface="Arial"/>
                <a:cs typeface="Arial"/>
              </a:rPr>
              <a:t>atch</a:t>
            </a:r>
            <a:r>
              <a:rPr sz="2400" spc="19" dirty="0" smtClean="0">
                <a:latin typeface="Arial"/>
                <a:cs typeface="Arial"/>
              </a:rPr>
              <a:t> </a:t>
            </a:r>
            <a:r>
              <a:rPr sz="2400" spc="0" dirty="0" smtClean="0">
                <a:latin typeface="Arial"/>
                <a:cs typeface="Arial"/>
              </a:rPr>
              <a:t>fee</a:t>
            </a:r>
            <a:r>
              <a:rPr sz="2400" spc="4" dirty="0" smtClean="0">
                <a:latin typeface="Arial"/>
                <a:cs typeface="Arial"/>
              </a:rPr>
              <a:t>s</a:t>
            </a:r>
            <a:r>
              <a:rPr sz="2400" spc="0" dirty="0" smtClean="0">
                <a:latin typeface="Arial"/>
                <a:cs typeface="Arial"/>
              </a:rPr>
              <a:t>.</a:t>
            </a:r>
            <a:endParaRPr sz="2400" dirty="0">
              <a:latin typeface="Arial"/>
              <a:cs typeface="Arial"/>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pic>
        <p:nvPicPr>
          <p:cNvPr id="21" name="Picture 1" descr="C:\Users\LINKIN PARK\Downloads\ppt footer.jpg"/>
          <p:cNvPicPr>
            <a:picLocks noChangeAspect="1" noChangeArrowheads="1"/>
          </p:cNvPicPr>
          <p:nvPr/>
        </p:nvPicPr>
        <p:blipFill>
          <a:blip r:embed="rId2"/>
          <a:srcRect/>
          <a:stretch>
            <a:fillRect/>
          </a:stretch>
        </p:blipFill>
        <p:spPr bwMode="auto">
          <a:xfrm>
            <a:off x="0" y="6019800"/>
            <a:ext cx="9144000" cy="838200"/>
          </a:xfrm>
          <a:prstGeom prst="rect">
            <a:avLst/>
          </a:prstGeom>
          <a:noFill/>
        </p:spPr>
      </p:pic>
    </p:spTree>
    <p:extLst>
      <p:ext uri="{BB962C8B-B14F-4D97-AF65-F5344CB8AC3E}">
        <p14:creationId xmlns:p14="http://schemas.microsoft.com/office/powerpoint/2010/main" val="31155599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57200" y="1600200"/>
            <a:ext cx="7947870" cy="5216923"/>
            <a:chOff x="609600" y="1604257"/>
            <a:chExt cx="7947870" cy="5216923"/>
          </a:xfrm>
        </p:grpSpPr>
        <p:grpSp>
          <p:nvGrpSpPr>
            <p:cNvPr id="13" name="Group 22"/>
            <p:cNvGrpSpPr>
              <a:grpSpLocks/>
            </p:cNvGrpSpPr>
            <p:nvPr/>
          </p:nvGrpSpPr>
          <p:grpSpPr bwMode="auto">
            <a:xfrm>
              <a:off x="609600" y="2006595"/>
              <a:ext cx="1084263" cy="1038225"/>
              <a:chOff x="7921626" y="2005807"/>
              <a:chExt cx="609600" cy="584201"/>
            </a:xfrm>
          </p:grpSpPr>
          <p:sp>
            <p:nvSpPr>
              <p:cNvPr id="14" name="Rectangle 181"/>
              <p:cNvSpPr>
                <a:spLocks noChangeArrowheads="1"/>
              </p:cNvSpPr>
              <p:nvPr/>
            </p:nvSpPr>
            <p:spPr bwMode="auto">
              <a:xfrm>
                <a:off x="8143876" y="2135982"/>
                <a:ext cx="160338" cy="331788"/>
              </a:xfrm>
              <a:prstGeom prst="rect">
                <a:avLst/>
              </a:prstGeom>
              <a:solidFill>
                <a:srgbClr val="F7982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5" name="Freeform 182"/>
              <p:cNvSpPr>
                <a:spLocks/>
              </p:cNvSpPr>
              <p:nvPr/>
            </p:nvSpPr>
            <p:spPr bwMode="auto">
              <a:xfrm>
                <a:off x="8096251" y="2005807"/>
                <a:ext cx="260350" cy="130175"/>
              </a:xfrm>
              <a:custGeom>
                <a:avLst/>
                <a:gdLst>
                  <a:gd name="T0" fmla="*/ 260350 w 164"/>
                  <a:gd name="T1" fmla="*/ 130175 h 82"/>
                  <a:gd name="T2" fmla="*/ 0 w 164"/>
                  <a:gd name="T3" fmla="*/ 130175 h 82"/>
                  <a:gd name="T4" fmla="*/ 128588 w 164"/>
                  <a:gd name="T5" fmla="*/ 0 h 82"/>
                  <a:gd name="T6" fmla="*/ 260350 w 164"/>
                  <a:gd name="T7" fmla="*/ 130175 h 82"/>
                  <a:gd name="T8" fmla="*/ 0 60000 65536"/>
                  <a:gd name="T9" fmla="*/ 0 60000 65536"/>
                  <a:gd name="T10" fmla="*/ 0 60000 65536"/>
                  <a:gd name="T11" fmla="*/ 0 60000 65536"/>
                  <a:gd name="T12" fmla="*/ 0 w 164"/>
                  <a:gd name="T13" fmla="*/ 0 h 82"/>
                  <a:gd name="T14" fmla="*/ 164 w 164"/>
                  <a:gd name="T15" fmla="*/ 82 h 82"/>
                </a:gdLst>
                <a:ahLst/>
                <a:cxnLst>
                  <a:cxn ang="T8">
                    <a:pos x="T0" y="T1"/>
                  </a:cxn>
                  <a:cxn ang="T9">
                    <a:pos x="T2" y="T3"/>
                  </a:cxn>
                  <a:cxn ang="T10">
                    <a:pos x="T4" y="T5"/>
                  </a:cxn>
                  <a:cxn ang="T11">
                    <a:pos x="T6" y="T7"/>
                  </a:cxn>
                </a:cxnLst>
                <a:rect l="T12" t="T13" r="T14" b="T15"/>
                <a:pathLst>
                  <a:path w="164" h="82">
                    <a:moveTo>
                      <a:pt x="164" y="82"/>
                    </a:moveTo>
                    <a:lnTo>
                      <a:pt x="0" y="82"/>
                    </a:lnTo>
                    <a:lnTo>
                      <a:pt x="81" y="0"/>
                    </a:lnTo>
                    <a:lnTo>
                      <a:pt x="164" y="8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6" name="Freeform 183"/>
              <p:cNvSpPr>
                <a:spLocks/>
              </p:cNvSpPr>
              <p:nvPr/>
            </p:nvSpPr>
            <p:spPr bwMode="auto">
              <a:xfrm>
                <a:off x="8104188" y="2458245"/>
                <a:ext cx="258763" cy="131763"/>
              </a:xfrm>
              <a:custGeom>
                <a:avLst/>
                <a:gdLst>
                  <a:gd name="T0" fmla="*/ 0 w 163"/>
                  <a:gd name="T1" fmla="*/ 0 h 83"/>
                  <a:gd name="T2" fmla="*/ 258763 w 163"/>
                  <a:gd name="T3" fmla="*/ 0 h 83"/>
                  <a:gd name="T4" fmla="*/ 128588 w 163"/>
                  <a:gd name="T5" fmla="*/ 131763 h 83"/>
                  <a:gd name="T6" fmla="*/ 0 w 163"/>
                  <a:gd name="T7" fmla="*/ 0 h 83"/>
                  <a:gd name="T8" fmla="*/ 0 60000 65536"/>
                  <a:gd name="T9" fmla="*/ 0 60000 65536"/>
                  <a:gd name="T10" fmla="*/ 0 60000 65536"/>
                  <a:gd name="T11" fmla="*/ 0 60000 65536"/>
                  <a:gd name="T12" fmla="*/ 0 w 163"/>
                  <a:gd name="T13" fmla="*/ 0 h 83"/>
                  <a:gd name="T14" fmla="*/ 163 w 163"/>
                  <a:gd name="T15" fmla="*/ 83 h 83"/>
                </a:gdLst>
                <a:ahLst/>
                <a:cxnLst>
                  <a:cxn ang="T8">
                    <a:pos x="T0" y="T1"/>
                  </a:cxn>
                  <a:cxn ang="T9">
                    <a:pos x="T2" y="T3"/>
                  </a:cxn>
                  <a:cxn ang="T10">
                    <a:pos x="T4" y="T5"/>
                  </a:cxn>
                  <a:cxn ang="T11">
                    <a:pos x="T6" y="T7"/>
                  </a:cxn>
                </a:cxnLst>
                <a:rect l="T12" t="T13" r="T14" b="T15"/>
                <a:pathLst>
                  <a:path w="163" h="83">
                    <a:moveTo>
                      <a:pt x="0" y="0"/>
                    </a:moveTo>
                    <a:lnTo>
                      <a:pt x="163" y="0"/>
                    </a:lnTo>
                    <a:lnTo>
                      <a:pt x="81" y="83"/>
                    </a:lnTo>
                    <a:lnTo>
                      <a:pt x="0" y="0"/>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 name="Freeform 184"/>
              <p:cNvSpPr>
                <a:spLocks/>
              </p:cNvSpPr>
              <p:nvPr/>
            </p:nvSpPr>
            <p:spPr bwMode="auto">
              <a:xfrm>
                <a:off x="7931151" y="2140745"/>
                <a:ext cx="266700" cy="304800"/>
              </a:xfrm>
              <a:custGeom>
                <a:avLst/>
                <a:gdLst>
                  <a:gd name="T0" fmla="*/ 111125 w 168"/>
                  <a:gd name="T1" fmla="*/ 225425 h 192"/>
                  <a:gd name="T2" fmla="*/ 0 w 168"/>
                  <a:gd name="T3" fmla="*/ 225425 h 192"/>
                  <a:gd name="T4" fmla="*/ 0 w 168"/>
                  <a:gd name="T5" fmla="*/ 79375 h 192"/>
                  <a:gd name="T6" fmla="*/ 111125 w 168"/>
                  <a:gd name="T7" fmla="*/ 79375 h 192"/>
                  <a:gd name="T8" fmla="*/ 111125 w 168"/>
                  <a:gd name="T9" fmla="*/ 0 h 192"/>
                  <a:gd name="T10" fmla="*/ 266700 w 168"/>
                  <a:gd name="T11" fmla="*/ 152400 h 192"/>
                  <a:gd name="T12" fmla="*/ 111125 w 168"/>
                  <a:gd name="T13" fmla="*/ 304800 h 192"/>
                  <a:gd name="T14" fmla="*/ 111125 w 168"/>
                  <a:gd name="T15" fmla="*/ 225425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70" y="142"/>
                    </a:moveTo>
                    <a:lnTo>
                      <a:pt x="0" y="142"/>
                    </a:lnTo>
                    <a:lnTo>
                      <a:pt x="0" y="50"/>
                    </a:lnTo>
                    <a:lnTo>
                      <a:pt x="70" y="50"/>
                    </a:lnTo>
                    <a:lnTo>
                      <a:pt x="70" y="0"/>
                    </a:lnTo>
                    <a:lnTo>
                      <a:pt x="168" y="96"/>
                    </a:lnTo>
                    <a:lnTo>
                      <a:pt x="70" y="192"/>
                    </a:lnTo>
                    <a:lnTo>
                      <a:pt x="70" y="142"/>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8" name="Freeform 185"/>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close/>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9" name="Freeform 186"/>
              <p:cNvSpPr>
                <a:spLocks noEditPoints="1"/>
              </p:cNvSpPr>
              <p:nvPr/>
            </p:nvSpPr>
            <p:spPr bwMode="auto">
              <a:xfrm>
                <a:off x="7921626" y="2118520"/>
                <a:ext cx="288925" cy="349250"/>
              </a:xfrm>
              <a:custGeom>
                <a:avLst/>
                <a:gdLst>
                  <a:gd name="T0" fmla="*/ 130175 w 182"/>
                  <a:gd name="T1" fmla="*/ 46038 h 220"/>
                  <a:gd name="T2" fmla="*/ 261938 w 182"/>
                  <a:gd name="T3" fmla="*/ 174625 h 220"/>
                  <a:gd name="T4" fmla="*/ 130175 w 182"/>
                  <a:gd name="T5" fmla="*/ 304800 h 220"/>
                  <a:gd name="T6" fmla="*/ 130175 w 182"/>
                  <a:gd name="T7" fmla="*/ 238125 h 220"/>
                  <a:gd name="T8" fmla="*/ 19050 w 182"/>
                  <a:gd name="T9" fmla="*/ 238125 h 220"/>
                  <a:gd name="T10" fmla="*/ 19050 w 182"/>
                  <a:gd name="T11" fmla="*/ 111125 h 220"/>
                  <a:gd name="T12" fmla="*/ 130175 w 182"/>
                  <a:gd name="T13" fmla="*/ 111125 h 220"/>
                  <a:gd name="T14" fmla="*/ 130175 w 182"/>
                  <a:gd name="T15" fmla="*/ 46038 h 220"/>
                  <a:gd name="T16" fmla="*/ 112713 w 182"/>
                  <a:gd name="T17" fmla="*/ 0 h 220"/>
                  <a:gd name="T18" fmla="*/ 112713 w 182"/>
                  <a:gd name="T19" fmla="*/ 46038 h 220"/>
                  <a:gd name="T20" fmla="*/ 112713 w 182"/>
                  <a:gd name="T21" fmla="*/ 93663 h 220"/>
                  <a:gd name="T22" fmla="*/ 19050 w 182"/>
                  <a:gd name="T23" fmla="*/ 93663 h 220"/>
                  <a:gd name="T24" fmla="*/ 0 w 182"/>
                  <a:gd name="T25" fmla="*/ 93663 h 220"/>
                  <a:gd name="T26" fmla="*/ 0 w 182"/>
                  <a:gd name="T27" fmla="*/ 111125 h 220"/>
                  <a:gd name="T28" fmla="*/ 0 w 182"/>
                  <a:gd name="T29" fmla="*/ 238125 h 220"/>
                  <a:gd name="T30" fmla="*/ 0 w 182"/>
                  <a:gd name="T31" fmla="*/ 255588 h 220"/>
                  <a:gd name="T32" fmla="*/ 19050 w 182"/>
                  <a:gd name="T33" fmla="*/ 255588 h 220"/>
                  <a:gd name="T34" fmla="*/ 112713 w 182"/>
                  <a:gd name="T35" fmla="*/ 255588 h 220"/>
                  <a:gd name="T36" fmla="*/ 112713 w 182"/>
                  <a:gd name="T37" fmla="*/ 304800 h 220"/>
                  <a:gd name="T38" fmla="*/ 112713 w 182"/>
                  <a:gd name="T39" fmla="*/ 349250 h 220"/>
                  <a:gd name="T40" fmla="*/ 142875 w 182"/>
                  <a:gd name="T41" fmla="*/ 317500 h 220"/>
                  <a:gd name="T42" fmla="*/ 276225 w 182"/>
                  <a:gd name="T43" fmla="*/ 188913 h 220"/>
                  <a:gd name="T44" fmla="*/ 288925 w 182"/>
                  <a:gd name="T45" fmla="*/ 174625 h 220"/>
                  <a:gd name="T46" fmla="*/ 276225 w 182"/>
                  <a:gd name="T47" fmla="*/ 163513 h 220"/>
                  <a:gd name="T48" fmla="*/ 144463 w 182"/>
                  <a:gd name="T49" fmla="*/ 31750 h 220"/>
                  <a:gd name="T50" fmla="*/ 112713 w 182"/>
                  <a:gd name="T51" fmla="*/ 0 h 220"/>
                  <a:gd name="T52" fmla="*/ 112713 w 182"/>
                  <a:gd name="T53" fmla="*/ 0 h 2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2"/>
                  <a:gd name="T82" fmla="*/ 0 h 220"/>
                  <a:gd name="T83" fmla="*/ 182 w 182"/>
                  <a:gd name="T84" fmla="*/ 220 h 2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2" h="220">
                    <a:moveTo>
                      <a:pt x="82" y="29"/>
                    </a:moveTo>
                    <a:lnTo>
                      <a:pt x="165" y="110"/>
                    </a:lnTo>
                    <a:lnTo>
                      <a:pt x="82" y="192"/>
                    </a:lnTo>
                    <a:lnTo>
                      <a:pt x="82" y="150"/>
                    </a:lnTo>
                    <a:lnTo>
                      <a:pt x="12" y="150"/>
                    </a:lnTo>
                    <a:lnTo>
                      <a:pt x="12" y="70"/>
                    </a:lnTo>
                    <a:lnTo>
                      <a:pt x="82" y="70"/>
                    </a:lnTo>
                    <a:lnTo>
                      <a:pt x="82" y="29"/>
                    </a:lnTo>
                    <a:moveTo>
                      <a:pt x="71" y="0"/>
                    </a:moveTo>
                    <a:lnTo>
                      <a:pt x="71" y="29"/>
                    </a:lnTo>
                    <a:lnTo>
                      <a:pt x="71" y="59"/>
                    </a:lnTo>
                    <a:lnTo>
                      <a:pt x="12" y="59"/>
                    </a:lnTo>
                    <a:lnTo>
                      <a:pt x="0" y="59"/>
                    </a:lnTo>
                    <a:lnTo>
                      <a:pt x="0" y="70"/>
                    </a:lnTo>
                    <a:lnTo>
                      <a:pt x="0" y="150"/>
                    </a:lnTo>
                    <a:lnTo>
                      <a:pt x="0" y="161"/>
                    </a:lnTo>
                    <a:lnTo>
                      <a:pt x="12" y="161"/>
                    </a:lnTo>
                    <a:lnTo>
                      <a:pt x="71" y="161"/>
                    </a:lnTo>
                    <a:lnTo>
                      <a:pt x="71" y="192"/>
                    </a:lnTo>
                    <a:lnTo>
                      <a:pt x="71" y="220"/>
                    </a:lnTo>
                    <a:lnTo>
                      <a:pt x="90" y="200"/>
                    </a:lnTo>
                    <a:lnTo>
                      <a:pt x="174" y="119"/>
                    </a:lnTo>
                    <a:lnTo>
                      <a:pt x="182" y="110"/>
                    </a:lnTo>
                    <a:lnTo>
                      <a:pt x="174" y="103"/>
                    </a:lnTo>
                    <a:lnTo>
                      <a:pt x="91" y="20"/>
                    </a:lnTo>
                    <a:lnTo>
                      <a:pt x="71"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2" name="Freeform 187"/>
              <p:cNvSpPr>
                <a:spLocks/>
              </p:cNvSpPr>
              <p:nvPr/>
            </p:nvSpPr>
            <p:spPr bwMode="auto">
              <a:xfrm>
                <a:off x="8255001" y="2140745"/>
                <a:ext cx="266700" cy="304800"/>
              </a:xfrm>
              <a:custGeom>
                <a:avLst/>
                <a:gdLst>
                  <a:gd name="T0" fmla="*/ 0 w 168"/>
                  <a:gd name="T1" fmla="*/ 152400 h 192"/>
                  <a:gd name="T2" fmla="*/ 153988 w 168"/>
                  <a:gd name="T3" fmla="*/ 0 h 192"/>
                  <a:gd name="T4" fmla="*/ 153988 w 168"/>
                  <a:gd name="T5" fmla="*/ 79375 h 192"/>
                  <a:gd name="T6" fmla="*/ 266700 w 168"/>
                  <a:gd name="T7" fmla="*/ 79375 h 192"/>
                  <a:gd name="T8" fmla="*/ 266700 w 168"/>
                  <a:gd name="T9" fmla="*/ 225425 h 192"/>
                  <a:gd name="T10" fmla="*/ 153988 w 168"/>
                  <a:gd name="T11" fmla="*/ 225425 h 192"/>
                  <a:gd name="T12" fmla="*/ 153988 w 168"/>
                  <a:gd name="T13" fmla="*/ 304800 h 192"/>
                  <a:gd name="T14" fmla="*/ 0 w 168"/>
                  <a:gd name="T15" fmla="*/ 152400 h 19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92"/>
                  <a:gd name="T26" fmla="*/ 168 w 168"/>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92">
                    <a:moveTo>
                      <a:pt x="0" y="96"/>
                    </a:moveTo>
                    <a:lnTo>
                      <a:pt x="97" y="0"/>
                    </a:lnTo>
                    <a:lnTo>
                      <a:pt x="97" y="50"/>
                    </a:lnTo>
                    <a:lnTo>
                      <a:pt x="168" y="50"/>
                    </a:lnTo>
                    <a:lnTo>
                      <a:pt x="168" y="142"/>
                    </a:lnTo>
                    <a:lnTo>
                      <a:pt x="97" y="142"/>
                    </a:lnTo>
                    <a:lnTo>
                      <a:pt x="97" y="192"/>
                    </a:lnTo>
                    <a:lnTo>
                      <a:pt x="0" y="96"/>
                    </a:lnTo>
                    <a:close/>
                  </a:path>
                </a:pathLst>
              </a:custGeom>
              <a:solidFill>
                <a:srgbClr val="F798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3" name="Freeform 188"/>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close/>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4" name="Freeform 189"/>
              <p:cNvSpPr>
                <a:spLocks noEditPoints="1"/>
              </p:cNvSpPr>
              <p:nvPr/>
            </p:nvSpPr>
            <p:spPr bwMode="auto">
              <a:xfrm>
                <a:off x="8243888" y="2120107"/>
                <a:ext cx="287338" cy="347663"/>
              </a:xfrm>
              <a:custGeom>
                <a:avLst/>
                <a:gdLst>
                  <a:gd name="T0" fmla="*/ 157163 w 181"/>
                  <a:gd name="T1" fmla="*/ 44450 h 219"/>
                  <a:gd name="T2" fmla="*/ 157163 w 181"/>
                  <a:gd name="T3" fmla="*/ 109538 h 219"/>
                  <a:gd name="T4" fmla="*/ 268288 w 181"/>
                  <a:gd name="T5" fmla="*/ 109538 h 219"/>
                  <a:gd name="T6" fmla="*/ 268288 w 181"/>
                  <a:gd name="T7" fmla="*/ 236538 h 219"/>
                  <a:gd name="T8" fmla="*/ 157163 w 181"/>
                  <a:gd name="T9" fmla="*/ 236538 h 219"/>
                  <a:gd name="T10" fmla="*/ 157163 w 181"/>
                  <a:gd name="T11" fmla="*/ 303213 h 219"/>
                  <a:gd name="T12" fmla="*/ 25400 w 181"/>
                  <a:gd name="T13" fmla="*/ 173038 h 219"/>
                  <a:gd name="T14" fmla="*/ 157163 w 181"/>
                  <a:gd name="T15" fmla="*/ 44450 h 219"/>
                  <a:gd name="T16" fmla="*/ 174625 w 181"/>
                  <a:gd name="T17" fmla="*/ 0 h 219"/>
                  <a:gd name="T18" fmla="*/ 144463 w 181"/>
                  <a:gd name="T19" fmla="*/ 30163 h 219"/>
                  <a:gd name="T20" fmla="*/ 11113 w 181"/>
                  <a:gd name="T21" fmla="*/ 158750 h 219"/>
                  <a:gd name="T22" fmla="*/ 0 w 181"/>
                  <a:gd name="T23" fmla="*/ 173038 h 219"/>
                  <a:gd name="T24" fmla="*/ 11113 w 181"/>
                  <a:gd name="T25" fmla="*/ 187325 h 219"/>
                  <a:gd name="T26" fmla="*/ 144463 w 181"/>
                  <a:gd name="T27" fmla="*/ 315913 h 219"/>
                  <a:gd name="T28" fmla="*/ 174625 w 181"/>
                  <a:gd name="T29" fmla="*/ 347663 h 219"/>
                  <a:gd name="T30" fmla="*/ 174625 w 181"/>
                  <a:gd name="T31" fmla="*/ 303213 h 219"/>
                  <a:gd name="T32" fmla="*/ 174625 w 181"/>
                  <a:gd name="T33" fmla="*/ 254000 h 219"/>
                  <a:gd name="T34" fmla="*/ 268288 w 181"/>
                  <a:gd name="T35" fmla="*/ 254000 h 219"/>
                  <a:gd name="T36" fmla="*/ 287338 w 181"/>
                  <a:gd name="T37" fmla="*/ 254000 h 219"/>
                  <a:gd name="T38" fmla="*/ 287338 w 181"/>
                  <a:gd name="T39" fmla="*/ 236538 h 219"/>
                  <a:gd name="T40" fmla="*/ 287338 w 181"/>
                  <a:gd name="T41" fmla="*/ 109538 h 219"/>
                  <a:gd name="T42" fmla="*/ 287338 w 181"/>
                  <a:gd name="T43" fmla="*/ 92075 h 219"/>
                  <a:gd name="T44" fmla="*/ 268288 w 181"/>
                  <a:gd name="T45" fmla="*/ 92075 h 219"/>
                  <a:gd name="T46" fmla="*/ 174625 w 181"/>
                  <a:gd name="T47" fmla="*/ 92075 h 219"/>
                  <a:gd name="T48" fmla="*/ 174625 w 181"/>
                  <a:gd name="T49" fmla="*/ 44450 h 219"/>
                  <a:gd name="T50" fmla="*/ 174625 w 181"/>
                  <a:gd name="T51" fmla="*/ 0 h 219"/>
                  <a:gd name="T52" fmla="*/ 174625 w 181"/>
                  <a:gd name="T53" fmla="*/ 0 h 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1"/>
                  <a:gd name="T82" fmla="*/ 0 h 219"/>
                  <a:gd name="T83" fmla="*/ 181 w 181"/>
                  <a:gd name="T84" fmla="*/ 219 h 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1" h="219">
                    <a:moveTo>
                      <a:pt x="99" y="28"/>
                    </a:moveTo>
                    <a:lnTo>
                      <a:pt x="99" y="69"/>
                    </a:lnTo>
                    <a:lnTo>
                      <a:pt x="169" y="69"/>
                    </a:lnTo>
                    <a:lnTo>
                      <a:pt x="169" y="149"/>
                    </a:lnTo>
                    <a:lnTo>
                      <a:pt x="99" y="149"/>
                    </a:lnTo>
                    <a:lnTo>
                      <a:pt x="99" y="191"/>
                    </a:lnTo>
                    <a:lnTo>
                      <a:pt x="16" y="109"/>
                    </a:lnTo>
                    <a:lnTo>
                      <a:pt x="99" y="28"/>
                    </a:lnTo>
                    <a:moveTo>
                      <a:pt x="110" y="0"/>
                    </a:moveTo>
                    <a:lnTo>
                      <a:pt x="91" y="19"/>
                    </a:lnTo>
                    <a:lnTo>
                      <a:pt x="7" y="100"/>
                    </a:lnTo>
                    <a:lnTo>
                      <a:pt x="0" y="109"/>
                    </a:lnTo>
                    <a:lnTo>
                      <a:pt x="7" y="118"/>
                    </a:lnTo>
                    <a:lnTo>
                      <a:pt x="91" y="199"/>
                    </a:lnTo>
                    <a:lnTo>
                      <a:pt x="110" y="219"/>
                    </a:lnTo>
                    <a:lnTo>
                      <a:pt x="110" y="191"/>
                    </a:lnTo>
                    <a:lnTo>
                      <a:pt x="110" y="160"/>
                    </a:lnTo>
                    <a:lnTo>
                      <a:pt x="169" y="160"/>
                    </a:lnTo>
                    <a:lnTo>
                      <a:pt x="181" y="160"/>
                    </a:lnTo>
                    <a:lnTo>
                      <a:pt x="181" y="149"/>
                    </a:lnTo>
                    <a:lnTo>
                      <a:pt x="181" y="69"/>
                    </a:lnTo>
                    <a:lnTo>
                      <a:pt x="181" y="58"/>
                    </a:lnTo>
                    <a:lnTo>
                      <a:pt x="169" y="58"/>
                    </a:lnTo>
                    <a:lnTo>
                      <a:pt x="110" y="58"/>
                    </a:lnTo>
                    <a:lnTo>
                      <a:pt x="110" y="28"/>
                    </a:lnTo>
                    <a:lnTo>
                      <a:pt x="1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29" name="Picture 28"/>
            <p:cNvPicPr>
              <a:picLocks noChangeAspect="1"/>
            </p:cNvPicPr>
            <p:nvPr/>
          </p:nvPicPr>
          <p:blipFill>
            <a:blip r:embed="rId3">
              <a:clrChange>
                <a:clrFrom>
                  <a:srgbClr val="FFFFFF"/>
                </a:clrFrom>
                <a:clrTo>
                  <a:srgbClr val="FFFFFF">
                    <a:alpha val="0"/>
                  </a:srgbClr>
                </a:clrTo>
              </a:clrChange>
            </a:blip>
            <a:stretch>
              <a:fillRect/>
            </a:stretch>
          </p:blipFill>
          <p:spPr>
            <a:xfrm>
              <a:off x="2220682" y="2473441"/>
              <a:ext cx="890126" cy="776594"/>
            </a:xfrm>
            <a:prstGeom prst="rect">
              <a:avLst/>
            </a:prstGeom>
          </p:spPr>
        </p:pic>
        <p:sp>
          <p:nvSpPr>
            <p:cNvPr id="30" name="TextBox 29"/>
            <p:cNvSpPr txBox="1"/>
            <p:nvPr/>
          </p:nvSpPr>
          <p:spPr>
            <a:xfrm>
              <a:off x="2047165" y="3320637"/>
              <a:ext cx="3696145" cy="489363"/>
            </a:xfrm>
            <a:prstGeom prst="rect">
              <a:avLst/>
            </a:prstGeom>
            <a:noFill/>
          </p:spPr>
          <p:txBody>
            <a:bodyPr wrap="square" lIns="68577" tIns="34289" rIns="68577" bIns="34289" rtlCol="0">
              <a:spAutoFit/>
            </a:bodyPr>
            <a:lstStyle/>
            <a:p>
              <a:pPr defTabSz="342884">
                <a:lnSpc>
                  <a:spcPct val="130000"/>
                </a:lnSpc>
              </a:pPr>
              <a:r>
                <a:rPr lang="en-US" sz="2100" dirty="0">
                  <a:solidFill>
                    <a:prstClr val="black"/>
                  </a:solidFill>
                  <a:cs typeface="Helvetica Neue Light"/>
                </a:rPr>
                <a:t>!!! CPU Utilization  = 76%</a:t>
              </a:r>
            </a:p>
          </p:txBody>
        </p:sp>
        <p:pic>
          <p:nvPicPr>
            <p:cNvPr id="32" name="Picture 31"/>
            <p:cNvPicPr>
              <a:picLocks noChangeAspect="1"/>
            </p:cNvPicPr>
            <p:nvPr/>
          </p:nvPicPr>
          <p:blipFill>
            <a:blip r:embed="rId3">
              <a:clrChange>
                <a:clrFrom>
                  <a:srgbClr val="FFFFFF"/>
                </a:clrFrom>
                <a:clrTo>
                  <a:srgbClr val="FFFFFF">
                    <a:alpha val="0"/>
                  </a:srgbClr>
                </a:clrTo>
              </a:clrChange>
            </a:blip>
            <a:stretch>
              <a:fillRect/>
            </a:stretch>
          </p:blipFill>
          <p:spPr>
            <a:xfrm>
              <a:off x="3297742" y="2471731"/>
              <a:ext cx="890126" cy="776594"/>
            </a:xfrm>
            <a:prstGeom prst="rect">
              <a:avLst/>
            </a:prstGeom>
          </p:spPr>
        </p:pic>
        <p:pic>
          <p:nvPicPr>
            <p:cNvPr id="33" name="Picture 32"/>
            <p:cNvPicPr>
              <a:picLocks noChangeAspect="1"/>
            </p:cNvPicPr>
            <p:nvPr/>
          </p:nvPicPr>
          <p:blipFill>
            <a:blip r:embed="rId3">
              <a:clrChange>
                <a:clrFrom>
                  <a:srgbClr val="FFFFFF"/>
                </a:clrFrom>
                <a:clrTo>
                  <a:srgbClr val="FFFFFF">
                    <a:alpha val="0"/>
                  </a:srgbClr>
                </a:clrTo>
              </a:clrChange>
            </a:blip>
            <a:stretch>
              <a:fillRect/>
            </a:stretch>
          </p:blipFill>
          <p:spPr>
            <a:xfrm>
              <a:off x="4374802" y="2470021"/>
              <a:ext cx="890126" cy="776594"/>
            </a:xfrm>
            <a:prstGeom prst="rect">
              <a:avLst/>
            </a:prstGeom>
          </p:spPr>
        </p:pic>
        <p:pic>
          <p:nvPicPr>
            <p:cNvPr id="34" name="Picture 33"/>
            <p:cNvPicPr>
              <a:picLocks noChangeAspect="1"/>
            </p:cNvPicPr>
            <p:nvPr/>
          </p:nvPicPr>
          <p:blipFill>
            <a:blip r:embed="rId3">
              <a:clrChange>
                <a:clrFrom>
                  <a:srgbClr val="FFFFFF"/>
                </a:clrFrom>
                <a:clrTo>
                  <a:srgbClr val="FFFFFF">
                    <a:alpha val="0"/>
                  </a:srgbClr>
                </a:clrTo>
              </a:clrChange>
            </a:blip>
            <a:stretch>
              <a:fillRect/>
            </a:stretch>
          </p:blipFill>
          <p:spPr>
            <a:xfrm>
              <a:off x="5451862" y="2468311"/>
              <a:ext cx="890126" cy="776594"/>
            </a:xfrm>
            <a:prstGeom prst="rect">
              <a:avLst/>
            </a:prstGeom>
          </p:spPr>
        </p:pic>
        <p:pic>
          <p:nvPicPr>
            <p:cNvPr id="37" name="Picture 36"/>
            <p:cNvPicPr>
              <a:picLocks noChangeAspect="1"/>
            </p:cNvPicPr>
            <p:nvPr/>
          </p:nvPicPr>
          <p:blipFill>
            <a:blip r:embed="rId3">
              <a:clrChange>
                <a:clrFrom>
                  <a:srgbClr val="FFFFFF"/>
                </a:clrFrom>
                <a:clrTo>
                  <a:srgbClr val="FFFFFF">
                    <a:alpha val="0"/>
                  </a:srgbClr>
                </a:clrTo>
              </a:clrChange>
            </a:blip>
            <a:stretch>
              <a:fillRect/>
            </a:stretch>
          </p:blipFill>
          <p:spPr>
            <a:xfrm>
              <a:off x="6528922" y="2476990"/>
              <a:ext cx="890126" cy="776594"/>
            </a:xfrm>
            <a:prstGeom prst="rect">
              <a:avLst/>
            </a:prstGeom>
          </p:spPr>
        </p:pic>
        <p:sp>
          <p:nvSpPr>
            <p:cNvPr id="38" name="TextBox 37"/>
            <p:cNvSpPr txBox="1"/>
            <p:nvPr/>
          </p:nvSpPr>
          <p:spPr>
            <a:xfrm>
              <a:off x="2047165" y="1604257"/>
              <a:ext cx="3696145" cy="729428"/>
            </a:xfrm>
            <a:prstGeom prst="rect">
              <a:avLst/>
            </a:prstGeom>
            <a:noFill/>
          </p:spPr>
          <p:txBody>
            <a:bodyPr wrap="square" lIns="68577" tIns="34289" rIns="68577" bIns="34289" rtlCol="0">
              <a:spAutoFit/>
            </a:bodyPr>
            <a:lstStyle/>
            <a:p>
              <a:pPr defTabSz="342884">
                <a:lnSpc>
                  <a:spcPct val="130000"/>
                </a:lnSpc>
              </a:pPr>
              <a:r>
                <a:rPr lang="en-US" sz="2100" dirty="0">
                  <a:solidFill>
                    <a:prstClr val="black"/>
                  </a:solidFill>
                  <a:cs typeface="Helvetica Neue Light"/>
                </a:rPr>
                <a:t>Trigger: CPU Utilization &gt; 75%</a:t>
              </a:r>
            </a:p>
            <a:p>
              <a:pPr defTabSz="342884">
                <a:lnSpc>
                  <a:spcPct val="130000"/>
                </a:lnSpc>
              </a:pPr>
              <a:r>
                <a:rPr lang="en-US" sz="1200" i="1" dirty="0">
                  <a:solidFill>
                    <a:prstClr val="black"/>
                  </a:solidFill>
                  <a:cs typeface="Helvetica Neue Light"/>
                </a:rPr>
                <a:t>Auto Scale and distribute load, up to 5 Instances</a:t>
              </a:r>
            </a:p>
          </p:txBody>
        </p:sp>
        <p:grpSp>
          <p:nvGrpSpPr>
            <p:cNvPr id="21" name="Group 20"/>
            <p:cNvGrpSpPr/>
            <p:nvPr/>
          </p:nvGrpSpPr>
          <p:grpSpPr>
            <a:xfrm>
              <a:off x="2222518" y="5064505"/>
              <a:ext cx="890126" cy="1756675"/>
              <a:chOff x="1874299" y="2175275"/>
              <a:chExt cx="890126" cy="1756675"/>
            </a:xfrm>
          </p:grpSpPr>
          <p:pic>
            <p:nvPicPr>
              <p:cNvPr id="25" name="Picture 24"/>
              <p:cNvPicPr>
                <a:picLocks noChangeAspect="1"/>
              </p:cNvPicPr>
              <p:nvPr/>
            </p:nvPicPr>
            <p:blipFill>
              <a:blip r:embed="rId3">
                <a:clrChange>
                  <a:clrFrom>
                    <a:srgbClr val="FFFFFF"/>
                  </a:clrFrom>
                  <a:clrTo>
                    <a:srgbClr val="FFFFFF">
                      <a:alpha val="0"/>
                    </a:srgbClr>
                  </a:clrTo>
                </a:clrChange>
              </a:blip>
              <a:stretch>
                <a:fillRect/>
              </a:stretch>
            </p:blipFill>
            <p:spPr>
              <a:xfrm>
                <a:off x="1874299" y="2175275"/>
                <a:ext cx="890126" cy="776594"/>
              </a:xfrm>
              <a:prstGeom prst="rect">
                <a:avLst/>
              </a:prstGeom>
            </p:spPr>
          </p:pic>
          <p:sp>
            <p:nvSpPr>
              <p:cNvPr id="26" name="TextBox 25"/>
              <p:cNvSpPr txBox="1"/>
              <p:nvPr/>
            </p:nvSpPr>
            <p:spPr>
              <a:xfrm>
                <a:off x="2002088" y="3022472"/>
                <a:ext cx="618614" cy="909478"/>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sp>
          <p:nvSpPr>
            <p:cNvPr id="28" name="TextBox 27"/>
            <p:cNvSpPr txBox="1"/>
            <p:nvPr/>
          </p:nvSpPr>
          <p:spPr>
            <a:xfrm>
              <a:off x="2049001" y="4299772"/>
              <a:ext cx="3696145" cy="729428"/>
            </a:xfrm>
            <a:prstGeom prst="rect">
              <a:avLst/>
            </a:prstGeom>
            <a:noFill/>
          </p:spPr>
          <p:txBody>
            <a:bodyPr wrap="square" lIns="68577" tIns="34289" rIns="68577" bIns="34289" rtlCol="0">
              <a:spAutoFit/>
            </a:bodyPr>
            <a:lstStyle/>
            <a:p>
              <a:pPr defTabSz="342884">
                <a:lnSpc>
                  <a:spcPct val="130000"/>
                </a:lnSpc>
              </a:pPr>
              <a:r>
                <a:rPr lang="en-US" sz="2100" dirty="0">
                  <a:solidFill>
                    <a:prstClr val="black"/>
                  </a:solidFill>
                  <a:cs typeface="Helvetica Neue Light"/>
                </a:rPr>
                <a:t>Trigger: CPU Utilization &lt; 35%</a:t>
              </a:r>
            </a:p>
            <a:p>
              <a:pPr defTabSz="342884">
                <a:lnSpc>
                  <a:spcPct val="130000"/>
                </a:lnSpc>
              </a:pPr>
              <a:r>
                <a:rPr lang="en-US" sz="1200" i="1" dirty="0">
                  <a:solidFill>
                    <a:prstClr val="black"/>
                  </a:solidFill>
                  <a:cs typeface="Helvetica Neue Light"/>
                </a:rPr>
                <a:t>Auto Scale down and load balance</a:t>
              </a:r>
            </a:p>
          </p:txBody>
        </p:sp>
        <p:grpSp>
          <p:nvGrpSpPr>
            <p:cNvPr id="31" name="Group 30"/>
            <p:cNvGrpSpPr/>
            <p:nvPr/>
          </p:nvGrpSpPr>
          <p:grpSpPr>
            <a:xfrm>
              <a:off x="3299578" y="5062794"/>
              <a:ext cx="890126" cy="1754920"/>
              <a:chOff x="2951359" y="2173565"/>
              <a:chExt cx="890126" cy="1754920"/>
            </a:xfrm>
          </p:grpSpPr>
          <p:pic>
            <p:nvPicPr>
              <p:cNvPr id="35" name="Picture 34"/>
              <p:cNvPicPr>
                <a:picLocks noChangeAspect="1"/>
              </p:cNvPicPr>
              <p:nvPr/>
            </p:nvPicPr>
            <p:blipFill>
              <a:blip r:embed="rId3">
                <a:clrChange>
                  <a:clrFrom>
                    <a:srgbClr val="FFFFFF"/>
                  </a:clrFrom>
                  <a:clrTo>
                    <a:srgbClr val="FFFFFF">
                      <a:alpha val="0"/>
                    </a:srgbClr>
                  </a:clrTo>
                </a:clrChange>
              </a:blip>
              <a:stretch>
                <a:fillRect/>
              </a:stretch>
            </p:blipFill>
            <p:spPr>
              <a:xfrm>
                <a:off x="2951359" y="2173565"/>
                <a:ext cx="890126" cy="776594"/>
              </a:xfrm>
              <a:prstGeom prst="rect">
                <a:avLst/>
              </a:prstGeom>
            </p:spPr>
          </p:pic>
          <p:sp>
            <p:nvSpPr>
              <p:cNvPr id="39" name="TextBox 38"/>
              <p:cNvSpPr txBox="1"/>
              <p:nvPr/>
            </p:nvSpPr>
            <p:spPr>
              <a:xfrm>
                <a:off x="3079287" y="3019007"/>
                <a:ext cx="618614" cy="909478"/>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grpSp>
          <p:nvGrpSpPr>
            <p:cNvPr id="40" name="Group 39"/>
            <p:cNvGrpSpPr/>
            <p:nvPr/>
          </p:nvGrpSpPr>
          <p:grpSpPr>
            <a:xfrm>
              <a:off x="4376638" y="5061084"/>
              <a:ext cx="890126" cy="1753165"/>
              <a:chOff x="4028419" y="2171855"/>
              <a:chExt cx="890126" cy="1753165"/>
            </a:xfrm>
          </p:grpSpPr>
          <p:pic>
            <p:nvPicPr>
              <p:cNvPr id="41" name="Picture 40"/>
              <p:cNvPicPr>
                <a:picLocks noChangeAspect="1"/>
              </p:cNvPicPr>
              <p:nvPr/>
            </p:nvPicPr>
            <p:blipFill>
              <a:blip r:embed="rId3">
                <a:clrChange>
                  <a:clrFrom>
                    <a:srgbClr val="FFFFFF"/>
                  </a:clrFrom>
                  <a:clrTo>
                    <a:srgbClr val="FFFFFF">
                      <a:alpha val="0"/>
                    </a:srgbClr>
                  </a:clrTo>
                </a:clrChange>
              </a:blip>
              <a:stretch>
                <a:fillRect/>
              </a:stretch>
            </p:blipFill>
            <p:spPr>
              <a:xfrm>
                <a:off x="4028419" y="2171855"/>
                <a:ext cx="890126" cy="776594"/>
              </a:xfrm>
              <a:prstGeom prst="rect">
                <a:avLst/>
              </a:prstGeom>
            </p:spPr>
          </p:pic>
          <p:sp>
            <p:nvSpPr>
              <p:cNvPr id="42" name="TextBox 41"/>
              <p:cNvSpPr txBox="1"/>
              <p:nvPr/>
            </p:nvSpPr>
            <p:spPr>
              <a:xfrm>
                <a:off x="4156486" y="3015542"/>
                <a:ext cx="618614" cy="909478"/>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grpSp>
          <p:nvGrpSpPr>
            <p:cNvPr id="43" name="Group 42"/>
            <p:cNvGrpSpPr/>
            <p:nvPr/>
          </p:nvGrpSpPr>
          <p:grpSpPr>
            <a:xfrm>
              <a:off x="5453698" y="5059368"/>
              <a:ext cx="890126" cy="1751410"/>
              <a:chOff x="5105479" y="2170145"/>
              <a:chExt cx="890126" cy="1751410"/>
            </a:xfrm>
          </p:grpSpPr>
          <p:pic>
            <p:nvPicPr>
              <p:cNvPr id="44" name="Picture 43"/>
              <p:cNvPicPr>
                <a:picLocks noChangeAspect="1"/>
              </p:cNvPicPr>
              <p:nvPr/>
            </p:nvPicPr>
            <p:blipFill>
              <a:blip r:embed="rId3">
                <a:clrChange>
                  <a:clrFrom>
                    <a:srgbClr val="FFFFFF"/>
                  </a:clrFrom>
                  <a:clrTo>
                    <a:srgbClr val="FFFFFF">
                      <a:alpha val="0"/>
                    </a:srgbClr>
                  </a:clrTo>
                </a:clrChange>
              </a:blip>
              <a:stretch>
                <a:fillRect/>
              </a:stretch>
            </p:blipFill>
            <p:spPr>
              <a:xfrm>
                <a:off x="5105479" y="2170145"/>
                <a:ext cx="890126" cy="776594"/>
              </a:xfrm>
              <a:prstGeom prst="rect">
                <a:avLst/>
              </a:prstGeom>
            </p:spPr>
          </p:pic>
          <p:sp>
            <p:nvSpPr>
              <p:cNvPr id="45" name="TextBox 44"/>
              <p:cNvSpPr txBox="1"/>
              <p:nvPr/>
            </p:nvSpPr>
            <p:spPr>
              <a:xfrm>
                <a:off x="5233685" y="3012077"/>
                <a:ext cx="618614" cy="909478"/>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grpSp>
          <p:nvGrpSpPr>
            <p:cNvPr id="46" name="Group 45"/>
            <p:cNvGrpSpPr/>
            <p:nvPr/>
          </p:nvGrpSpPr>
          <p:grpSpPr>
            <a:xfrm>
              <a:off x="6530758" y="5068054"/>
              <a:ext cx="890126" cy="1739264"/>
              <a:chOff x="6182539" y="2178826"/>
              <a:chExt cx="890126" cy="1739264"/>
            </a:xfrm>
          </p:grpSpPr>
          <p:pic>
            <p:nvPicPr>
              <p:cNvPr id="47" name="Picture 46"/>
              <p:cNvPicPr>
                <a:picLocks noChangeAspect="1"/>
              </p:cNvPicPr>
              <p:nvPr/>
            </p:nvPicPr>
            <p:blipFill>
              <a:blip r:embed="rId3">
                <a:clrChange>
                  <a:clrFrom>
                    <a:srgbClr val="FFFFFF"/>
                  </a:clrFrom>
                  <a:clrTo>
                    <a:srgbClr val="FFFFFF">
                      <a:alpha val="0"/>
                    </a:srgbClr>
                  </a:clrTo>
                </a:clrChange>
              </a:blip>
              <a:stretch>
                <a:fillRect/>
              </a:stretch>
            </p:blipFill>
            <p:spPr>
              <a:xfrm>
                <a:off x="6182539" y="2178826"/>
                <a:ext cx="890126" cy="776594"/>
              </a:xfrm>
              <a:prstGeom prst="rect">
                <a:avLst/>
              </a:prstGeom>
            </p:spPr>
          </p:pic>
          <p:sp>
            <p:nvSpPr>
              <p:cNvPr id="48" name="TextBox 47"/>
              <p:cNvSpPr txBox="1"/>
              <p:nvPr/>
            </p:nvSpPr>
            <p:spPr>
              <a:xfrm>
                <a:off x="6310884" y="3008612"/>
                <a:ext cx="618614" cy="909478"/>
              </a:xfrm>
              <a:prstGeom prst="rect">
                <a:avLst/>
              </a:prstGeom>
              <a:noFill/>
            </p:spPr>
            <p:txBody>
              <a:bodyPr wrap="square" lIns="68579" tIns="34289" rIns="68579" bIns="34289" rtlCol="0">
                <a:spAutoFit/>
              </a:bodyPr>
              <a:lstStyle/>
              <a:p>
                <a:pPr defTabSz="342884">
                  <a:lnSpc>
                    <a:spcPct val="130000"/>
                  </a:lnSpc>
                </a:pPr>
                <a:r>
                  <a:rPr lang="en-US" sz="2100" dirty="0">
                    <a:solidFill>
                      <a:prstClr val="black"/>
                    </a:solidFill>
                    <a:cs typeface="Helvetica Neue Light"/>
                  </a:rPr>
                  <a:t>30%</a:t>
                </a:r>
              </a:p>
            </p:txBody>
          </p:sp>
        </p:grpSp>
        <p:grpSp>
          <p:nvGrpSpPr>
            <p:cNvPr id="49" name="Group 48"/>
            <p:cNvGrpSpPr/>
            <p:nvPr/>
          </p:nvGrpSpPr>
          <p:grpSpPr>
            <a:xfrm>
              <a:off x="6248400" y="3604410"/>
              <a:ext cx="2309070" cy="1348590"/>
              <a:chOff x="4428348" y="1304246"/>
              <a:chExt cx="2805113" cy="1638299"/>
            </a:xfrm>
          </p:grpSpPr>
          <p:pic>
            <p:nvPicPr>
              <p:cNvPr id="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348" y="1320120"/>
                <a:ext cx="2805113" cy="1622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5608" y="1304246"/>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3451" y="1621747"/>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212" y="1936071"/>
                <a:ext cx="950913" cy="827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sp>
        <p:nvSpPr>
          <p:cNvPr id="2" name="Title 1"/>
          <p:cNvSpPr>
            <a:spLocks noGrp="1"/>
          </p:cNvSpPr>
          <p:nvPr>
            <p:ph type="title"/>
          </p:nvPr>
        </p:nvSpPr>
        <p:spPr/>
        <p:txBody>
          <a:bodyPr>
            <a:normAutofit/>
          </a:bodyPr>
          <a:lstStyle/>
          <a:p>
            <a:r>
              <a:rPr lang="en-US" b="1" dirty="0">
                <a:solidFill>
                  <a:srgbClr val="F29826"/>
                </a:solidFill>
                <a:latin typeface="Helvetica Neue"/>
              </a:rPr>
              <a:t>Auto </a:t>
            </a:r>
            <a:r>
              <a:rPr lang="en-US" b="1" dirty="0" smtClean="0">
                <a:solidFill>
                  <a:srgbClr val="F29826"/>
                </a:solidFill>
                <a:latin typeface="Helvetica Neue"/>
              </a:rPr>
              <a:t>Scaling</a:t>
            </a:r>
            <a:endParaRPr lang="en-GB" dirty="0"/>
          </a:p>
        </p:txBody>
      </p:sp>
    </p:spTree>
    <p:extLst>
      <p:ext uri="{BB962C8B-B14F-4D97-AF65-F5344CB8AC3E}">
        <p14:creationId xmlns:p14="http://schemas.microsoft.com/office/powerpoint/2010/main" val="496403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z="3600" dirty="0" smtClean="0"/>
              <a:t>Auto Scaling : </a:t>
            </a:r>
            <a:r>
              <a:rPr lang="en-US" altLang="en-US" sz="3600" dirty="0" err="1" smtClean="0"/>
              <a:t>Animoto</a:t>
            </a:r>
            <a:r>
              <a:rPr lang="en-US" altLang="en-US" sz="3600" dirty="0" smtClean="0"/>
              <a:t> and Amazon EC2</a:t>
            </a:r>
          </a:p>
        </p:txBody>
      </p:sp>
      <p:graphicFrame>
        <p:nvGraphicFramePr>
          <p:cNvPr id="4" name="Chart 3"/>
          <p:cNvGraphicFramePr>
            <a:graphicFrameLocks/>
          </p:cNvGraphicFramePr>
          <p:nvPr/>
        </p:nvGraphicFramePr>
        <p:xfrm>
          <a:off x="533400" y="1219200"/>
          <a:ext cx="7543800" cy="5260041"/>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Arrow Connector 4"/>
          <p:cNvCxnSpPr/>
          <p:nvPr/>
        </p:nvCxnSpPr>
        <p:spPr bwMode="auto">
          <a:xfrm>
            <a:off x="990600" y="5891213"/>
            <a:ext cx="6781800" cy="1587"/>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cxnSp>
        <p:nvCxnSpPr>
          <p:cNvPr id="6" name="Straight Arrow Connector 5"/>
          <p:cNvCxnSpPr/>
          <p:nvPr/>
        </p:nvCxnSpPr>
        <p:spPr bwMode="auto">
          <a:xfrm rot="5400000" flipH="1" flipV="1">
            <a:off x="-1142999" y="3756025"/>
            <a:ext cx="4267200" cy="3175"/>
          </a:xfrm>
          <a:prstGeom prst="straightConnector1">
            <a:avLst/>
          </a:prstGeom>
          <a:ln>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10246" name="TextBox 6"/>
          <p:cNvSpPr txBox="1">
            <a:spLocks noChangeArrowheads="1"/>
          </p:cNvSpPr>
          <p:nvPr/>
        </p:nvSpPr>
        <p:spPr bwMode="auto">
          <a:xfrm rot="-5400000">
            <a:off x="-924719" y="3552032"/>
            <a:ext cx="298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eaLnBrk="1" hangingPunct="1"/>
            <a:r>
              <a:rPr lang="en-US" altLang="en-US"/>
              <a:t>Number of EC2 Instances</a:t>
            </a:r>
          </a:p>
        </p:txBody>
      </p:sp>
      <p:sp>
        <p:nvSpPr>
          <p:cNvPr id="10247" name="TextBox 7"/>
          <p:cNvSpPr txBox="1">
            <a:spLocks noChangeArrowheads="1"/>
          </p:cNvSpPr>
          <p:nvPr/>
        </p:nvSpPr>
        <p:spPr bwMode="auto">
          <a:xfrm>
            <a:off x="990600" y="6057900"/>
            <a:ext cx="755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r>
              <a:rPr lang="en-US" altLang="en-US" sz="1000"/>
              <a:t>4/12/2008</a:t>
            </a:r>
          </a:p>
        </p:txBody>
      </p:sp>
      <p:sp>
        <p:nvSpPr>
          <p:cNvPr id="10248" name="TextBox 8"/>
          <p:cNvSpPr txBox="1">
            <a:spLocks noChangeArrowheads="1"/>
          </p:cNvSpPr>
          <p:nvPr/>
        </p:nvSpPr>
        <p:spPr bwMode="auto">
          <a:xfrm>
            <a:off x="1295400" y="4191000"/>
            <a:ext cx="3929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eaLnBrk="1" hangingPunct="1"/>
            <a:r>
              <a:rPr lang="en-US" altLang="en-US"/>
              <a:t>Launch of Facebook modification.</a:t>
            </a:r>
          </a:p>
        </p:txBody>
      </p:sp>
      <p:cxnSp>
        <p:nvCxnSpPr>
          <p:cNvPr id="10" name="Straight Arrow Connector 9"/>
          <p:cNvCxnSpPr/>
          <p:nvPr/>
        </p:nvCxnSpPr>
        <p:spPr bwMode="auto">
          <a:xfrm>
            <a:off x="5181600" y="4495800"/>
            <a:ext cx="609600" cy="304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0250" name="TextBox 10"/>
          <p:cNvSpPr txBox="1">
            <a:spLocks noChangeArrowheads="1"/>
          </p:cNvSpPr>
          <p:nvPr/>
        </p:nvSpPr>
        <p:spPr bwMode="auto">
          <a:xfrm>
            <a:off x="3429000" y="1447800"/>
            <a:ext cx="3200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eaLnBrk="1" hangingPunct="1"/>
            <a:r>
              <a:rPr lang="en-US" altLang="en-US"/>
              <a:t>Amazon EC2 easily scaled to handle additional traffic</a:t>
            </a:r>
            <a:br>
              <a:rPr lang="en-US" altLang="en-US"/>
            </a:br>
            <a:r>
              <a:rPr lang="en-US" altLang="en-US"/>
              <a:t/>
            </a:r>
            <a:br>
              <a:rPr lang="en-US" altLang="en-US"/>
            </a:br>
            <a:r>
              <a:rPr lang="en-US" altLang="en-US"/>
              <a:t>Peak of 5000 instances</a:t>
            </a:r>
          </a:p>
        </p:txBody>
      </p:sp>
      <p:cxnSp>
        <p:nvCxnSpPr>
          <p:cNvPr id="12" name="Straight Arrow Connector 11"/>
          <p:cNvCxnSpPr/>
          <p:nvPr/>
        </p:nvCxnSpPr>
        <p:spPr bwMode="auto">
          <a:xfrm flipV="1">
            <a:off x="6096000" y="1905000"/>
            <a:ext cx="1066800" cy="5334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0252" name="TextBox 12"/>
          <p:cNvSpPr txBox="1">
            <a:spLocks noChangeArrowheads="1"/>
          </p:cNvSpPr>
          <p:nvPr/>
        </p:nvSpPr>
        <p:spPr bwMode="auto">
          <a:xfrm>
            <a:off x="2495550" y="6057900"/>
            <a:ext cx="755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r>
              <a:rPr lang="en-US" altLang="en-US" sz="1000"/>
              <a:t>4/14/2008</a:t>
            </a:r>
          </a:p>
        </p:txBody>
      </p:sp>
      <p:sp>
        <p:nvSpPr>
          <p:cNvPr id="10253" name="TextBox 13"/>
          <p:cNvSpPr txBox="1">
            <a:spLocks noChangeArrowheads="1"/>
          </p:cNvSpPr>
          <p:nvPr/>
        </p:nvSpPr>
        <p:spPr bwMode="auto">
          <a:xfrm>
            <a:off x="3248025" y="6057900"/>
            <a:ext cx="755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r>
              <a:rPr lang="en-US" altLang="en-US" sz="1000"/>
              <a:t>4/15/2008</a:t>
            </a:r>
          </a:p>
        </p:txBody>
      </p:sp>
      <p:sp>
        <p:nvSpPr>
          <p:cNvPr id="10254" name="TextBox 14"/>
          <p:cNvSpPr txBox="1">
            <a:spLocks noChangeArrowheads="1"/>
          </p:cNvSpPr>
          <p:nvPr/>
        </p:nvSpPr>
        <p:spPr bwMode="auto">
          <a:xfrm>
            <a:off x="4000500" y="6057900"/>
            <a:ext cx="755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r>
              <a:rPr lang="en-US" altLang="en-US" sz="1000"/>
              <a:t>4/16/2008</a:t>
            </a:r>
          </a:p>
        </p:txBody>
      </p:sp>
      <p:sp>
        <p:nvSpPr>
          <p:cNvPr id="10255" name="TextBox 15"/>
          <p:cNvSpPr txBox="1">
            <a:spLocks noChangeArrowheads="1"/>
          </p:cNvSpPr>
          <p:nvPr/>
        </p:nvSpPr>
        <p:spPr bwMode="auto">
          <a:xfrm>
            <a:off x="5505450" y="6057900"/>
            <a:ext cx="755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r>
              <a:rPr lang="en-US" altLang="en-US" sz="1000"/>
              <a:t>4/18/2008</a:t>
            </a:r>
          </a:p>
        </p:txBody>
      </p:sp>
      <p:sp>
        <p:nvSpPr>
          <p:cNvPr id="10256" name="TextBox 16"/>
          <p:cNvSpPr txBox="1">
            <a:spLocks noChangeArrowheads="1"/>
          </p:cNvSpPr>
          <p:nvPr/>
        </p:nvSpPr>
        <p:spPr bwMode="auto">
          <a:xfrm>
            <a:off x="6257925" y="6057900"/>
            <a:ext cx="755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r>
              <a:rPr lang="en-US" altLang="en-US" sz="1000"/>
              <a:t>4/19/2008</a:t>
            </a:r>
          </a:p>
        </p:txBody>
      </p:sp>
      <p:sp>
        <p:nvSpPr>
          <p:cNvPr id="10257" name="TextBox 17"/>
          <p:cNvSpPr txBox="1">
            <a:spLocks noChangeArrowheads="1"/>
          </p:cNvSpPr>
          <p:nvPr/>
        </p:nvSpPr>
        <p:spPr bwMode="auto">
          <a:xfrm>
            <a:off x="7010400" y="6057900"/>
            <a:ext cx="755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r>
              <a:rPr lang="en-US" altLang="en-US" sz="1000"/>
              <a:t>4/20/2008</a:t>
            </a:r>
          </a:p>
        </p:txBody>
      </p:sp>
      <p:sp>
        <p:nvSpPr>
          <p:cNvPr id="10258" name="TextBox 18"/>
          <p:cNvSpPr txBox="1">
            <a:spLocks noChangeArrowheads="1"/>
          </p:cNvSpPr>
          <p:nvPr/>
        </p:nvSpPr>
        <p:spPr bwMode="auto">
          <a:xfrm>
            <a:off x="4752975" y="6057900"/>
            <a:ext cx="755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r>
              <a:rPr lang="en-US" altLang="en-US" sz="1000"/>
              <a:t>4/17/2008</a:t>
            </a:r>
          </a:p>
        </p:txBody>
      </p:sp>
      <p:sp>
        <p:nvSpPr>
          <p:cNvPr id="10259" name="TextBox 19"/>
          <p:cNvSpPr txBox="1">
            <a:spLocks noChangeArrowheads="1"/>
          </p:cNvSpPr>
          <p:nvPr/>
        </p:nvSpPr>
        <p:spPr bwMode="auto">
          <a:xfrm>
            <a:off x="1743075" y="6057900"/>
            <a:ext cx="755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r>
              <a:rPr lang="en-US" altLang="en-US" sz="1000"/>
              <a:t>4/13/2008</a:t>
            </a:r>
          </a:p>
        </p:txBody>
      </p:sp>
      <p:sp>
        <p:nvSpPr>
          <p:cNvPr id="10260" name="TextBox 20"/>
          <p:cNvSpPr txBox="1">
            <a:spLocks noChangeArrowheads="1"/>
          </p:cNvSpPr>
          <p:nvPr/>
        </p:nvSpPr>
        <p:spPr bwMode="auto">
          <a:xfrm>
            <a:off x="1295400" y="5029200"/>
            <a:ext cx="3473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eaLnBrk="1" hangingPunct="1"/>
            <a:r>
              <a:rPr lang="en-US" altLang="en-US"/>
              <a:t>Steady state of ~40 instances</a:t>
            </a:r>
          </a:p>
        </p:txBody>
      </p:sp>
      <p:cxnSp>
        <p:nvCxnSpPr>
          <p:cNvPr id="22" name="Straight Arrow Connector 21"/>
          <p:cNvCxnSpPr/>
          <p:nvPr/>
        </p:nvCxnSpPr>
        <p:spPr bwMode="auto">
          <a:xfrm>
            <a:off x="3505200" y="5334000"/>
            <a:ext cx="609600" cy="304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10262" name="TextBox 8"/>
          <p:cNvSpPr txBox="1">
            <a:spLocks noChangeArrowheads="1"/>
          </p:cNvSpPr>
          <p:nvPr/>
        </p:nvSpPr>
        <p:spPr bwMode="auto">
          <a:xfrm>
            <a:off x="2362200" y="3276600"/>
            <a:ext cx="3649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eaLnBrk="1" hangingPunct="1"/>
            <a:r>
              <a:rPr lang="en-US" altLang="en-US"/>
              <a:t>Animoto Gets “Tech Crunched”</a:t>
            </a:r>
          </a:p>
        </p:txBody>
      </p:sp>
      <p:cxnSp>
        <p:nvCxnSpPr>
          <p:cNvPr id="24" name="Straight Arrow Connector 23"/>
          <p:cNvCxnSpPr/>
          <p:nvPr/>
        </p:nvCxnSpPr>
        <p:spPr bwMode="auto">
          <a:xfrm rot="16200000" flipH="1">
            <a:off x="5829300" y="3619500"/>
            <a:ext cx="838200" cy="609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9889017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14" name="object 14"/>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15" name="object 15"/>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16" name="object 16"/>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17" name="object 17"/>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18" name="object 18"/>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9" name="object 9"/>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10" name="object 10"/>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11" name="object 11"/>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8" name="object 8"/>
          <p:cNvSpPr txBox="1"/>
          <p:nvPr/>
        </p:nvSpPr>
        <p:spPr>
          <a:xfrm>
            <a:off x="383540" y="465699"/>
            <a:ext cx="4692333" cy="482904"/>
          </a:xfrm>
          <a:prstGeom prst="rect">
            <a:avLst/>
          </a:prstGeom>
        </p:spPr>
        <p:txBody>
          <a:bodyPr wrap="square" lIns="0" tIns="0" rIns="0" bIns="0" rtlCol="0">
            <a:noAutofit/>
          </a:bodyPr>
          <a:lstStyle/>
          <a:p>
            <a:pPr marL="12700">
              <a:lnSpc>
                <a:spcPts val="3779"/>
              </a:lnSpc>
              <a:spcBef>
                <a:spcPts val="189"/>
              </a:spcBef>
            </a:pPr>
            <a:r>
              <a:rPr sz="3600" b="1" spc="-159" dirty="0" smtClean="0">
                <a:latin typeface="Arial"/>
                <a:cs typeface="Arial"/>
              </a:rPr>
              <a:t>El</a:t>
            </a:r>
            <a:r>
              <a:rPr sz="3600" b="1" spc="-154" dirty="0" smtClean="0">
                <a:latin typeface="Arial"/>
                <a:cs typeface="Arial"/>
              </a:rPr>
              <a:t>ast</a:t>
            </a:r>
            <a:r>
              <a:rPr sz="3600" b="1" spc="-159" dirty="0" smtClean="0">
                <a:latin typeface="Arial"/>
                <a:cs typeface="Arial"/>
              </a:rPr>
              <a:t>i</a:t>
            </a:r>
            <a:r>
              <a:rPr sz="3600" b="1" spc="0" dirty="0" smtClean="0">
                <a:latin typeface="Arial"/>
                <a:cs typeface="Arial"/>
              </a:rPr>
              <a:t>c</a:t>
            </a:r>
            <a:r>
              <a:rPr sz="3600" b="1" spc="-264" dirty="0" smtClean="0">
                <a:latin typeface="Arial"/>
                <a:cs typeface="Arial"/>
              </a:rPr>
              <a:t> </a:t>
            </a:r>
            <a:r>
              <a:rPr sz="3600" b="1" spc="-159" dirty="0" smtClean="0">
                <a:latin typeface="Arial"/>
                <a:cs typeface="Arial"/>
              </a:rPr>
              <a:t>Lo</a:t>
            </a:r>
            <a:r>
              <a:rPr sz="3600" b="1" spc="-154" dirty="0" smtClean="0">
                <a:latin typeface="Arial"/>
                <a:cs typeface="Arial"/>
              </a:rPr>
              <a:t>a</a:t>
            </a:r>
            <a:r>
              <a:rPr sz="3600" b="1" spc="0" dirty="0" smtClean="0">
                <a:latin typeface="Arial"/>
                <a:cs typeface="Arial"/>
              </a:rPr>
              <a:t>d</a:t>
            </a:r>
            <a:r>
              <a:rPr sz="3600" b="1" spc="-269" dirty="0" smtClean="0">
                <a:latin typeface="Arial"/>
                <a:cs typeface="Arial"/>
              </a:rPr>
              <a:t> </a:t>
            </a:r>
            <a:r>
              <a:rPr sz="3600" b="1" spc="-150" dirty="0" smtClean="0">
                <a:latin typeface="Arial"/>
                <a:cs typeface="Arial"/>
              </a:rPr>
              <a:t>B</a:t>
            </a:r>
            <a:r>
              <a:rPr sz="3600" b="1" spc="-154" dirty="0" smtClean="0">
                <a:latin typeface="Arial"/>
                <a:cs typeface="Arial"/>
              </a:rPr>
              <a:t>a</a:t>
            </a:r>
            <a:r>
              <a:rPr sz="3600" b="1" spc="-159" dirty="0" smtClean="0">
                <a:latin typeface="Arial"/>
                <a:cs typeface="Arial"/>
              </a:rPr>
              <a:t>l</a:t>
            </a:r>
            <a:r>
              <a:rPr sz="3600" b="1" spc="-154" dirty="0" smtClean="0">
                <a:latin typeface="Arial"/>
                <a:cs typeface="Arial"/>
              </a:rPr>
              <a:t>a</a:t>
            </a:r>
            <a:r>
              <a:rPr sz="3600" b="1" spc="-159" dirty="0" smtClean="0">
                <a:latin typeface="Arial"/>
                <a:cs typeface="Arial"/>
              </a:rPr>
              <a:t>n</a:t>
            </a:r>
            <a:r>
              <a:rPr sz="3600" b="1" spc="-154" dirty="0" smtClean="0">
                <a:latin typeface="Arial"/>
                <a:cs typeface="Arial"/>
              </a:rPr>
              <a:t>c</a:t>
            </a:r>
            <a:r>
              <a:rPr sz="3600" b="1" spc="-159" dirty="0" smtClean="0">
                <a:latin typeface="Arial"/>
                <a:cs typeface="Arial"/>
              </a:rPr>
              <a:t>in</a:t>
            </a:r>
            <a:r>
              <a:rPr sz="3600" b="1" spc="0" dirty="0" smtClean="0">
                <a:latin typeface="Arial"/>
                <a:cs typeface="Arial"/>
              </a:rPr>
              <a:t>g</a:t>
            </a:r>
            <a:endParaRPr sz="3600" dirty="0">
              <a:latin typeface="Arial"/>
              <a:cs typeface="Arial"/>
            </a:endParaRPr>
          </a:p>
        </p:txBody>
      </p:sp>
      <p:sp>
        <p:nvSpPr>
          <p:cNvPr id="7" name="object 7"/>
          <p:cNvSpPr txBox="1"/>
          <p:nvPr/>
        </p:nvSpPr>
        <p:spPr>
          <a:xfrm>
            <a:off x="383540" y="1540908"/>
            <a:ext cx="210718"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0F1141"/>
                </a:solidFill>
                <a:latin typeface="Wingdings"/>
                <a:cs typeface="Wingdings"/>
              </a:rPr>
              <a:t></a:t>
            </a:r>
            <a:endParaRPr sz="2400">
              <a:latin typeface="Wingdings"/>
              <a:cs typeface="Wingdings"/>
            </a:endParaRPr>
          </a:p>
        </p:txBody>
      </p:sp>
      <p:sp>
        <p:nvSpPr>
          <p:cNvPr id="6" name="object 6"/>
          <p:cNvSpPr txBox="1"/>
          <p:nvPr/>
        </p:nvSpPr>
        <p:spPr>
          <a:xfrm>
            <a:off x="726440" y="1540795"/>
            <a:ext cx="7742308" cy="4171568"/>
          </a:xfrm>
          <a:prstGeom prst="rect">
            <a:avLst/>
          </a:prstGeom>
        </p:spPr>
        <p:txBody>
          <a:bodyPr wrap="square" lIns="0" tIns="0" rIns="0" bIns="0" rtlCol="0">
            <a:noAutofit/>
          </a:bodyPr>
          <a:lstStyle/>
          <a:p>
            <a:pPr marL="12700" marR="39873">
              <a:lnSpc>
                <a:spcPts val="2555"/>
              </a:lnSpc>
              <a:spcBef>
                <a:spcPts val="127"/>
              </a:spcBef>
            </a:pPr>
            <a:r>
              <a:rPr sz="2400" spc="0" dirty="0" smtClean="0">
                <a:latin typeface="Arial"/>
                <a:cs typeface="Arial"/>
              </a:rPr>
              <a:t>It</a:t>
            </a:r>
            <a:r>
              <a:rPr sz="2400" spc="-9" dirty="0" smtClean="0">
                <a:latin typeface="Arial"/>
                <a:cs typeface="Arial"/>
              </a:rPr>
              <a:t> </a:t>
            </a:r>
            <a:r>
              <a:rPr sz="2400" spc="0" dirty="0" smtClean="0">
                <a:latin typeface="Arial"/>
                <a:cs typeface="Arial"/>
              </a:rPr>
              <a:t>automatica</a:t>
            </a:r>
            <a:r>
              <a:rPr sz="2400" spc="-9" dirty="0" smtClean="0">
                <a:latin typeface="Arial"/>
                <a:cs typeface="Arial"/>
              </a:rPr>
              <a:t>l</a:t>
            </a:r>
            <a:r>
              <a:rPr sz="2400" spc="0" dirty="0" smtClean="0">
                <a:latin typeface="Arial"/>
                <a:cs typeface="Arial"/>
              </a:rPr>
              <a:t>ly</a:t>
            </a:r>
            <a:r>
              <a:rPr sz="2400" spc="29" dirty="0" smtClean="0">
                <a:latin typeface="Arial"/>
                <a:cs typeface="Arial"/>
              </a:rPr>
              <a:t> </a:t>
            </a:r>
            <a:r>
              <a:rPr sz="2400" spc="0" dirty="0" smtClean="0">
                <a:latin typeface="Arial"/>
                <a:cs typeface="Arial"/>
              </a:rPr>
              <a:t>distributes inc</a:t>
            </a:r>
            <a:r>
              <a:rPr sz="2400" spc="-9" dirty="0" smtClean="0">
                <a:latin typeface="Arial"/>
                <a:cs typeface="Arial"/>
              </a:rPr>
              <a:t>o</a:t>
            </a:r>
            <a:r>
              <a:rPr sz="2400" spc="0" dirty="0" smtClean="0">
                <a:latin typeface="Arial"/>
                <a:cs typeface="Arial"/>
              </a:rPr>
              <a:t>ming</a:t>
            </a:r>
            <a:r>
              <a:rPr sz="2400" spc="34" dirty="0" smtClean="0">
                <a:latin typeface="Arial"/>
                <a:cs typeface="Arial"/>
              </a:rPr>
              <a:t> </a:t>
            </a:r>
            <a:r>
              <a:rPr sz="2400" spc="0" dirty="0" smtClean="0">
                <a:latin typeface="Arial"/>
                <a:cs typeface="Arial"/>
              </a:rPr>
              <a:t>ap</a:t>
            </a:r>
            <a:r>
              <a:rPr sz="2400" spc="-9" dirty="0" smtClean="0">
                <a:latin typeface="Arial"/>
                <a:cs typeface="Arial"/>
              </a:rPr>
              <a:t>p</a:t>
            </a:r>
            <a:r>
              <a:rPr sz="2400" spc="0" dirty="0" smtClean="0">
                <a:latin typeface="Arial"/>
                <a:cs typeface="Arial"/>
              </a:rPr>
              <a:t>l</a:t>
            </a:r>
            <a:r>
              <a:rPr sz="2400" spc="-9" dirty="0" smtClean="0">
                <a:latin typeface="Arial"/>
                <a:cs typeface="Arial"/>
              </a:rPr>
              <a:t>i</a:t>
            </a:r>
            <a:r>
              <a:rPr sz="2400" spc="0" dirty="0" smtClean="0">
                <a:latin typeface="Arial"/>
                <a:cs typeface="Arial"/>
              </a:rPr>
              <a:t>cation</a:t>
            </a:r>
            <a:r>
              <a:rPr sz="2400" spc="34" dirty="0" smtClean="0">
                <a:latin typeface="Arial"/>
                <a:cs typeface="Arial"/>
              </a:rPr>
              <a:t> </a:t>
            </a:r>
            <a:r>
              <a:rPr sz="2400" spc="0" dirty="0" smtClean="0">
                <a:latin typeface="Arial"/>
                <a:cs typeface="Arial"/>
              </a:rPr>
              <a:t>t</a:t>
            </a:r>
            <a:r>
              <a:rPr sz="2400" spc="9" dirty="0" smtClean="0">
                <a:latin typeface="Arial"/>
                <a:cs typeface="Arial"/>
              </a:rPr>
              <a:t>r</a:t>
            </a:r>
            <a:r>
              <a:rPr sz="2400" spc="0" dirty="0" smtClean="0">
                <a:latin typeface="Arial"/>
                <a:cs typeface="Arial"/>
              </a:rPr>
              <a:t>a</a:t>
            </a:r>
            <a:r>
              <a:rPr sz="2400" spc="-44" dirty="0" smtClean="0">
                <a:latin typeface="Arial"/>
                <a:cs typeface="Arial"/>
              </a:rPr>
              <a:t>f</a:t>
            </a:r>
            <a:r>
              <a:rPr sz="2400" spc="0" dirty="0" smtClean="0">
                <a:latin typeface="Arial"/>
                <a:cs typeface="Arial"/>
              </a:rPr>
              <a:t>fic</a:t>
            </a:r>
            <a:endParaRPr sz="2400">
              <a:latin typeface="Arial"/>
              <a:cs typeface="Arial"/>
            </a:endParaRPr>
          </a:p>
          <a:p>
            <a:pPr marL="12700" marR="39873">
              <a:lnSpc>
                <a:spcPts val="2595"/>
              </a:lnSpc>
              <a:spcBef>
                <a:spcPts val="2"/>
              </a:spcBef>
            </a:pPr>
            <a:r>
              <a:rPr sz="2400" spc="0" dirty="0" smtClean="0">
                <a:latin typeface="Arial"/>
                <a:cs typeface="Arial"/>
              </a:rPr>
              <a:t>across mu</a:t>
            </a:r>
            <a:r>
              <a:rPr sz="2400" spc="-9" dirty="0" smtClean="0">
                <a:latin typeface="Arial"/>
                <a:cs typeface="Arial"/>
              </a:rPr>
              <a:t>l</a:t>
            </a:r>
            <a:r>
              <a:rPr sz="2400" spc="0" dirty="0" smtClean="0">
                <a:latin typeface="Arial"/>
                <a:cs typeface="Arial"/>
              </a:rPr>
              <a:t>tip</a:t>
            </a:r>
            <a:r>
              <a:rPr sz="2400" spc="-9" dirty="0" smtClean="0">
                <a:latin typeface="Arial"/>
                <a:cs typeface="Arial"/>
              </a:rPr>
              <a:t>l</a:t>
            </a:r>
            <a:r>
              <a:rPr sz="2400" spc="0" dirty="0" smtClean="0">
                <a:latin typeface="Arial"/>
                <a:cs typeface="Arial"/>
              </a:rPr>
              <a:t>e</a:t>
            </a:r>
            <a:r>
              <a:rPr sz="2400" spc="-104" dirty="0" smtClean="0">
                <a:latin typeface="Arial"/>
                <a:cs typeface="Arial"/>
              </a:rPr>
              <a:t> </a:t>
            </a:r>
            <a:r>
              <a:rPr sz="2400" spc="0" dirty="0" smtClean="0">
                <a:latin typeface="Arial"/>
                <a:cs typeface="Arial"/>
              </a:rPr>
              <a:t>Am</a:t>
            </a:r>
            <a:r>
              <a:rPr sz="2400" spc="-9" dirty="0" smtClean="0">
                <a:latin typeface="Arial"/>
                <a:cs typeface="Arial"/>
              </a:rPr>
              <a:t>a</a:t>
            </a:r>
            <a:r>
              <a:rPr sz="2400" spc="0" dirty="0" smtClean="0">
                <a:latin typeface="Arial"/>
                <a:cs typeface="Arial"/>
              </a:rPr>
              <a:t>zon</a:t>
            </a:r>
            <a:r>
              <a:rPr sz="2400" spc="-4" dirty="0" smtClean="0">
                <a:latin typeface="Arial"/>
                <a:cs typeface="Arial"/>
              </a:rPr>
              <a:t> </a:t>
            </a:r>
            <a:r>
              <a:rPr sz="2400" spc="0" dirty="0" smtClean="0">
                <a:latin typeface="Arial"/>
                <a:cs typeface="Arial"/>
              </a:rPr>
              <a:t>E</a:t>
            </a:r>
            <a:r>
              <a:rPr sz="2400" spc="-9" dirty="0" smtClean="0">
                <a:latin typeface="Arial"/>
                <a:cs typeface="Arial"/>
              </a:rPr>
              <a:t>C</a:t>
            </a:r>
            <a:r>
              <a:rPr sz="2400" spc="0" dirty="0" smtClean="0">
                <a:latin typeface="Arial"/>
                <a:cs typeface="Arial"/>
              </a:rPr>
              <a:t>2</a:t>
            </a:r>
            <a:r>
              <a:rPr sz="2400" spc="9" dirty="0" smtClean="0">
                <a:latin typeface="Arial"/>
                <a:cs typeface="Arial"/>
              </a:rPr>
              <a:t> </a:t>
            </a:r>
            <a:r>
              <a:rPr sz="2400" spc="0" dirty="0" smtClean="0">
                <a:latin typeface="Arial"/>
                <a:cs typeface="Arial"/>
              </a:rPr>
              <a:t>i</a:t>
            </a:r>
            <a:r>
              <a:rPr sz="2400" spc="-9" dirty="0" smtClean="0">
                <a:latin typeface="Arial"/>
                <a:cs typeface="Arial"/>
              </a:rPr>
              <a:t>n</a:t>
            </a:r>
            <a:r>
              <a:rPr sz="2400" spc="0" dirty="0" smtClean="0">
                <a:latin typeface="Arial"/>
                <a:cs typeface="Arial"/>
              </a:rPr>
              <a:t>stanc</a:t>
            </a:r>
            <a:r>
              <a:rPr sz="2400" spc="-9" dirty="0" smtClean="0">
                <a:latin typeface="Arial"/>
                <a:cs typeface="Arial"/>
              </a:rPr>
              <a:t>e</a:t>
            </a:r>
            <a:r>
              <a:rPr sz="2400" spc="0" dirty="0" smtClean="0">
                <a:latin typeface="Arial"/>
                <a:cs typeface="Arial"/>
              </a:rPr>
              <a:t>s.</a:t>
            </a:r>
            <a:endParaRPr sz="2400">
              <a:latin typeface="Arial"/>
              <a:cs typeface="Arial"/>
            </a:endParaRPr>
          </a:p>
          <a:p>
            <a:pPr marL="12700" marR="98553">
              <a:lnSpc>
                <a:spcPts val="2759"/>
              </a:lnSpc>
              <a:spcBef>
                <a:spcPts val="413"/>
              </a:spcBef>
            </a:pPr>
            <a:r>
              <a:rPr sz="2400" spc="4" dirty="0" smtClean="0">
                <a:latin typeface="Arial"/>
                <a:cs typeface="Arial"/>
              </a:rPr>
              <a:t>I</a:t>
            </a:r>
            <a:r>
              <a:rPr sz="2400" spc="0" dirty="0" smtClean="0">
                <a:latin typeface="Arial"/>
                <a:cs typeface="Arial"/>
              </a:rPr>
              <a:t>t</a:t>
            </a:r>
            <a:r>
              <a:rPr sz="2400" spc="-9" dirty="0" smtClean="0">
                <a:latin typeface="Arial"/>
                <a:cs typeface="Arial"/>
              </a:rPr>
              <a:t> </a:t>
            </a:r>
            <a:r>
              <a:rPr sz="2400" spc="0" dirty="0" smtClean="0">
                <a:latin typeface="Arial"/>
                <a:cs typeface="Arial"/>
              </a:rPr>
              <a:t>en</a:t>
            </a:r>
            <a:r>
              <a:rPr sz="2400" spc="-9" dirty="0" smtClean="0">
                <a:latin typeface="Arial"/>
                <a:cs typeface="Arial"/>
              </a:rPr>
              <a:t>a</a:t>
            </a:r>
            <a:r>
              <a:rPr sz="2400" spc="0" dirty="0" smtClean="0">
                <a:latin typeface="Arial"/>
                <a:cs typeface="Arial"/>
              </a:rPr>
              <a:t>bl</a:t>
            </a:r>
            <a:r>
              <a:rPr sz="2400" spc="-9" dirty="0" smtClean="0">
                <a:latin typeface="Arial"/>
                <a:cs typeface="Arial"/>
              </a:rPr>
              <a:t>e</a:t>
            </a:r>
            <a:r>
              <a:rPr sz="2400" spc="0" dirty="0" smtClean="0">
                <a:latin typeface="Arial"/>
                <a:cs typeface="Arial"/>
              </a:rPr>
              <a:t>s</a:t>
            </a:r>
            <a:r>
              <a:rPr sz="2400" spc="29" dirty="0" smtClean="0">
                <a:latin typeface="Arial"/>
                <a:cs typeface="Arial"/>
              </a:rPr>
              <a:t> </a:t>
            </a:r>
            <a:r>
              <a:rPr sz="2400" spc="0" dirty="0" smtClean="0">
                <a:latin typeface="Arial"/>
                <a:cs typeface="Arial"/>
              </a:rPr>
              <a:t>you to ac</a:t>
            </a:r>
            <a:r>
              <a:rPr sz="2400" spc="-9" dirty="0" smtClean="0">
                <a:latin typeface="Arial"/>
                <a:cs typeface="Arial"/>
              </a:rPr>
              <a:t>h</a:t>
            </a:r>
            <a:r>
              <a:rPr sz="2400" spc="0" dirty="0" smtClean="0">
                <a:latin typeface="Arial"/>
                <a:cs typeface="Arial"/>
              </a:rPr>
              <a:t>i</a:t>
            </a:r>
            <a:r>
              <a:rPr sz="2400" spc="-9" dirty="0" smtClean="0">
                <a:latin typeface="Arial"/>
                <a:cs typeface="Arial"/>
              </a:rPr>
              <a:t>e</a:t>
            </a:r>
            <a:r>
              <a:rPr sz="2400" spc="0" dirty="0" smtClean="0">
                <a:latin typeface="Arial"/>
                <a:cs typeface="Arial"/>
              </a:rPr>
              <a:t>ve</a:t>
            </a:r>
            <a:r>
              <a:rPr sz="2400" spc="25" dirty="0" smtClean="0">
                <a:latin typeface="Arial"/>
                <a:cs typeface="Arial"/>
              </a:rPr>
              <a:t> </a:t>
            </a:r>
            <a:r>
              <a:rPr sz="2400" spc="0" dirty="0" smtClean="0">
                <a:latin typeface="Arial"/>
                <a:cs typeface="Arial"/>
              </a:rPr>
              <a:t>even greater</a:t>
            </a:r>
            <a:r>
              <a:rPr sz="2400" spc="9" dirty="0" smtClean="0">
                <a:latin typeface="Arial"/>
                <a:cs typeface="Arial"/>
              </a:rPr>
              <a:t> f</a:t>
            </a:r>
            <a:r>
              <a:rPr sz="2400" spc="0" dirty="0" smtClean="0">
                <a:latin typeface="Arial"/>
                <a:cs typeface="Arial"/>
              </a:rPr>
              <a:t>au</a:t>
            </a:r>
            <a:r>
              <a:rPr sz="2400" spc="-9" dirty="0" smtClean="0">
                <a:latin typeface="Arial"/>
                <a:cs typeface="Arial"/>
              </a:rPr>
              <a:t>l</a:t>
            </a:r>
            <a:r>
              <a:rPr sz="2400" spc="0" dirty="0" smtClean="0">
                <a:latin typeface="Arial"/>
                <a:cs typeface="Arial"/>
              </a:rPr>
              <a:t>t tol</a:t>
            </a:r>
            <a:r>
              <a:rPr sz="2400" spc="-9" dirty="0" smtClean="0">
                <a:latin typeface="Arial"/>
                <a:cs typeface="Arial"/>
              </a:rPr>
              <a:t>e</a:t>
            </a:r>
            <a:r>
              <a:rPr sz="2400" spc="0" dirty="0" smtClean="0">
                <a:latin typeface="Arial"/>
                <a:cs typeface="Arial"/>
              </a:rPr>
              <a:t>rance</a:t>
            </a:r>
            <a:r>
              <a:rPr sz="2400" spc="14" dirty="0" smtClean="0">
                <a:latin typeface="Arial"/>
                <a:cs typeface="Arial"/>
              </a:rPr>
              <a:t> </a:t>
            </a:r>
            <a:r>
              <a:rPr sz="2400" spc="0" dirty="0" smtClean="0">
                <a:latin typeface="Arial"/>
                <a:cs typeface="Arial"/>
              </a:rPr>
              <a:t>in </a:t>
            </a:r>
            <a:endParaRPr sz="2400">
              <a:latin typeface="Arial"/>
              <a:cs typeface="Arial"/>
            </a:endParaRPr>
          </a:p>
          <a:p>
            <a:pPr marL="12700" marR="98553">
              <a:lnSpc>
                <a:spcPts val="2759"/>
              </a:lnSpc>
            </a:pPr>
            <a:r>
              <a:rPr sz="2400" spc="0" dirty="0" smtClean="0">
                <a:latin typeface="Arial"/>
                <a:cs typeface="Arial"/>
              </a:rPr>
              <a:t>your appl</a:t>
            </a:r>
            <a:r>
              <a:rPr sz="2400" spc="-14" dirty="0" smtClean="0">
                <a:latin typeface="Arial"/>
                <a:cs typeface="Arial"/>
              </a:rPr>
              <a:t>i</a:t>
            </a:r>
            <a:r>
              <a:rPr sz="2400" spc="0" dirty="0" smtClean="0">
                <a:latin typeface="Arial"/>
                <a:cs typeface="Arial"/>
              </a:rPr>
              <a:t>catio</a:t>
            </a:r>
            <a:r>
              <a:rPr sz="2400" spc="-9" dirty="0" smtClean="0">
                <a:latin typeface="Arial"/>
                <a:cs typeface="Arial"/>
              </a:rPr>
              <a:t>n</a:t>
            </a:r>
            <a:r>
              <a:rPr sz="2400" spc="0" dirty="0" smtClean="0">
                <a:latin typeface="Arial"/>
                <a:cs typeface="Arial"/>
              </a:rPr>
              <a:t>s,</a:t>
            </a:r>
            <a:r>
              <a:rPr sz="2400" spc="44" dirty="0" smtClean="0">
                <a:latin typeface="Arial"/>
                <a:cs typeface="Arial"/>
              </a:rPr>
              <a:t> </a:t>
            </a:r>
            <a:r>
              <a:rPr sz="2400" spc="0" dirty="0" smtClean="0">
                <a:latin typeface="Arial"/>
                <a:cs typeface="Arial"/>
              </a:rPr>
              <a:t>seamless</a:t>
            </a:r>
            <a:r>
              <a:rPr sz="2400" spc="-14" dirty="0" smtClean="0">
                <a:latin typeface="Arial"/>
                <a:cs typeface="Arial"/>
              </a:rPr>
              <a:t>l</a:t>
            </a:r>
            <a:r>
              <a:rPr sz="2400" spc="0" dirty="0" smtClean="0">
                <a:latin typeface="Arial"/>
                <a:cs typeface="Arial"/>
              </a:rPr>
              <a:t>y</a:t>
            </a:r>
            <a:r>
              <a:rPr sz="2400" spc="14" dirty="0" smtClean="0">
                <a:latin typeface="Arial"/>
                <a:cs typeface="Arial"/>
              </a:rPr>
              <a:t> </a:t>
            </a:r>
            <a:r>
              <a:rPr sz="2400" spc="0" dirty="0" smtClean="0">
                <a:latin typeface="Arial"/>
                <a:cs typeface="Arial"/>
              </a:rPr>
              <a:t>provid</a:t>
            </a:r>
            <a:r>
              <a:rPr sz="2400" spc="-14" dirty="0" smtClean="0">
                <a:latin typeface="Arial"/>
                <a:cs typeface="Arial"/>
              </a:rPr>
              <a:t>i</a:t>
            </a:r>
            <a:r>
              <a:rPr sz="2400" spc="0" dirty="0" smtClean="0">
                <a:latin typeface="Arial"/>
                <a:cs typeface="Arial"/>
              </a:rPr>
              <a:t>ng</a:t>
            </a:r>
            <a:r>
              <a:rPr sz="2400" spc="34" dirty="0" smtClean="0">
                <a:latin typeface="Arial"/>
                <a:cs typeface="Arial"/>
              </a:rPr>
              <a:t> </a:t>
            </a:r>
            <a:r>
              <a:rPr sz="2400" spc="0" dirty="0" smtClean="0">
                <a:latin typeface="Arial"/>
                <a:cs typeface="Arial"/>
              </a:rPr>
              <a:t>the amount of </a:t>
            </a:r>
            <a:endParaRPr sz="2400">
              <a:latin typeface="Arial"/>
              <a:cs typeface="Arial"/>
            </a:endParaRPr>
          </a:p>
          <a:p>
            <a:pPr marL="12700" marR="98553">
              <a:lnSpc>
                <a:spcPts val="2759"/>
              </a:lnSpc>
            </a:pPr>
            <a:r>
              <a:rPr sz="2400" spc="0" dirty="0" smtClean="0">
                <a:latin typeface="Arial"/>
                <a:cs typeface="Arial"/>
              </a:rPr>
              <a:t>l</a:t>
            </a:r>
            <a:r>
              <a:rPr sz="2400" spc="-9" dirty="0" smtClean="0">
                <a:latin typeface="Arial"/>
                <a:cs typeface="Arial"/>
              </a:rPr>
              <a:t>o</a:t>
            </a:r>
            <a:r>
              <a:rPr sz="2400" spc="0" dirty="0" smtClean="0">
                <a:latin typeface="Arial"/>
                <a:cs typeface="Arial"/>
              </a:rPr>
              <a:t>ad</a:t>
            </a:r>
            <a:r>
              <a:rPr sz="2400" spc="9" dirty="0" smtClean="0">
                <a:latin typeface="Arial"/>
                <a:cs typeface="Arial"/>
              </a:rPr>
              <a:t> </a:t>
            </a:r>
            <a:r>
              <a:rPr sz="2400" spc="0" dirty="0" smtClean="0">
                <a:latin typeface="Arial"/>
                <a:cs typeface="Arial"/>
              </a:rPr>
              <a:t>ba</a:t>
            </a:r>
            <a:r>
              <a:rPr sz="2400" spc="-9" dirty="0" smtClean="0">
                <a:latin typeface="Arial"/>
                <a:cs typeface="Arial"/>
              </a:rPr>
              <a:t>l</a:t>
            </a:r>
            <a:r>
              <a:rPr sz="2400" spc="0" dirty="0" smtClean="0">
                <a:latin typeface="Arial"/>
                <a:cs typeface="Arial"/>
              </a:rPr>
              <a:t>anc</a:t>
            </a:r>
            <a:r>
              <a:rPr sz="2400" spc="-9" dirty="0" smtClean="0">
                <a:latin typeface="Arial"/>
                <a:cs typeface="Arial"/>
              </a:rPr>
              <a:t>i</a:t>
            </a:r>
            <a:r>
              <a:rPr sz="2400" spc="0" dirty="0" smtClean="0">
                <a:latin typeface="Arial"/>
                <a:cs typeface="Arial"/>
              </a:rPr>
              <a:t>ng</a:t>
            </a:r>
            <a:r>
              <a:rPr sz="2400" spc="44" dirty="0" smtClean="0">
                <a:latin typeface="Arial"/>
                <a:cs typeface="Arial"/>
              </a:rPr>
              <a:t> </a:t>
            </a:r>
            <a:r>
              <a:rPr sz="2400" spc="0" dirty="0" smtClean="0">
                <a:latin typeface="Arial"/>
                <a:cs typeface="Arial"/>
              </a:rPr>
              <a:t>cap</a:t>
            </a:r>
            <a:r>
              <a:rPr sz="2400" spc="-9" dirty="0" smtClean="0">
                <a:latin typeface="Arial"/>
                <a:cs typeface="Arial"/>
              </a:rPr>
              <a:t>a</a:t>
            </a:r>
            <a:r>
              <a:rPr sz="2400" spc="0" dirty="0" smtClean="0">
                <a:latin typeface="Arial"/>
                <a:cs typeface="Arial"/>
              </a:rPr>
              <a:t>city</a:t>
            </a:r>
            <a:r>
              <a:rPr sz="2400" spc="14" dirty="0" smtClean="0">
                <a:latin typeface="Arial"/>
                <a:cs typeface="Arial"/>
              </a:rPr>
              <a:t> </a:t>
            </a:r>
            <a:r>
              <a:rPr sz="2400" spc="0" dirty="0" smtClean="0">
                <a:latin typeface="Arial"/>
                <a:cs typeface="Arial"/>
              </a:rPr>
              <a:t>ne</a:t>
            </a:r>
            <a:r>
              <a:rPr sz="2400" spc="-9" dirty="0" smtClean="0">
                <a:latin typeface="Arial"/>
                <a:cs typeface="Arial"/>
              </a:rPr>
              <a:t>e</a:t>
            </a:r>
            <a:r>
              <a:rPr sz="2400" spc="0" dirty="0" smtClean="0">
                <a:latin typeface="Arial"/>
                <a:cs typeface="Arial"/>
              </a:rPr>
              <a:t>ded</a:t>
            </a:r>
            <a:r>
              <a:rPr sz="2400" spc="9" dirty="0" smtClean="0">
                <a:latin typeface="Arial"/>
                <a:cs typeface="Arial"/>
              </a:rPr>
              <a:t> </a:t>
            </a:r>
            <a:r>
              <a:rPr sz="2400" spc="0" dirty="0" smtClean="0">
                <a:latin typeface="Arial"/>
                <a:cs typeface="Arial"/>
              </a:rPr>
              <a:t>in</a:t>
            </a:r>
            <a:r>
              <a:rPr sz="2400" spc="9" dirty="0" smtClean="0">
                <a:latin typeface="Arial"/>
                <a:cs typeface="Arial"/>
              </a:rPr>
              <a:t> </a:t>
            </a:r>
            <a:r>
              <a:rPr sz="2400" spc="0" dirty="0" smtClean="0">
                <a:latin typeface="Arial"/>
                <a:cs typeface="Arial"/>
              </a:rPr>
              <a:t>response</a:t>
            </a:r>
            <a:r>
              <a:rPr sz="2400" spc="9" dirty="0" smtClean="0">
                <a:latin typeface="Arial"/>
                <a:cs typeface="Arial"/>
              </a:rPr>
              <a:t> </a:t>
            </a:r>
            <a:r>
              <a:rPr sz="2400" spc="0" dirty="0" smtClean="0">
                <a:latin typeface="Arial"/>
                <a:cs typeface="Arial"/>
              </a:rPr>
              <a:t>to </a:t>
            </a:r>
            <a:r>
              <a:rPr sz="2400" spc="-9" dirty="0" smtClean="0">
                <a:latin typeface="Arial"/>
                <a:cs typeface="Arial"/>
              </a:rPr>
              <a:t>i</a:t>
            </a:r>
            <a:r>
              <a:rPr sz="2400" spc="0" dirty="0" smtClean="0">
                <a:latin typeface="Arial"/>
                <a:cs typeface="Arial"/>
              </a:rPr>
              <a:t>ncoming </a:t>
            </a:r>
            <a:endParaRPr sz="2400">
              <a:latin typeface="Arial"/>
              <a:cs typeface="Arial"/>
            </a:endParaRPr>
          </a:p>
          <a:p>
            <a:pPr marL="12700" marR="98553">
              <a:lnSpc>
                <a:spcPts val="2759"/>
              </a:lnSpc>
            </a:pPr>
            <a:r>
              <a:rPr sz="2400" spc="0" dirty="0" smtClean="0">
                <a:latin typeface="Arial"/>
                <a:cs typeface="Arial"/>
              </a:rPr>
              <a:t>ap</a:t>
            </a:r>
            <a:r>
              <a:rPr sz="2400" spc="-9" dirty="0" smtClean="0">
                <a:latin typeface="Arial"/>
                <a:cs typeface="Arial"/>
              </a:rPr>
              <a:t>p</a:t>
            </a:r>
            <a:r>
              <a:rPr sz="2400" spc="0" dirty="0" smtClean="0">
                <a:latin typeface="Arial"/>
                <a:cs typeface="Arial"/>
              </a:rPr>
              <a:t>l</a:t>
            </a:r>
            <a:r>
              <a:rPr sz="2400" spc="-9" dirty="0" smtClean="0">
                <a:latin typeface="Arial"/>
                <a:cs typeface="Arial"/>
              </a:rPr>
              <a:t>i</a:t>
            </a:r>
            <a:r>
              <a:rPr sz="2400" spc="0" dirty="0" smtClean="0">
                <a:latin typeface="Arial"/>
                <a:cs typeface="Arial"/>
              </a:rPr>
              <a:t>cation</a:t>
            </a:r>
            <a:r>
              <a:rPr sz="2400" spc="44" dirty="0" smtClean="0">
                <a:latin typeface="Arial"/>
                <a:cs typeface="Arial"/>
              </a:rPr>
              <a:t> </a:t>
            </a:r>
            <a:r>
              <a:rPr sz="2400" spc="0" dirty="0" smtClean="0">
                <a:latin typeface="Arial"/>
                <a:cs typeface="Arial"/>
              </a:rPr>
              <a:t>t</a:t>
            </a:r>
            <a:r>
              <a:rPr sz="2400" spc="9" dirty="0" smtClean="0">
                <a:latin typeface="Arial"/>
                <a:cs typeface="Arial"/>
              </a:rPr>
              <a:t>r</a:t>
            </a:r>
            <a:r>
              <a:rPr sz="2400" spc="0" dirty="0" smtClean="0">
                <a:latin typeface="Arial"/>
                <a:cs typeface="Arial"/>
              </a:rPr>
              <a:t>a</a:t>
            </a:r>
            <a:r>
              <a:rPr sz="2400" spc="-44" dirty="0" smtClean="0">
                <a:latin typeface="Arial"/>
                <a:cs typeface="Arial"/>
              </a:rPr>
              <a:t>f</a:t>
            </a:r>
            <a:r>
              <a:rPr sz="2400" spc="0" dirty="0" smtClean="0">
                <a:latin typeface="Arial"/>
                <a:cs typeface="Arial"/>
              </a:rPr>
              <a:t>fic.</a:t>
            </a:r>
            <a:endParaRPr sz="2400">
              <a:latin typeface="Arial"/>
              <a:cs typeface="Arial"/>
            </a:endParaRPr>
          </a:p>
          <a:p>
            <a:pPr marL="12700">
              <a:lnSpc>
                <a:spcPts val="2759"/>
              </a:lnSpc>
              <a:spcBef>
                <a:spcPts val="408"/>
              </a:spcBef>
            </a:pPr>
            <a:r>
              <a:rPr sz="2400" spc="0" dirty="0" smtClean="0">
                <a:latin typeface="Arial"/>
                <a:cs typeface="Arial"/>
              </a:rPr>
              <a:t>It</a:t>
            </a:r>
            <a:r>
              <a:rPr sz="2400" spc="-9" dirty="0" smtClean="0">
                <a:latin typeface="Arial"/>
                <a:cs typeface="Arial"/>
              </a:rPr>
              <a:t> </a:t>
            </a:r>
            <a:r>
              <a:rPr sz="2400" spc="0" dirty="0" smtClean="0">
                <a:latin typeface="Arial"/>
                <a:cs typeface="Arial"/>
              </a:rPr>
              <a:t>detects un</a:t>
            </a:r>
            <a:r>
              <a:rPr sz="2400" spc="-9" dirty="0" smtClean="0">
                <a:latin typeface="Arial"/>
                <a:cs typeface="Arial"/>
              </a:rPr>
              <a:t>h</a:t>
            </a:r>
            <a:r>
              <a:rPr sz="2400" spc="0" dirty="0" smtClean="0">
                <a:latin typeface="Arial"/>
                <a:cs typeface="Arial"/>
              </a:rPr>
              <a:t>ea</a:t>
            </a:r>
            <a:r>
              <a:rPr sz="2400" spc="-9" dirty="0" smtClean="0">
                <a:latin typeface="Arial"/>
                <a:cs typeface="Arial"/>
              </a:rPr>
              <a:t>l</a:t>
            </a:r>
            <a:r>
              <a:rPr sz="2400" spc="0" dirty="0" smtClean="0">
                <a:latin typeface="Arial"/>
                <a:cs typeface="Arial"/>
              </a:rPr>
              <a:t>thy</a:t>
            </a:r>
            <a:r>
              <a:rPr sz="2400" spc="29" dirty="0" smtClean="0">
                <a:latin typeface="Arial"/>
                <a:cs typeface="Arial"/>
              </a:rPr>
              <a:t> </a:t>
            </a:r>
            <a:r>
              <a:rPr sz="2400" spc="0" dirty="0" smtClean="0">
                <a:latin typeface="Arial"/>
                <a:cs typeface="Arial"/>
              </a:rPr>
              <a:t>i</a:t>
            </a:r>
            <a:r>
              <a:rPr sz="2400" spc="-9" dirty="0" smtClean="0">
                <a:latin typeface="Arial"/>
                <a:cs typeface="Arial"/>
              </a:rPr>
              <a:t>n</a:t>
            </a:r>
            <a:r>
              <a:rPr sz="2400" spc="0" dirty="0" smtClean="0">
                <a:latin typeface="Arial"/>
                <a:cs typeface="Arial"/>
              </a:rPr>
              <a:t>stances</a:t>
            </a:r>
            <a:r>
              <a:rPr sz="2400" spc="14" dirty="0" smtClean="0">
                <a:latin typeface="Arial"/>
                <a:cs typeface="Arial"/>
              </a:rPr>
              <a:t> </a:t>
            </a:r>
            <a:r>
              <a:rPr sz="2400" spc="0" dirty="0" smtClean="0">
                <a:latin typeface="Arial"/>
                <a:cs typeface="Arial"/>
              </a:rPr>
              <a:t>and auto</a:t>
            </a:r>
            <a:r>
              <a:rPr sz="2400" spc="4" dirty="0" smtClean="0">
                <a:latin typeface="Arial"/>
                <a:cs typeface="Arial"/>
              </a:rPr>
              <a:t>m</a:t>
            </a:r>
            <a:r>
              <a:rPr sz="2400" spc="0" dirty="0" smtClean="0">
                <a:latin typeface="Arial"/>
                <a:cs typeface="Arial"/>
              </a:rPr>
              <a:t>atica</a:t>
            </a:r>
            <a:r>
              <a:rPr sz="2400" spc="-9" dirty="0" smtClean="0">
                <a:latin typeface="Arial"/>
                <a:cs typeface="Arial"/>
              </a:rPr>
              <a:t>l</a:t>
            </a:r>
            <a:r>
              <a:rPr sz="2400" spc="0" dirty="0" smtClean="0">
                <a:latin typeface="Arial"/>
                <a:cs typeface="Arial"/>
              </a:rPr>
              <a:t>ly</a:t>
            </a:r>
            <a:r>
              <a:rPr sz="2400" spc="25" dirty="0" smtClean="0">
                <a:latin typeface="Arial"/>
                <a:cs typeface="Arial"/>
              </a:rPr>
              <a:t> </a:t>
            </a:r>
            <a:r>
              <a:rPr sz="2400" spc="0" dirty="0" smtClean="0">
                <a:latin typeface="Arial"/>
                <a:cs typeface="Arial"/>
              </a:rPr>
              <a:t>re</a:t>
            </a:r>
            <a:r>
              <a:rPr sz="2400" spc="4" dirty="0" smtClean="0">
                <a:latin typeface="Arial"/>
                <a:cs typeface="Arial"/>
              </a:rPr>
              <a:t>r</a:t>
            </a:r>
            <a:r>
              <a:rPr sz="2400" spc="0" dirty="0" smtClean="0">
                <a:latin typeface="Arial"/>
                <a:cs typeface="Arial"/>
              </a:rPr>
              <a:t>outes </a:t>
            </a:r>
            <a:endParaRPr sz="2400">
              <a:latin typeface="Arial"/>
              <a:cs typeface="Arial"/>
            </a:endParaRPr>
          </a:p>
          <a:p>
            <a:pPr marL="12700">
              <a:lnSpc>
                <a:spcPts val="2759"/>
              </a:lnSpc>
            </a:pPr>
            <a:r>
              <a:rPr sz="2400" spc="0" dirty="0" smtClean="0">
                <a:latin typeface="Arial"/>
                <a:cs typeface="Arial"/>
              </a:rPr>
              <a:t>t</a:t>
            </a:r>
            <a:r>
              <a:rPr sz="2400" spc="9" dirty="0" smtClean="0">
                <a:latin typeface="Arial"/>
                <a:cs typeface="Arial"/>
              </a:rPr>
              <a:t>r</a:t>
            </a:r>
            <a:r>
              <a:rPr sz="2400" spc="0" dirty="0" smtClean="0">
                <a:latin typeface="Arial"/>
                <a:cs typeface="Arial"/>
              </a:rPr>
              <a:t>a</a:t>
            </a:r>
            <a:r>
              <a:rPr sz="2400" spc="-44" dirty="0" smtClean="0">
                <a:latin typeface="Arial"/>
                <a:cs typeface="Arial"/>
              </a:rPr>
              <a:t>f</a:t>
            </a:r>
            <a:r>
              <a:rPr sz="2400" spc="0" dirty="0" smtClean="0">
                <a:latin typeface="Arial"/>
                <a:cs typeface="Arial"/>
              </a:rPr>
              <a:t>fic</a:t>
            </a:r>
            <a:r>
              <a:rPr sz="2400" spc="-14" dirty="0" smtClean="0">
                <a:latin typeface="Arial"/>
                <a:cs typeface="Arial"/>
              </a:rPr>
              <a:t> </a:t>
            </a:r>
            <a:r>
              <a:rPr sz="2400" spc="0" dirty="0" smtClean="0">
                <a:latin typeface="Arial"/>
                <a:cs typeface="Arial"/>
              </a:rPr>
              <a:t>to </a:t>
            </a:r>
            <a:r>
              <a:rPr sz="2400" spc="-9" dirty="0" smtClean="0">
                <a:latin typeface="Arial"/>
                <a:cs typeface="Arial"/>
              </a:rPr>
              <a:t>h</a:t>
            </a:r>
            <a:r>
              <a:rPr sz="2400" spc="0" dirty="0" smtClean="0">
                <a:latin typeface="Arial"/>
                <a:cs typeface="Arial"/>
              </a:rPr>
              <a:t>ea</a:t>
            </a:r>
            <a:r>
              <a:rPr sz="2400" spc="-9" dirty="0" smtClean="0">
                <a:latin typeface="Arial"/>
                <a:cs typeface="Arial"/>
              </a:rPr>
              <a:t>l</a:t>
            </a:r>
            <a:r>
              <a:rPr sz="2400" spc="0" dirty="0" smtClean="0">
                <a:latin typeface="Arial"/>
                <a:cs typeface="Arial"/>
              </a:rPr>
              <a:t>thy</a:t>
            </a:r>
            <a:r>
              <a:rPr sz="2400" spc="19" dirty="0" smtClean="0">
                <a:latin typeface="Arial"/>
                <a:cs typeface="Arial"/>
              </a:rPr>
              <a:t> </a:t>
            </a:r>
            <a:r>
              <a:rPr sz="2400" spc="0" dirty="0" smtClean="0">
                <a:latin typeface="Arial"/>
                <a:cs typeface="Arial"/>
              </a:rPr>
              <a:t>i</a:t>
            </a:r>
            <a:r>
              <a:rPr sz="2400" spc="-9" dirty="0" smtClean="0">
                <a:latin typeface="Arial"/>
                <a:cs typeface="Arial"/>
              </a:rPr>
              <a:t>n</a:t>
            </a:r>
            <a:r>
              <a:rPr sz="2400" spc="0" dirty="0" smtClean="0">
                <a:latin typeface="Arial"/>
                <a:cs typeface="Arial"/>
              </a:rPr>
              <a:t>stances</a:t>
            </a:r>
            <a:r>
              <a:rPr sz="2400" spc="14" dirty="0" smtClean="0">
                <a:latin typeface="Arial"/>
                <a:cs typeface="Arial"/>
              </a:rPr>
              <a:t> </a:t>
            </a:r>
            <a:r>
              <a:rPr sz="2400" spc="0" dirty="0" smtClean="0">
                <a:latin typeface="Arial"/>
                <a:cs typeface="Arial"/>
              </a:rPr>
              <a:t>until the un</a:t>
            </a:r>
            <a:r>
              <a:rPr sz="2400" spc="-9" dirty="0" smtClean="0">
                <a:latin typeface="Arial"/>
                <a:cs typeface="Arial"/>
              </a:rPr>
              <a:t>h</a:t>
            </a:r>
            <a:r>
              <a:rPr sz="2400" spc="0" dirty="0" smtClean="0">
                <a:latin typeface="Arial"/>
                <a:cs typeface="Arial"/>
              </a:rPr>
              <a:t>ea</a:t>
            </a:r>
            <a:r>
              <a:rPr sz="2400" spc="-9" dirty="0" smtClean="0">
                <a:latin typeface="Arial"/>
                <a:cs typeface="Arial"/>
              </a:rPr>
              <a:t>l</a:t>
            </a:r>
            <a:r>
              <a:rPr sz="2400" spc="0" dirty="0" smtClean="0">
                <a:latin typeface="Arial"/>
                <a:cs typeface="Arial"/>
              </a:rPr>
              <a:t>thy</a:t>
            </a:r>
            <a:r>
              <a:rPr sz="2400" spc="29" dirty="0" smtClean="0">
                <a:latin typeface="Arial"/>
                <a:cs typeface="Arial"/>
              </a:rPr>
              <a:t> </a:t>
            </a:r>
            <a:r>
              <a:rPr sz="2400" spc="0" dirty="0" smtClean="0">
                <a:latin typeface="Arial"/>
                <a:cs typeface="Arial"/>
              </a:rPr>
              <a:t>i</a:t>
            </a:r>
            <a:r>
              <a:rPr sz="2400" spc="-9" dirty="0" smtClean="0">
                <a:latin typeface="Arial"/>
                <a:cs typeface="Arial"/>
              </a:rPr>
              <a:t>n</a:t>
            </a:r>
            <a:r>
              <a:rPr sz="2400" spc="0" dirty="0" smtClean="0">
                <a:latin typeface="Arial"/>
                <a:cs typeface="Arial"/>
              </a:rPr>
              <a:t>stances </a:t>
            </a:r>
            <a:endParaRPr sz="2400">
              <a:latin typeface="Arial"/>
              <a:cs typeface="Arial"/>
            </a:endParaRPr>
          </a:p>
          <a:p>
            <a:pPr marL="12700">
              <a:lnSpc>
                <a:spcPts val="2759"/>
              </a:lnSpc>
            </a:pPr>
            <a:r>
              <a:rPr sz="2400" spc="0" dirty="0" smtClean="0">
                <a:latin typeface="Arial"/>
                <a:cs typeface="Arial"/>
              </a:rPr>
              <a:t>h</a:t>
            </a:r>
            <a:r>
              <a:rPr sz="2400" spc="-9" dirty="0" smtClean="0">
                <a:latin typeface="Arial"/>
                <a:cs typeface="Arial"/>
              </a:rPr>
              <a:t>a</a:t>
            </a:r>
            <a:r>
              <a:rPr sz="2400" spc="0" dirty="0" smtClean="0">
                <a:latin typeface="Arial"/>
                <a:cs typeface="Arial"/>
              </a:rPr>
              <a:t>ve</a:t>
            </a:r>
            <a:r>
              <a:rPr sz="2400" spc="9" dirty="0" smtClean="0">
                <a:latin typeface="Arial"/>
                <a:cs typeface="Arial"/>
              </a:rPr>
              <a:t> </a:t>
            </a:r>
            <a:r>
              <a:rPr sz="2400" spc="0" dirty="0" smtClean="0">
                <a:latin typeface="Arial"/>
                <a:cs typeface="Arial"/>
              </a:rPr>
              <a:t>b</a:t>
            </a:r>
            <a:r>
              <a:rPr sz="2400" spc="-9" dirty="0" smtClean="0">
                <a:latin typeface="Arial"/>
                <a:cs typeface="Arial"/>
              </a:rPr>
              <a:t>e</a:t>
            </a:r>
            <a:r>
              <a:rPr sz="2400" spc="0" dirty="0" smtClean="0">
                <a:latin typeface="Arial"/>
                <a:cs typeface="Arial"/>
              </a:rPr>
              <a:t>en</a:t>
            </a:r>
            <a:r>
              <a:rPr sz="2400" spc="9" dirty="0" smtClean="0">
                <a:latin typeface="Arial"/>
                <a:cs typeface="Arial"/>
              </a:rPr>
              <a:t> </a:t>
            </a:r>
            <a:r>
              <a:rPr sz="2400" spc="0" dirty="0" smtClean="0">
                <a:latin typeface="Arial"/>
                <a:cs typeface="Arial"/>
              </a:rPr>
              <a:t>restored.</a:t>
            </a:r>
            <a:endParaRPr sz="2400">
              <a:latin typeface="Arial"/>
              <a:cs typeface="Arial"/>
            </a:endParaRPr>
          </a:p>
          <a:p>
            <a:pPr marL="12700" marR="37388">
              <a:lnSpc>
                <a:spcPts val="2590"/>
              </a:lnSpc>
              <a:spcBef>
                <a:spcPts val="581"/>
              </a:spcBef>
            </a:pPr>
            <a:r>
              <a:rPr sz="2400" spc="0" dirty="0" smtClean="0">
                <a:latin typeface="Arial"/>
                <a:cs typeface="Arial"/>
              </a:rPr>
              <a:t>C</a:t>
            </a:r>
            <a:r>
              <a:rPr sz="2400" spc="-9" dirty="0" smtClean="0">
                <a:latin typeface="Arial"/>
                <a:cs typeface="Arial"/>
              </a:rPr>
              <a:t>u</a:t>
            </a:r>
            <a:r>
              <a:rPr sz="2400" spc="0" dirty="0" smtClean="0">
                <a:latin typeface="Arial"/>
                <a:cs typeface="Arial"/>
              </a:rPr>
              <a:t>sto</a:t>
            </a:r>
            <a:r>
              <a:rPr sz="2400" spc="4" dirty="0" smtClean="0">
                <a:latin typeface="Arial"/>
                <a:cs typeface="Arial"/>
              </a:rPr>
              <a:t>m</a:t>
            </a:r>
            <a:r>
              <a:rPr sz="2400" spc="0" dirty="0" smtClean="0">
                <a:latin typeface="Arial"/>
                <a:cs typeface="Arial"/>
              </a:rPr>
              <a:t>ers</a:t>
            </a:r>
            <a:r>
              <a:rPr sz="2400" spc="14" dirty="0" smtClean="0">
                <a:latin typeface="Arial"/>
                <a:cs typeface="Arial"/>
              </a:rPr>
              <a:t> </a:t>
            </a:r>
            <a:r>
              <a:rPr sz="2400" spc="0" dirty="0" smtClean="0">
                <a:latin typeface="Arial"/>
                <a:cs typeface="Arial"/>
              </a:rPr>
              <a:t>can en</a:t>
            </a:r>
            <a:r>
              <a:rPr sz="2400" spc="-9" dirty="0" smtClean="0">
                <a:latin typeface="Arial"/>
                <a:cs typeface="Arial"/>
              </a:rPr>
              <a:t>a</a:t>
            </a:r>
            <a:r>
              <a:rPr sz="2400" spc="0" dirty="0" smtClean="0">
                <a:latin typeface="Arial"/>
                <a:cs typeface="Arial"/>
              </a:rPr>
              <a:t>ble</a:t>
            </a:r>
            <a:r>
              <a:rPr sz="2400" spc="19" dirty="0" smtClean="0">
                <a:latin typeface="Arial"/>
                <a:cs typeface="Arial"/>
              </a:rPr>
              <a:t> </a:t>
            </a:r>
            <a:r>
              <a:rPr sz="2400" spc="0" dirty="0" smtClean="0">
                <a:latin typeface="Arial"/>
                <a:cs typeface="Arial"/>
              </a:rPr>
              <a:t>E</a:t>
            </a:r>
            <a:r>
              <a:rPr sz="2400" spc="-9" dirty="0" smtClean="0">
                <a:latin typeface="Arial"/>
                <a:cs typeface="Arial"/>
              </a:rPr>
              <a:t>l</a:t>
            </a:r>
            <a:r>
              <a:rPr sz="2400" spc="0" dirty="0" smtClean="0">
                <a:latin typeface="Arial"/>
                <a:cs typeface="Arial"/>
              </a:rPr>
              <a:t>astic</a:t>
            </a:r>
            <a:r>
              <a:rPr sz="2400" spc="14" dirty="0" smtClean="0">
                <a:latin typeface="Arial"/>
                <a:cs typeface="Arial"/>
              </a:rPr>
              <a:t> </a:t>
            </a:r>
            <a:r>
              <a:rPr sz="2400" spc="0" dirty="0" smtClean="0">
                <a:latin typeface="Arial"/>
                <a:cs typeface="Arial"/>
              </a:rPr>
              <a:t>Lo</a:t>
            </a:r>
            <a:r>
              <a:rPr sz="2400" spc="-9" dirty="0" smtClean="0">
                <a:latin typeface="Arial"/>
                <a:cs typeface="Arial"/>
              </a:rPr>
              <a:t>a</a:t>
            </a:r>
            <a:r>
              <a:rPr sz="2400" spc="0" dirty="0" smtClean="0">
                <a:latin typeface="Arial"/>
                <a:cs typeface="Arial"/>
              </a:rPr>
              <a:t>d</a:t>
            </a:r>
            <a:r>
              <a:rPr sz="2400" spc="14" dirty="0" smtClean="0">
                <a:latin typeface="Arial"/>
                <a:cs typeface="Arial"/>
              </a:rPr>
              <a:t> </a:t>
            </a:r>
            <a:r>
              <a:rPr sz="2400" spc="0" dirty="0" smtClean="0">
                <a:latin typeface="Arial"/>
                <a:cs typeface="Arial"/>
              </a:rPr>
              <a:t>B</a:t>
            </a:r>
            <a:r>
              <a:rPr sz="2400" spc="-9" dirty="0" smtClean="0">
                <a:latin typeface="Arial"/>
                <a:cs typeface="Arial"/>
              </a:rPr>
              <a:t>a</a:t>
            </a:r>
            <a:r>
              <a:rPr sz="2400" spc="0" dirty="0" smtClean="0">
                <a:latin typeface="Arial"/>
                <a:cs typeface="Arial"/>
              </a:rPr>
              <a:t>l</a:t>
            </a:r>
            <a:r>
              <a:rPr sz="2400" spc="-9" dirty="0" smtClean="0">
                <a:latin typeface="Arial"/>
                <a:cs typeface="Arial"/>
              </a:rPr>
              <a:t>a</a:t>
            </a:r>
            <a:r>
              <a:rPr sz="2400" spc="0" dirty="0" smtClean="0">
                <a:latin typeface="Arial"/>
                <a:cs typeface="Arial"/>
              </a:rPr>
              <a:t>nci</a:t>
            </a:r>
            <a:r>
              <a:rPr sz="2400" spc="-9" dirty="0" smtClean="0">
                <a:latin typeface="Arial"/>
                <a:cs typeface="Arial"/>
              </a:rPr>
              <a:t>n</a:t>
            </a:r>
            <a:r>
              <a:rPr sz="2400" spc="0" dirty="0" smtClean="0">
                <a:latin typeface="Arial"/>
                <a:cs typeface="Arial"/>
              </a:rPr>
              <a:t>g</a:t>
            </a:r>
            <a:r>
              <a:rPr sz="2400" spc="50" dirty="0" smtClean="0">
                <a:latin typeface="Arial"/>
                <a:cs typeface="Arial"/>
              </a:rPr>
              <a:t> </a:t>
            </a:r>
            <a:r>
              <a:rPr sz="2400" spc="0" dirty="0" smtClean="0">
                <a:latin typeface="Arial"/>
                <a:cs typeface="Arial"/>
              </a:rPr>
              <a:t>w</a:t>
            </a:r>
            <a:r>
              <a:rPr sz="2400" spc="-9" dirty="0" smtClean="0">
                <a:latin typeface="Arial"/>
                <a:cs typeface="Arial"/>
              </a:rPr>
              <a:t>i</a:t>
            </a:r>
            <a:r>
              <a:rPr sz="2400" spc="0" dirty="0" smtClean="0">
                <a:latin typeface="Arial"/>
                <a:cs typeface="Arial"/>
              </a:rPr>
              <a:t>thin</a:t>
            </a:r>
            <a:r>
              <a:rPr sz="2400" spc="9" dirty="0" smtClean="0">
                <a:latin typeface="Arial"/>
                <a:cs typeface="Arial"/>
              </a:rPr>
              <a:t> </a:t>
            </a:r>
            <a:r>
              <a:rPr sz="2400" spc="0" dirty="0" smtClean="0">
                <a:latin typeface="Arial"/>
                <a:cs typeface="Arial"/>
              </a:rPr>
              <a:t>a si</a:t>
            </a:r>
            <a:r>
              <a:rPr sz="2400" spc="-9" dirty="0" smtClean="0">
                <a:latin typeface="Arial"/>
                <a:cs typeface="Arial"/>
              </a:rPr>
              <a:t>n</a:t>
            </a:r>
            <a:r>
              <a:rPr sz="2400" spc="0" dirty="0" smtClean="0">
                <a:latin typeface="Arial"/>
                <a:cs typeface="Arial"/>
              </a:rPr>
              <a:t>gle</a:t>
            </a:r>
            <a:r>
              <a:rPr sz="2400" spc="-109" dirty="0" smtClean="0">
                <a:latin typeface="Arial"/>
                <a:cs typeface="Arial"/>
              </a:rPr>
              <a:t> </a:t>
            </a:r>
            <a:r>
              <a:rPr sz="2400" spc="-54" dirty="0" smtClean="0">
                <a:latin typeface="Arial"/>
                <a:cs typeface="Arial"/>
              </a:rPr>
              <a:t>A</a:t>
            </a:r>
            <a:r>
              <a:rPr sz="2400" spc="0" dirty="0" smtClean="0">
                <a:latin typeface="Arial"/>
                <a:cs typeface="Arial"/>
              </a:rPr>
              <a:t>va</a:t>
            </a:r>
            <a:r>
              <a:rPr sz="2400" spc="-9" dirty="0" smtClean="0">
                <a:latin typeface="Arial"/>
                <a:cs typeface="Arial"/>
              </a:rPr>
              <a:t>i</a:t>
            </a:r>
            <a:r>
              <a:rPr sz="2400" spc="0" dirty="0" smtClean="0">
                <a:latin typeface="Arial"/>
                <a:cs typeface="Arial"/>
              </a:rPr>
              <a:t>l</a:t>
            </a:r>
            <a:r>
              <a:rPr sz="2400" spc="-9" dirty="0" smtClean="0">
                <a:latin typeface="Arial"/>
                <a:cs typeface="Arial"/>
              </a:rPr>
              <a:t>a</a:t>
            </a:r>
            <a:r>
              <a:rPr sz="2400" spc="0" dirty="0" smtClean="0">
                <a:latin typeface="Arial"/>
                <a:cs typeface="Arial"/>
              </a:rPr>
              <a:t>bility</a:t>
            </a:r>
            <a:r>
              <a:rPr sz="2400" spc="49" dirty="0" smtClean="0">
                <a:latin typeface="Arial"/>
                <a:cs typeface="Arial"/>
              </a:rPr>
              <a:t> </a:t>
            </a:r>
            <a:r>
              <a:rPr sz="2400" spc="0" dirty="0" smtClean="0">
                <a:latin typeface="Arial"/>
                <a:cs typeface="Arial"/>
              </a:rPr>
              <a:t>Zo</a:t>
            </a:r>
            <a:r>
              <a:rPr sz="2400" spc="-9" dirty="0" smtClean="0">
                <a:latin typeface="Arial"/>
                <a:cs typeface="Arial"/>
              </a:rPr>
              <a:t>n</a:t>
            </a:r>
            <a:r>
              <a:rPr sz="2400" spc="0" dirty="0" smtClean="0">
                <a:latin typeface="Arial"/>
                <a:cs typeface="Arial"/>
              </a:rPr>
              <a:t>e or across </a:t>
            </a:r>
            <a:r>
              <a:rPr sz="2400" spc="4" dirty="0" smtClean="0">
                <a:latin typeface="Arial"/>
                <a:cs typeface="Arial"/>
              </a:rPr>
              <a:t>m</a:t>
            </a:r>
            <a:r>
              <a:rPr sz="2400" spc="0" dirty="0" smtClean="0">
                <a:latin typeface="Arial"/>
                <a:cs typeface="Arial"/>
              </a:rPr>
              <a:t>ulti</a:t>
            </a:r>
            <a:r>
              <a:rPr sz="2400" spc="-9" dirty="0" smtClean="0">
                <a:latin typeface="Arial"/>
                <a:cs typeface="Arial"/>
              </a:rPr>
              <a:t>p</a:t>
            </a:r>
            <a:r>
              <a:rPr sz="2400" spc="0" dirty="0" smtClean="0">
                <a:latin typeface="Arial"/>
                <a:cs typeface="Arial"/>
              </a:rPr>
              <a:t>le</a:t>
            </a:r>
            <a:r>
              <a:rPr sz="2400" spc="19" dirty="0" smtClean="0">
                <a:latin typeface="Arial"/>
                <a:cs typeface="Arial"/>
              </a:rPr>
              <a:t> </a:t>
            </a:r>
            <a:r>
              <a:rPr sz="2400" spc="0" dirty="0" smtClean="0">
                <a:latin typeface="Arial"/>
                <a:cs typeface="Arial"/>
              </a:rPr>
              <a:t>zon</a:t>
            </a:r>
            <a:r>
              <a:rPr sz="2400" spc="-9" dirty="0" smtClean="0">
                <a:latin typeface="Arial"/>
                <a:cs typeface="Arial"/>
              </a:rPr>
              <a:t>e</a:t>
            </a:r>
            <a:r>
              <a:rPr sz="2400" spc="0" dirty="0" smtClean="0">
                <a:latin typeface="Arial"/>
                <a:cs typeface="Arial"/>
              </a:rPr>
              <a:t>s</a:t>
            </a:r>
            <a:r>
              <a:rPr sz="2400" spc="14" dirty="0" smtClean="0">
                <a:latin typeface="Arial"/>
                <a:cs typeface="Arial"/>
              </a:rPr>
              <a:t> </a:t>
            </a:r>
            <a:r>
              <a:rPr sz="2400" spc="0" dirty="0" smtClean="0">
                <a:latin typeface="Arial"/>
                <a:cs typeface="Arial"/>
              </a:rPr>
              <a:t>for</a:t>
            </a:r>
            <a:r>
              <a:rPr sz="2400" spc="-9" dirty="0" smtClean="0">
                <a:latin typeface="Arial"/>
                <a:cs typeface="Arial"/>
              </a:rPr>
              <a:t> </a:t>
            </a:r>
            <a:r>
              <a:rPr sz="2400" spc="0" dirty="0" smtClean="0">
                <a:latin typeface="Arial"/>
                <a:cs typeface="Arial"/>
              </a:rPr>
              <a:t>even mo</a:t>
            </a:r>
            <a:r>
              <a:rPr sz="2400" spc="4" dirty="0" smtClean="0">
                <a:latin typeface="Arial"/>
                <a:cs typeface="Arial"/>
              </a:rPr>
              <a:t>r</a:t>
            </a:r>
            <a:r>
              <a:rPr sz="2400" spc="0" dirty="0" smtClean="0">
                <a:latin typeface="Arial"/>
                <a:cs typeface="Arial"/>
              </a:rPr>
              <a:t>e</a:t>
            </a:r>
            <a:r>
              <a:rPr sz="2400" spc="-9" dirty="0" smtClean="0">
                <a:latin typeface="Arial"/>
                <a:cs typeface="Arial"/>
              </a:rPr>
              <a:t> </a:t>
            </a:r>
            <a:r>
              <a:rPr sz="2400" spc="0" dirty="0" smtClean="0">
                <a:latin typeface="Arial"/>
                <a:cs typeface="Arial"/>
              </a:rPr>
              <a:t>cons</a:t>
            </a:r>
            <a:r>
              <a:rPr sz="2400" spc="-9" dirty="0" smtClean="0">
                <a:latin typeface="Arial"/>
                <a:cs typeface="Arial"/>
              </a:rPr>
              <a:t>i</a:t>
            </a:r>
            <a:r>
              <a:rPr sz="2400" spc="0" dirty="0" smtClean="0">
                <a:latin typeface="Arial"/>
                <a:cs typeface="Arial"/>
              </a:rPr>
              <a:t>stent</a:t>
            </a:r>
            <a:r>
              <a:rPr sz="2400" spc="19" dirty="0" smtClean="0">
                <a:latin typeface="Arial"/>
                <a:cs typeface="Arial"/>
              </a:rPr>
              <a:t> </a:t>
            </a:r>
            <a:r>
              <a:rPr sz="2400" spc="0" dirty="0" smtClean="0">
                <a:latin typeface="Arial"/>
                <a:cs typeface="Arial"/>
              </a:rPr>
              <a:t>ap</a:t>
            </a:r>
            <a:r>
              <a:rPr sz="2400" spc="-9" dirty="0" smtClean="0">
                <a:latin typeface="Arial"/>
                <a:cs typeface="Arial"/>
              </a:rPr>
              <a:t>p</a:t>
            </a:r>
            <a:r>
              <a:rPr sz="2400" spc="0" dirty="0" smtClean="0">
                <a:latin typeface="Arial"/>
                <a:cs typeface="Arial"/>
              </a:rPr>
              <a:t>l</a:t>
            </a:r>
            <a:r>
              <a:rPr sz="2400" spc="-9" dirty="0" smtClean="0">
                <a:latin typeface="Arial"/>
                <a:cs typeface="Arial"/>
              </a:rPr>
              <a:t>i</a:t>
            </a:r>
            <a:r>
              <a:rPr sz="2400" spc="0" dirty="0" smtClean="0">
                <a:latin typeface="Arial"/>
                <a:cs typeface="Arial"/>
              </a:rPr>
              <a:t>cation</a:t>
            </a:r>
            <a:r>
              <a:rPr sz="2400" spc="34" dirty="0" smtClean="0">
                <a:latin typeface="Arial"/>
                <a:cs typeface="Arial"/>
              </a:rPr>
              <a:t> </a:t>
            </a:r>
            <a:r>
              <a:rPr sz="2400" spc="0" dirty="0" smtClean="0">
                <a:latin typeface="Arial"/>
                <a:cs typeface="Arial"/>
              </a:rPr>
              <a:t>perfo</a:t>
            </a:r>
            <a:r>
              <a:rPr sz="2400" spc="4" dirty="0" smtClean="0">
                <a:latin typeface="Arial"/>
                <a:cs typeface="Arial"/>
              </a:rPr>
              <a:t>r</a:t>
            </a:r>
            <a:r>
              <a:rPr sz="2400" spc="0" dirty="0" smtClean="0">
                <a:latin typeface="Arial"/>
                <a:cs typeface="Arial"/>
              </a:rPr>
              <a:t>mance.</a:t>
            </a:r>
            <a:endParaRPr sz="2400">
              <a:latin typeface="Arial"/>
              <a:cs typeface="Arial"/>
            </a:endParaRPr>
          </a:p>
        </p:txBody>
      </p:sp>
      <p:sp>
        <p:nvSpPr>
          <p:cNvPr id="5" name="object 5"/>
          <p:cNvSpPr txBox="1"/>
          <p:nvPr/>
        </p:nvSpPr>
        <p:spPr>
          <a:xfrm>
            <a:off x="383540" y="2272682"/>
            <a:ext cx="210718"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0F1141"/>
                </a:solidFill>
                <a:latin typeface="Wingdings"/>
                <a:cs typeface="Wingdings"/>
              </a:rPr>
              <a:t></a:t>
            </a:r>
            <a:endParaRPr sz="2400">
              <a:latin typeface="Wingdings"/>
              <a:cs typeface="Wingdings"/>
            </a:endParaRPr>
          </a:p>
        </p:txBody>
      </p:sp>
      <p:sp>
        <p:nvSpPr>
          <p:cNvPr id="4" name="object 4"/>
          <p:cNvSpPr txBox="1"/>
          <p:nvPr/>
        </p:nvSpPr>
        <p:spPr>
          <a:xfrm>
            <a:off x="383540" y="3662951"/>
            <a:ext cx="210718"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0F1141"/>
                </a:solidFill>
                <a:latin typeface="Wingdings"/>
                <a:cs typeface="Wingdings"/>
              </a:rPr>
              <a:t></a:t>
            </a:r>
            <a:endParaRPr sz="2400">
              <a:latin typeface="Wingdings"/>
              <a:cs typeface="Wingdings"/>
            </a:endParaRPr>
          </a:p>
        </p:txBody>
      </p:sp>
      <p:sp>
        <p:nvSpPr>
          <p:cNvPr id="3" name="object 3"/>
          <p:cNvSpPr txBox="1"/>
          <p:nvPr/>
        </p:nvSpPr>
        <p:spPr>
          <a:xfrm>
            <a:off x="383540" y="4723909"/>
            <a:ext cx="210718" cy="330200"/>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0F1141"/>
                </a:solidFill>
                <a:latin typeface="Wingdings"/>
                <a:cs typeface="Wingdings"/>
              </a:rPr>
              <a:t></a:t>
            </a:r>
            <a:endParaRPr sz="2400">
              <a:latin typeface="Wingdings"/>
              <a:cs typeface="Wingdings"/>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pic>
        <p:nvPicPr>
          <p:cNvPr id="19" name="Picture 1" descr="C:\Users\LINKIN PARK\Downloads\ppt footer.jpg"/>
          <p:cNvPicPr>
            <a:picLocks noChangeAspect="1" noChangeArrowheads="1"/>
          </p:cNvPicPr>
          <p:nvPr/>
        </p:nvPicPr>
        <p:blipFill>
          <a:blip r:embed="rId2"/>
          <a:srcRect/>
          <a:stretch>
            <a:fillRect/>
          </a:stretch>
        </p:blipFill>
        <p:spPr bwMode="auto">
          <a:xfrm>
            <a:off x="0" y="6019800"/>
            <a:ext cx="9144000" cy="838200"/>
          </a:xfrm>
          <a:prstGeom prst="rect">
            <a:avLst/>
          </a:prstGeom>
          <a:noFill/>
        </p:spPr>
      </p:pic>
    </p:spTree>
    <p:extLst>
      <p:ext uri="{BB962C8B-B14F-4D97-AF65-F5344CB8AC3E}">
        <p14:creationId xmlns:p14="http://schemas.microsoft.com/office/powerpoint/2010/main" val="3824316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appliedtrust.com/sites/default/files/blog/aws-load-balancin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24000"/>
            <a:ext cx="7924800" cy="533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GB" b="1" spc="-159" dirty="0">
                <a:latin typeface="Arial"/>
                <a:cs typeface="Arial"/>
              </a:rPr>
              <a:t>El</a:t>
            </a:r>
            <a:r>
              <a:rPr lang="en-GB" b="1" spc="-154" dirty="0">
                <a:latin typeface="Arial"/>
                <a:cs typeface="Arial"/>
              </a:rPr>
              <a:t>ast</a:t>
            </a:r>
            <a:r>
              <a:rPr lang="en-GB" b="1" spc="-159" dirty="0">
                <a:latin typeface="Arial"/>
                <a:cs typeface="Arial"/>
              </a:rPr>
              <a:t>i</a:t>
            </a:r>
            <a:r>
              <a:rPr lang="en-GB" b="1" dirty="0">
                <a:latin typeface="Arial"/>
                <a:cs typeface="Arial"/>
              </a:rPr>
              <a:t>c</a:t>
            </a:r>
            <a:r>
              <a:rPr lang="en-GB" b="1" spc="-264" dirty="0">
                <a:latin typeface="Arial"/>
                <a:cs typeface="Arial"/>
              </a:rPr>
              <a:t> </a:t>
            </a:r>
            <a:r>
              <a:rPr lang="en-GB" b="1" spc="-159" dirty="0">
                <a:latin typeface="Arial"/>
                <a:cs typeface="Arial"/>
              </a:rPr>
              <a:t>Lo</a:t>
            </a:r>
            <a:r>
              <a:rPr lang="en-GB" b="1" spc="-154" dirty="0">
                <a:latin typeface="Arial"/>
                <a:cs typeface="Arial"/>
              </a:rPr>
              <a:t>a</a:t>
            </a:r>
            <a:r>
              <a:rPr lang="en-GB" b="1" dirty="0">
                <a:latin typeface="Arial"/>
                <a:cs typeface="Arial"/>
              </a:rPr>
              <a:t>d</a:t>
            </a:r>
            <a:r>
              <a:rPr lang="en-GB" b="1" spc="-269" dirty="0">
                <a:latin typeface="Arial"/>
                <a:cs typeface="Arial"/>
              </a:rPr>
              <a:t> </a:t>
            </a:r>
            <a:r>
              <a:rPr lang="en-GB" b="1" spc="-150" dirty="0" smtClean="0">
                <a:latin typeface="Arial"/>
                <a:cs typeface="Arial"/>
              </a:rPr>
              <a:t>B</a:t>
            </a:r>
            <a:r>
              <a:rPr lang="en-GB" b="1" spc="-154" dirty="0" smtClean="0">
                <a:latin typeface="Arial"/>
                <a:cs typeface="Arial"/>
              </a:rPr>
              <a:t>a</a:t>
            </a:r>
            <a:r>
              <a:rPr lang="en-GB" b="1" spc="-159" dirty="0" smtClean="0">
                <a:latin typeface="Arial"/>
                <a:cs typeface="Arial"/>
              </a:rPr>
              <a:t>l</a:t>
            </a:r>
            <a:r>
              <a:rPr lang="en-GB" b="1" spc="-154" dirty="0" smtClean="0">
                <a:latin typeface="Arial"/>
                <a:cs typeface="Arial"/>
              </a:rPr>
              <a:t>a</a:t>
            </a:r>
            <a:r>
              <a:rPr lang="en-GB" b="1" spc="-159" dirty="0" smtClean="0">
                <a:latin typeface="Arial"/>
                <a:cs typeface="Arial"/>
              </a:rPr>
              <a:t>n</a:t>
            </a:r>
            <a:r>
              <a:rPr lang="en-GB" b="1" spc="-154" dirty="0" smtClean="0">
                <a:latin typeface="Arial"/>
                <a:cs typeface="Arial"/>
              </a:rPr>
              <a:t>c</a:t>
            </a:r>
            <a:r>
              <a:rPr lang="en-GB" b="1" spc="-159" dirty="0" smtClean="0">
                <a:latin typeface="Arial"/>
                <a:cs typeface="Arial"/>
              </a:rPr>
              <a:t>in</a:t>
            </a:r>
            <a:r>
              <a:rPr lang="en-GB" b="1" dirty="0" smtClean="0">
                <a:latin typeface="Arial"/>
                <a:cs typeface="Arial"/>
              </a:rPr>
              <a:t>g</a:t>
            </a:r>
            <a:endParaRPr lang="en-GB" dirty="0"/>
          </a:p>
        </p:txBody>
      </p:sp>
    </p:spTree>
    <p:extLst>
      <p:ext uri="{BB962C8B-B14F-4D97-AF65-F5344CB8AC3E}">
        <p14:creationId xmlns:p14="http://schemas.microsoft.com/office/powerpoint/2010/main" val="468131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22" name="object 22"/>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23" name="object 23"/>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24" name="object 24"/>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25" name="object 25"/>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26" name="object 26"/>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17" name="object 17"/>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18" name="object 18"/>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19" name="object 19"/>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16" name="object 16"/>
          <p:cNvSpPr txBox="1"/>
          <p:nvPr/>
        </p:nvSpPr>
        <p:spPr>
          <a:xfrm>
            <a:off x="383540" y="465699"/>
            <a:ext cx="5740588" cy="482904"/>
          </a:xfrm>
          <a:prstGeom prst="rect">
            <a:avLst/>
          </a:prstGeom>
        </p:spPr>
        <p:txBody>
          <a:bodyPr wrap="square" lIns="0" tIns="0" rIns="0" bIns="0" rtlCol="0">
            <a:noAutofit/>
          </a:bodyPr>
          <a:lstStyle/>
          <a:p>
            <a:pPr marL="12700">
              <a:lnSpc>
                <a:spcPts val="3779"/>
              </a:lnSpc>
              <a:spcBef>
                <a:spcPts val="189"/>
              </a:spcBef>
            </a:pPr>
            <a:r>
              <a:rPr sz="3600" b="1" spc="-150" dirty="0" smtClean="0">
                <a:latin typeface="Arial"/>
                <a:cs typeface="Arial"/>
              </a:rPr>
              <a:t>R</a:t>
            </a:r>
            <a:r>
              <a:rPr sz="3600" b="1" spc="-154" dirty="0" smtClean="0">
                <a:latin typeface="Arial"/>
                <a:cs typeface="Arial"/>
              </a:rPr>
              <a:t>e</a:t>
            </a:r>
            <a:r>
              <a:rPr sz="3600" b="1" spc="-159" dirty="0" smtClean="0">
                <a:latin typeface="Arial"/>
                <a:cs typeface="Arial"/>
              </a:rPr>
              <a:t>gio</a:t>
            </a:r>
            <a:r>
              <a:rPr sz="3600" b="1" spc="0" dirty="0" smtClean="0">
                <a:latin typeface="Arial"/>
                <a:cs typeface="Arial"/>
              </a:rPr>
              <a:t>n</a:t>
            </a:r>
            <a:r>
              <a:rPr sz="3600" b="1" spc="-264" dirty="0" smtClean="0">
                <a:latin typeface="Arial"/>
                <a:cs typeface="Arial"/>
              </a:rPr>
              <a:t> </a:t>
            </a:r>
            <a:r>
              <a:rPr sz="3600" b="1" spc="-159" dirty="0" smtClean="0">
                <a:latin typeface="Arial"/>
                <a:cs typeface="Arial"/>
              </a:rPr>
              <a:t>V</a:t>
            </a:r>
            <a:r>
              <a:rPr sz="3600" b="1" spc="0" dirty="0" smtClean="0">
                <a:latin typeface="Arial"/>
                <a:cs typeface="Arial"/>
              </a:rPr>
              <a:t>s</a:t>
            </a:r>
            <a:r>
              <a:rPr sz="3600" b="1" spc="-419" dirty="0" smtClean="0">
                <a:latin typeface="Arial"/>
                <a:cs typeface="Arial"/>
              </a:rPr>
              <a:t> </a:t>
            </a:r>
            <a:r>
              <a:rPr sz="3600" b="1" spc="-284" dirty="0" smtClean="0">
                <a:latin typeface="Arial"/>
                <a:cs typeface="Arial"/>
              </a:rPr>
              <a:t>A</a:t>
            </a:r>
            <a:r>
              <a:rPr sz="3600" b="1" spc="-154" dirty="0" smtClean="0">
                <a:latin typeface="Arial"/>
                <a:cs typeface="Arial"/>
              </a:rPr>
              <a:t>va</a:t>
            </a:r>
            <a:r>
              <a:rPr sz="3600" b="1" spc="-159" dirty="0" smtClean="0">
                <a:latin typeface="Arial"/>
                <a:cs typeface="Arial"/>
              </a:rPr>
              <a:t>il</a:t>
            </a:r>
            <a:r>
              <a:rPr sz="3600" b="1" spc="-154" dirty="0" smtClean="0">
                <a:latin typeface="Arial"/>
                <a:cs typeface="Arial"/>
              </a:rPr>
              <a:t>a</a:t>
            </a:r>
            <a:r>
              <a:rPr sz="3600" b="1" spc="-159" dirty="0" smtClean="0">
                <a:latin typeface="Arial"/>
                <a:cs typeface="Arial"/>
              </a:rPr>
              <a:t>bil</a:t>
            </a:r>
            <a:r>
              <a:rPr sz="3600" b="1" spc="-150" dirty="0" smtClean="0">
                <a:latin typeface="Arial"/>
                <a:cs typeface="Arial"/>
              </a:rPr>
              <a:t>i</a:t>
            </a:r>
            <a:r>
              <a:rPr sz="3600" b="1" spc="-154" dirty="0" smtClean="0">
                <a:latin typeface="Arial"/>
                <a:cs typeface="Arial"/>
              </a:rPr>
              <a:t>t</a:t>
            </a:r>
            <a:r>
              <a:rPr sz="3600" b="1" spc="0" dirty="0" smtClean="0">
                <a:latin typeface="Arial"/>
                <a:cs typeface="Arial"/>
              </a:rPr>
              <a:t>y</a:t>
            </a:r>
            <a:r>
              <a:rPr sz="3600" b="1" spc="-234" dirty="0" smtClean="0">
                <a:latin typeface="Arial"/>
                <a:cs typeface="Arial"/>
              </a:rPr>
              <a:t> </a:t>
            </a:r>
            <a:r>
              <a:rPr sz="3600" b="1" spc="-159" dirty="0" smtClean="0">
                <a:latin typeface="Arial"/>
                <a:cs typeface="Arial"/>
              </a:rPr>
              <a:t>zon</a:t>
            </a:r>
            <a:r>
              <a:rPr sz="3600" b="1" spc="-154" dirty="0" smtClean="0">
                <a:latin typeface="Arial"/>
                <a:cs typeface="Arial"/>
              </a:rPr>
              <a:t>e</a:t>
            </a:r>
            <a:r>
              <a:rPr sz="3600" b="1" spc="0" dirty="0" smtClean="0">
                <a:latin typeface="Arial"/>
                <a:cs typeface="Arial"/>
              </a:rPr>
              <a:t>s</a:t>
            </a:r>
            <a:endParaRPr sz="3600">
              <a:latin typeface="Arial"/>
              <a:cs typeface="Arial"/>
            </a:endParaRPr>
          </a:p>
        </p:txBody>
      </p:sp>
      <p:sp>
        <p:nvSpPr>
          <p:cNvPr id="15" name="object 15"/>
          <p:cNvSpPr txBox="1"/>
          <p:nvPr/>
        </p:nvSpPr>
        <p:spPr>
          <a:xfrm>
            <a:off x="383540" y="1577484"/>
            <a:ext cx="313131" cy="769366"/>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0F1141"/>
                </a:solidFill>
                <a:latin typeface="Wingdings"/>
                <a:cs typeface="Wingdings"/>
              </a:rPr>
              <a:t></a:t>
            </a:r>
            <a:endParaRPr sz="2400">
              <a:latin typeface="Wingdings"/>
              <a:cs typeface="Wingdings"/>
            </a:endParaRPr>
          </a:p>
          <a:p>
            <a:pPr marL="12700">
              <a:lnSpc>
                <a:spcPct val="92488"/>
              </a:lnSpc>
              <a:spcBef>
                <a:spcPts val="666"/>
              </a:spcBef>
            </a:pPr>
            <a:r>
              <a:rPr sz="2400" spc="0" dirty="0" smtClean="0">
                <a:solidFill>
                  <a:srgbClr val="0F1141"/>
                </a:solidFill>
                <a:latin typeface="Wingdings"/>
                <a:cs typeface="Wingdings"/>
              </a:rPr>
              <a:t></a:t>
            </a:r>
            <a:endParaRPr sz="2400">
              <a:latin typeface="Wingdings"/>
              <a:cs typeface="Wingdings"/>
            </a:endParaRPr>
          </a:p>
        </p:txBody>
      </p:sp>
      <p:sp>
        <p:nvSpPr>
          <p:cNvPr id="14" name="object 14"/>
          <p:cNvSpPr txBox="1"/>
          <p:nvPr/>
        </p:nvSpPr>
        <p:spPr>
          <a:xfrm>
            <a:off x="726440" y="1577371"/>
            <a:ext cx="7726819" cy="1940236"/>
          </a:xfrm>
          <a:prstGeom prst="rect">
            <a:avLst/>
          </a:prstGeom>
        </p:spPr>
        <p:txBody>
          <a:bodyPr wrap="square" lIns="0" tIns="0" rIns="0" bIns="0" rtlCol="0">
            <a:noAutofit/>
          </a:bodyPr>
          <a:lstStyle/>
          <a:p>
            <a:pPr marL="12700" marR="39873">
              <a:lnSpc>
                <a:spcPts val="2555"/>
              </a:lnSpc>
              <a:spcBef>
                <a:spcPts val="127"/>
              </a:spcBef>
            </a:pPr>
            <a:r>
              <a:rPr sz="2400" spc="0" dirty="0" smtClean="0">
                <a:latin typeface="Arial"/>
                <a:cs typeface="Arial"/>
              </a:rPr>
              <a:t>An</a:t>
            </a:r>
            <a:r>
              <a:rPr sz="2400" spc="-129" dirty="0" smtClean="0">
                <a:latin typeface="Arial"/>
                <a:cs typeface="Arial"/>
              </a:rPr>
              <a:t> </a:t>
            </a:r>
            <a:r>
              <a:rPr sz="2400" spc="-89" dirty="0" smtClean="0">
                <a:latin typeface="Arial"/>
                <a:cs typeface="Arial"/>
              </a:rPr>
              <a:t>A</a:t>
            </a:r>
            <a:r>
              <a:rPr sz="2400" spc="0" dirty="0" smtClean="0">
                <a:latin typeface="Arial"/>
                <a:cs typeface="Arial"/>
              </a:rPr>
              <a:t>WS</a:t>
            </a:r>
            <a:r>
              <a:rPr sz="2400" spc="-4" dirty="0" smtClean="0">
                <a:latin typeface="Arial"/>
                <a:cs typeface="Arial"/>
              </a:rPr>
              <a:t> </a:t>
            </a:r>
            <a:r>
              <a:rPr sz="2400" spc="0" dirty="0" smtClean="0">
                <a:latin typeface="Arial"/>
                <a:cs typeface="Arial"/>
              </a:rPr>
              <a:t>regi</a:t>
            </a:r>
            <a:r>
              <a:rPr sz="2400" spc="-9" dirty="0" smtClean="0">
                <a:latin typeface="Arial"/>
                <a:cs typeface="Arial"/>
              </a:rPr>
              <a:t>o</a:t>
            </a:r>
            <a:r>
              <a:rPr sz="2400" spc="0" dirty="0" smtClean="0">
                <a:latin typeface="Arial"/>
                <a:cs typeface="Arial"/>
              </a:rPr>
              <a:t>n</a:t>
            </a:r>
            <a:r>
              <a:rPr sz="2400" spc="14" dirty="0" smtClean="0">
                <a:latin typeface="Arial"/>
                <a:cs typeface="Arial"/>
              </a:rPr>
              <a:t> </a:t>
            </a:r>
            <a:r>
              <a:rPr sz="2400" spc="0" dirty="0" smtClean="0">
                <a:latin typeface="Arial"/>
                <a:cs typeface="Arial"/>
              </a:rPr>
              <a:t>conta</a:t>
            </a:r>
            <a:r>
              <a:rPr sz="2400" spc="-9" dirty="0" smtClean="0">
                <a:latin typeface="Arial"/>
                <a:cs typeface="Arial"/>
              </a:rPr>
              <a:t>i</a:t>
            </a:r>
            <a:r>
              <a:rPr sz="2400" spc="0" dirty="0" smtClean="0">
                <a:latin typeface="Arial"/>
                <a:cs typeface="Arial"/>
              </a:rPr>
              <a:t>ns</a:t>
            </a:r>
            <a:r>
              <a:rPr sz="2400" spc="25" dirty="0" smtClean="0">
                <a:latin typeface="Arial"/>
                <a:cs typeface="Arial"/>
              </a:rPr>
              <a:t> </a:t>
            </a:r>
            <a:r>
              <a:rPr sz="2400" spc="0" dirty="0" smtClean="0">
                <a:latin typeface="Arial"/>
                <a:cs typeface="Arial"/>
              </a:rPr>
              <a:t>two</a:t>
            </a:r>
            <a:r>
              <a:rPr sz="2400" spc="-9" dirty="0" smtClean="0">
                <a:latin typeface="Arial"/>
                <a:cs typeface="Arial"/>
              </a:rPr>
              <a:t> </a:t>
            </a:r>
            <a:r>
              <a:rPr sz="2400" spc="0" dirty="0" smtClean="0">
                <a:latin typeface="Arial"/>
                <a:cs typeface="Arial"/>
              </a:rPr>
              <a:t>or </a:t>
            </a:r>
            <a:r>
              <a:rPr sz="2400" spc="9" dirty="0" smtClean="0">
                <a:latin typeface="Arial"/>
                <a:cs typeface="Arial"/>
              </a:rPr>
              <a:t>m</a:t>
            </a:r>
            <a:r>
              <a:rPr sz="2400" spc="0" dirty="0" smtClean="0">
                <a:latin typeface="Arial"/>
                <a:cs typeface="Arial"/>
              </a:rPr>
              <a:t>ore ava</a:t>
            </a:r>
            <a:r>
              <a:rPr sz="2400" spc="-9" dirty="0" smtClean="0">
                <a:latin typeface="Arial"/>
                <a:cs typeface="Arial"/>
              </a:rPr>
              <a:t>i</a:t>
            </a:r>
            <a:r>
              <a:rPr sz="2400" spc="0" dirty="0" smtClean="0">
                <a:latin typeface="Arial"/>
                <a:cs typeface="Arial"/>
              </a:rPr>
              <a:t>l</a:t>
            </a:r>
            <a:r>
              <a:rPr sz="2400" spc="-9" dirty="0" smtClean="0">
                <a:latin typeface="Arial"/>
                <a:cs typeface="Arial"/>
              </a:rPr>
              <a:t>a</a:t>
            </a:r>
            <a:r>
              <a:rPr sz="2400" spc="0" dirty="0" smtClean="0">
                <a:latin typeface="Arial"/>
                <a:cs typeface="Arial"/>
              </a:rPr>
              <a:t>bility</a:t>
            </a:r>
            <a:r>
              <a:rPr sz="2400" spc="39" dirty="0" smtClean="0">
                <a:latin typeface="Arial"/>
                <a:cs typeface="Arial"/>
              </a:rPr>
              <a:t> </a:t>
            </a:r>
            <a:r>
              <a:rPr sz="2400" spc="0" dirty="0" smtClean="0">
                <a:latin typeface="Arial"/>
                <a:cs typeface="Arial"/>
              </a:rPr>
              <a:t>zon</a:t>
            </a:r>
            <a:r>
              <a:rPr sz="2400" spc="-9" dirty="0" smtClean="0">
                <a:latin typeface="Arial"/>
                <a:cs typeface="Arial"/>
              </a:rPr>
              <a:t>e</a:t>
            </a:r>
            <a:r>
              <a:rPr sz="2400" spc="19" dirty="0" smtClean="0">
                <a:latin typeface="Arial"/>
                <a:cs typeface="Arial"/>
              </a:rPr>
              <a:t>s</a:t>
            </a:r>
            <a:r>
              <a:rPr sz="2400" spc="0" dirty="0" smtClean="0">
                <a:latin typeface="Arial"/>
                <a:cs typeface="Arial"/>
              </a:rPr>
              <a:t>.</a:t>
            </a:r>
            <a:endParaRPr sz="2400">
              <a:latin typeface="Arial"/>
              <a:cs typeface="Arial"/>
            </a:endParaRPr>
          </a:p>
          <a:p>
            <a:pPr marL="12700">
              <a:lnSpc>
                <a:spcPct val="100041"/>
              </a:lnSpc>
              <a:spcBef>
                <a:spcPts val="570"/>
              </a:spcBef>
            </a:pPr>
            <a:r>
              <a:rPr sz="2400" spc="0" dirty="0" smtClean="0">
                <a:latin typeface="Arial"/>
                <a:cs typeface="Arial"/>
              </a:rPr>
              <a:t>E</a:t>
            </a:r>
            <a:r>
              <a:rPr sz="2400" spc="-9" dirty="0" smtClean="0">
                <a:latin typeface="Arial"/>
                <a:cs typeface="Arial"/>
              </a:rPr>
              <a:t>a</a:t>
            </a:r>
            <a:r>
              <a:rPr sz="2400" spc="0" dirty="0" smtClean="0">
                <a:latin typeface="Arial"/>
                <a:cs typeface="Arial"/>
              </a:rPr>
              <a:t>ch zone</a:t>
            </a:r>
            <a:r>
              <a:rPr sz="2400" spc="9" dirty="0" smtClean="0">
                <a:latin typeface="Arial"/>
                <a:cs typeface="Arial"/>
              </a:rPr>
              <a:t> </a:t>
            </a:r>
            <a:r>
              <a:rPr sz="2400" spc="0" dirty="0" smtClean="0">
                <a:latin typeface="Arial"/>
                <a:cs typeface="Arial"/>
              </a:rPr>
              <a:t>is bas</a:t>
            </a:r>
            <a:r>
              <a:rPr sz="2400" spc="-9" dirty="0" smtClean="0">
                <a:latin typeface="Arial"/>
                <a:cs typeface="Arial"/>
              </a:rPr>
              <a:t>i</a:t>
            </a:r>
            <a:r>
              <a:rPr sz="2400" spc="0" dirty="0" smtClean="0">
                <a:latin typeface="Arial"/>
                <a:cs typeface="Arial"/>
              </a:rPr>
              <a:t>ca</a:t>
            </a:r>
            <a:r>
              <a:rPr sz="2400" spc="-9" dirty="0" smtClean="0">
                <a:latin typeface="Arial"/>
                <a:cs typeface="Arial"/>
              </a:rPr>
              <a:t>l</a:t>
            </a:r>
            <a:r>
              <a:rPr sz="2400" spc="0" dirty="0" smtClean="0">
                <a:latin typeface="Arial"/>
                <a:cs typeface="Arial"/>
              </a:rPr>
              <a:t>ly</a:t>
            </a:r>
            <a:r>
              <a:rPr sz="2400" spc="34" dirty="0" smtClean="0">
                <a:latin typeface="Arial"/>
                <a:cs typeface="Arial"/>
              </a:rPr>
              <a:t> </a:t>
            </a:r>
            <a:r>
              <a:rPr sz="2400" spc="0" dirty="0" smtClean="0">
                <a:latin typeface="Arial"/>
                <a:cs typeface="Arial"/>
              </a:rPr>
              <a:t>a separate datacente</a:t>
            </a:r>
            <a:r>
              <a:rPr sz="2400" spc="-125" dirty="0" smtClean="0">
                <a:latin typeface="Arial"/>
                <a:cs typeface="Arial"/>
              </a:rPr>
              <a:t>r</a:t>
            </a:r>
            <a:r>
              <a:rPr sz="2400" spc="0" dirty="0" smtClean="0">
                <a:latin typeface="Arial"/>
                <a:cs typeface="Arial"/>
              </a:rPr>
              <a:t>, a</a:t>
            </a:r>
            <a:r>
              <a:rPr sz="2400" spc="-9" dirty="0" smtClean="0">
                <a:latin typeface="Arial"/>
                <a:cs typeface="Arial"/>
              </a:rPr>
              <a:t>n</a:t>
            </a:r>
            <a:r>
              <a:rPr sz="2400" spc="0" dirty="0" smtClean="0">
                <a:latin typeface="Arial"/>
                <a:cs typeface="Arial"/>
              </a:rPr>
              <a:t>d provid</a:t>
            </a:r>
            <a:r>
              <a:rPr sz="2400" spc="-9" dirty="0" smtClean="0">
                <a:latin typeface="Arial"/>
                <a:cs typeface="Arial"/>
              </a:rPr>
              <a:t>e</a:t>
            </a:r>
            <a:r>
              <a:rPr sz="2400" spc="0" dirty="0" smtClean="0">
                <a:latin typeface="Arial"/>
                <a:cs typeface="Arial"/>
              </a:rPr>
              <a:t>s</a:t>
            </a:r>
            <a:r>
              <a:rPr sz="2400" spc="14" dirty="0" smtClean="0">
                <a:latin typeface="Arial"/>
                <a:cs typeface="Arial"/>
              </a:rPr>
              <a:t> </a:t>
            </a:r>
            <a:r>
              <a:rPr sz="2400" spc="0" dirty="0" smtClean="0">
                <a:latin typeface="Arial"/>
                <a:cs typeface="Arial"/>
              </a:rPr>
              <a:t>l</a:t>
            </a:r>
            <a:r>
              <a:rPr sz="2400" spc="-9" dirty="0" smtClean="0">
                <a:latin typeface="Arial"/>
                <a:cs typeface="Arial"/>
              </a:rPr>
              <a:t>o</a:t>
            </a:r>
            <a:r>
              <a:rPr sz="2400" spc="0" dirty="0" smtClean="0">
                <a:latin typeface="Arial"/>
                <a:cs typeface="Arial"/>
              </a:rPr>
              <a:t>w</a:t>
            </a:r>
            <a:r>
              <a:rPr sz="2400" spc="24" dirty="0" smtClean="0">
                <a:latin typeface="Arial"/>
                <a:cs typeface="Arial"/>
              </a:rPr>
              <a:t> </a:t>
            </a:r>
            <a:r>
              <a:rPr sz="2400" spc="0" dirty="0" smtClean="0">
                <a:latin typeface="Arial"/>
                <a:cs typeface="Arial"/>
              </a:rPr>
              <a:t>l</a:t>
            </a:r>
            <a:r>
              <a:rPr sz="2400" spc="-9" dirty="0" smtClean="0">
                <a:latin typeface="Arial"/>
                <a:cs typeface="Arial"/>
              </a:rPr>
              <a:t>a</a:t>
            </a:r>
            <a:r>
              <a:rPr sz="2400" spc="0" dirty="0" smtClean="0">
                <a:latin typeface="Arial"/>
                <a:cs typeface="Arial"/>
              </a:rPr>
              <a:t>tency connectiv</a:t>
            </a:r>
            <a:r>
              <a:rPr sz="2400" spc="-9" dirty="0" smtClean="0">
                <a:latin typeface="Arial"/>
                <a:cs typeface="Arial"/>
              </a:rPr>
              <a:t>i</a:t>
            </a:r>
            <a:r>
              <a:rPr sz="2400" spc="0" dirty="0" smtClean="0">
                <a:latin typeface="Arial"/>
                <a:cs typeface="Arial"/>
              </a:rPr>
              <a:t>ty</a:t>
            </a:r>
            <a:r>
              <a:rPr sz="2400" spc="19" dirty="0" smtClean="0">
                <a:latin typeface="Arial"/>
                <a:cs typeface="Arial"/>
              </a:rPr>
              <a:t> </a:t>
            </a:r>
            <a:r>
              <a:rPr sz="2400" spc="0" dirty="0" smtClean="0">
                <a:latin typeface="Arial"/>
                <a:cs typeface="Arial"/>
              </a:rPr>
              <a:t>to </a:t>
            </a:r>
            <a:r>
              <a:rPr sz="2400" spc="-9" dirty="0" smtClean="0">
                <a:latin typeface="Arial"/>
                <a:cs typeface="Arial"/>
              </a:rPr>
              <a:t>a</a:t>
            </a:r>
            <a:r>
              <a:rPr sz="2400" spc="0" dirty="0" smtClean="0">
                <a:latin typeface="Arial"/>
                <a:cs typeface="Arial"/>
              </a:rPr>
              <a:t>ll</a:t>
            </a:r>
            <a:r>
              <a:rPr sz="2400" spc="19" dirty="0" smtClean="0">
                <a:latin typeface="Arial"/>
                <a:cs typeface="Arial"/>
              </a:rPr>
              <a:t> </a:t>
            </a:r>
            <a:r>
              <a:rPr sz="2400" spc="0" dirty="0" smtClean="0">
                <a:latin typeface="Arial"/>
                <a:cs typeface="Arial"/>
              </a:rPr>
              <a:t>other z</a:t>
            </a:r>
            <a:r>
              <a:rPr sz="2400" spc="-9" dirty="0" smtClean="0">
                <a:latin typeface="Arial"/>
                <a:cs typeface="Arial"/>
              </a:rPr>
              <a:t>o</a:t>
            </a:r>
            <a:r>
              <a:rPr sz="2400" spc="0" dirty="0" smtClean="0">
                <a:latin typeface="Arial"/>
                <a:cs typeface="Arial"/>
              </a:rPr>
              <a:t>nes</a:t>
            </a:r>
            <a:r>
              <a:rPr sz="2400" spc="9" dirty="0" smtClean="0">
                <a:latin typeface="Arial"/>
                <a:cs typeface="Arial"/>
              </a:rPr>
              <a:t> </a:t>
            </a:r>
            <a:r>
              <a:rPr sz="2400" spc="0" dirty="0" smtClean="0">
                <a:latin typeface="Arial"/>
                <a:cs typeface="Arial"/>
              </a:rPr>
              <a:t>in </a:t>
            </a:r>
            <a:r>
              <a:rPr sz="2400" spc="9" dirty="0" smtClean="0">
                <a:latin typeface="Arial"/>
                <a:cs typeface="Arial"/>
              </a:rPr>
              <a:t>t</a:t>
            </a:r>
            <a:r>
              <a:rPr sz="2400" spc="0" dirty="0" smtClean="0">
                <a:latin typeface="Arial"/>
                <a:cs typeface="Arial"/>
              </a:rPr>
              <a:t>he regi</a:t>
            </a:r>
            <a:r>
              <a:rPr sz="2400" spc="-9" dirty="0" smtClean="0">
                <a:latin typeface="Arial"/>
                <a:cs typeface="Arial"/>
              </a:rPr>
              <a:t>o</a:t>
            </a:r>
            <a:r>
              <a:rPr sz="2400" spc="0" dirty="0" smtClean="0">
                <a:latin typeface="Arial"/>
                <a:cs typeface="Arial"/>
              </a:rPr>
              <a:t>n.</a:t>
            </a:r>
            <a:endParaRPr sz="2400">
              <a:latin typeface="Arial"/>
              <a:cs typeface="Arial"/>
            </a:endParaRPr>
          </a:p>
          <a:p>
            <a:pPr marL="12700" marR="39873">
              <a:lnSpc>
                <a:spcPct val="95825"/>
              </a:lnSpc>
              <a:spcBef>
                <a:spcPts val="581"/>
              </a:spcBef>
            </a:pPr>
            <a:r>
              <a:rPr sz="2400" spc="0" dirty="0" smtClean="0">
                <a:latin typeface="Arial"/>
                <a:cs typeface="Arial"/>
              </a:rPr>
              <a:t>E</a:t>
            </a:r>
            <a:r>
              <a:rPr sz="2400" spc="-9" dirty="0" smtClean="0">
                <a:latin typeface="Arial"/>
                <a:cs typeface="Arial"/>
              </a:rPr>
              <a:t>C</a:t>
            </a:r>
            <a:r>
              <a:rPr sz="2400" spc="0" dirty="0" smtClean="0">
                <a:latin typeface="Arial"/>
                <a:cs typeface="Arial"/>
              </a:rPr>
              <a:t>2</a:t>
            </a:r>
            <a:r>
              <a:rPr sz="2400" spc="14" dirty="0" smtClean="0">
                <a:latin typeface="Arial"/>
                <a:cs typeface="Arial"/>
              </a:rPr>
              <a:t> </a:t>
            </a:r>
            <a:r>
              <a:rPr sz="2400" spc="0" dirty="0" smtClean="0">
                <a:latin typeface="Arial"/>
                <a:cs typeface="Arial"/>
              </a:rPr>
              <a:t>i</a:t>
            </a:r>
            <a:r>
              <a:rPr sz="2400" spc="-9" dirty="0" smtClean="0">
                <a:latin typeface="Arial"/>
                <a:cs typeface="Arial"/>
              </a:rPr>
              <a:t>n</a:t>
            </a:r>
            <a:r>
              <a:rPr sz="2400" spc="0" dirty="0" smtClean="0">
                <a:latin typeface="Arial"/>
                <a:cs typeface="Arial"/>
              </a:rPr>
              <a:t>stanc</a:t>
            </a:r>
            <a:r>
              <a:rPr sz="2400" spc="-9" dirty="0" smtClean="0">
                <a:latin typeface="Arial"/>
                <a:cs typeface="Arial"/>
              </a:rPr>
              <a:t>e</a:t>
            </a:r>
            <a:r>
              <a:rPr sz="2400" spc="0" dirty="0" smtClean="0">
                <a:latin typeface="Arial"/>
                <a:cs typeface="Arial"/>
              </a:rPr>
              <a:t>s, </a:t>
            </a:r>
            <a:r>
              <a:rPr sz="2400" spc="9" dirty="0" smtClean="0">
                <a:latin typeface="Arial"/>
                <a:cs typeface="Arial"/>
              </a:rPr>
              <a:t>r</a:t>
            </a:r>
            <a:r>
              <a:rPr sz="2400" spc="0" dirty="0" smtClean="0">
                <a:latin typeface="Arial"/>
                <a:cs typeface="Arial"/>
              </a:rPr>
              <a:t>es</a:t>
            </a:r>
            <a:r>
              <a:rPr sz="2400" spc="-9" dirty="0" smtClean="0">
                <a:latin typeface="Arial"/>
                <a:cs typeface="Arial"/>
              </a:rPr>
              <a:t>i</a:t>
            </a:r>
            <a:r>
              <a:rPr sz="2400" spc="0" dirty="0" smtClean="0">
                <a:latin typeface="Arial"/>
                <a:cs typeface="Arial"/>
              </a:rPr>
              <a:t>de</a:t>
            </a:r>
            <a:r>
              <a:rPr sz="2400" spc="9" dirty="0" smtClean="0">
                <a:latin typeface="Arial"/>
                <a:cs typeface="Arial"/>
              </a:rPr>
              <a:t> </a:t>
            </a:r>
            <a:r>
              <a:rPr sz="2400" spc="0" dirty="0" smtClean="0">
                <a:latin typeface="Arial"/>
                <a:cs typeface="Arial"/>
              </a:rPr>
              <a:t>in</a:t>
            </a:r>
            <a:r>
              <a:rPr sz="2400" spc="4" dirty="0" smtClean="0">
                <a:latin typeface="Arial"/>
                <a:cs typeface="Arial"/>
              </a:rPr>
              <a:t> </a:t>
            </a:r>
            <a:r>
              <a:rPr sz="2400" spc="0" dirty="0" smtClean="0">
                <a:latin typeface="Arial"/>
                <a:cs typeface="Arial"/>
              </a:rPr>
              <a:t>the</a:t>
            </a:r>
            <a:r>
              <a:rPr sz="2400" spc="-9" dirty="0" smtClean="0">
                <a:latin typeface="Arial"/>
                <a:cs typeface="Arial"/>
              </a:rPr>
              <a:t> </a:t>
            </a:r>
            <a:r>
              <a:rPr sz="2400" spc="0" dirty="0" smtClean="0">
                <a:latin typeface="Arial"/>
                <a:cs typeface="Arial"/>
              </a:rPr>
              <a:t>reg</a:t>
            </a:r>
            <a:r>
              <a:rPr sz="2400" spc="-9" dirty="0" smtClean="0">
                <a:latin typeface="Arial"/>
                <a:cs typeface="Arial"/>
              </a:rPr>
              <a:t>i</a:t>
            </a:r>
            <a:r>
              <a:rPr sz="2400" spc="0" dirty="0" smtClean="0">
                <a:latin typeface="Arial"/>
                <a:cs typeface="Arial"/>
              </a:rPr>
              <a:t>on</a:t>
            </a:r>
            <a:r>
              <a:rPr sz="2400" spc="9" dirty="0" smtClean="0">
                <a:latin typeface="Arial"/>
                <a:cs typeface="Arial"/>
              </a:rPr>
              <a:t> </a:t>
            </a:r>
            <a:r>
              <a:rPr sz="2400" spc="0" dirty="0" smtClean="0">
                <a:latin typeface="Arial"/>
                <a:cs typeface="Arial"/>
              </a:rPr>
              <a:t>of yo</a:t>
            </a:r>
            <a:r>
              <a:rPr sz="2400" spc="-9" dirty="0" smtClean="0">
                <a:latin typeface="Arial"/>
                <a:cs typeface="Arial"/>
              </a:rPr>
              <a:t>u</a:t>
            </a:r>
            <a:r>
              <a:rPr sz="2400" spc="0" dirty="0" smtClean="0">
                <a:latin typeface="Arial"/>
                <a:cs typeface="Arial"/>
              </a:rPr>
              <a:t>r</a:t>
            </a:r>
            <a:r>
              <a:rPr sz="2400" spc="9" dirty="0" smtClean="0">
                <a:latin typeface="Arial"/>
                <a:cs typeface="Arial"/>
              </a:rPr>
              <a:t> </a:t>
            </a:r>
            <a:r>
              <a:rPr sz="2400" spc="0" dirty="0" smtClean="0">
                <a:latin typeface="Arial"/>
                <a:cs typeface="Arial"/>
              </a:rPr>
              <a:t>ch</a:t>
            </a:r>
            <a:r>
              <a:rPr sz="2400" spc="-9" dirty="0" smtClean="0">
                <a:latin typeface="Arial"/>
                <a:cs typeface="Arial"/>
              </a:rPr>
              <a:t>o</a:t>
            </a:r>
            <a:r>
              <a:rPr sz="2400" spc="0" dirty="0" smtClean="0">
                <a:latin typeface="Arial"/>
                <a:cs typeface="Arial"/>
              </a:rPr>
              <a:t>ic</a:t>
            </a:r>
            <a:r>
              <a:rPr sz="2400" spc="-9" dirty="0" smtClean="0">
                <a:latin typeface="Arial"/>
                <a:cs typeface="Arial"/>
              </a:rPr>
              <a:t>e</a:t>
            </a:r>
            <a:r>
              <a:rPr sz="2400" spc="0" dirty="0" smtClean="0">
                <a:latin typeface="Arial"/>
                <a:cs typeface="Arial"/>
              </a:rPr>
              <a:t>.</a:t>
            </a:r>
            <a:r>
              <a:rPr sz="2400" spc="-24" dirty="0" smtClean="0">
                <a:latin typeface="Arial"/>
                <a:cs typeface="Arial"/>
              </a:rPr>
              <a:t> </a:t>
            </a:r>
            <a:r>
              <a:rPr sz="2400" spc="0" dirty="0" smtClean="0">
                <a:latin typeface="Arial"/>
                <a:cs typeface="Arial"/>
              </a:rPr>
              <a:t>T</a:t>
            </a:r>
            <a:r>
              <a:rPr sz="2400" spc="-4" dirty="0" smtClean="0">
                <a:latin typeface="Arial"/>
                <a:cs typeface="Arial"/>
              </a:rPr>
              <a:t>h</a:t>
            </a:r>
            <a:r>
              <a:rPr sz="2400" spc="0" dirty="0" smtClean="0">
                <a:latin typeface="Arial"/>
                <a:cs typeface="Arial"/>
              </a:rPr>
              <a:t>e</a:t>
            </a:r>
            <a:endParaRPr sz="2400">
              <a:latin typeface="Arial"/>
              <a:cs typeface="Arial"/>
            </a:endParaRPr>
          </a:p>
        </p:txBody>
      </p:sp>
      <p:sp>
        <p:nvSpPr>
          <p:cNvPr id="13" name="object 13"/>
          <p:cNvSpPr txBox="1"/>
          <p:nvPr/>
        </p:nvSpPr>
        <p:spPr>
          <a:xfrm>
            <a:off x="383540" y="3187216"/>
            <a:ext cx="313418" cy="330504"/>
          </a:xfrm>
          <a:prstGeom prst="rect">
            <a:avLst/>
          </a:prstGeom>
        </p:spPr>
        <p:txBody>
          <a:bodyPr wrap="square" lIns="0" tIns="0" rIns="0" bIns="0" rtlCol="0">
            <a:noAutofit/>
          </a:bodyPr>
          <a:lstStyle/>
          <a:p>
            <a:pPr marL="12700">
              <a:lnSpc>
                <a:spcPts val="2550"/>
              </a:lnSpc>
              <a:spcBef>
                <a:spcPts val="127"/>
              </a:spcBef>
            </a:pPr>
            <a:r>
              <a:rPr sz="2400" spc="0" dirty="0" smtClean="0">
                <a:solidFill>
                  <a:srgbClr val="0F1141"/>
                </a:solidFill>
                <a:latin typeface="Wingdings"/>
                <a:cs typeface="Wingdings"/>
              </a:rPr>
              <a:t></a:t>
            </a:r>
            <a:endParaRPr sz="2400">
              <a:latin typeface="Wingdings"/>
              <a:cs typeface="Wingdings"/>
            </a:endParaRPr>
          </a:p>
        </p:txBody>
      </p:sp>
      <p:sp>
        <p:nvSpPr>
          <p:cNvPr id="12" name="object 12"/>
          <p:cNvSpPr txBox="1"/>
          <p:nvPr/>
        </p:nvSpPr>
        <p:spPr>
          <a:xfrm>
            <a:off x="726440" y="3553110"/>
            <a:ext cx="4195417" cy="695960"/>
          </a:xfrm>
          <a:prstGeom prst="rect">
            <a:avLst/>
          </a:prstGeom>
        </p:spPr>
        <p:txBody>
          <a:bodyPr wrap="square" lIns="0" tIns="0" rIns="0" bIns="0" rtlCol="0">
            <a:noAutofit/>
          </a:bodyPr>
          <a:lstStyle/>
          <a:p>
            <a:pPr marL="12700">
              <a:lnSpc>
                <a:spcPts val="2555"/>
              </a:lnSpc>
              <a:spcBef>
                <a:spcPts val="127"/>
              </a:spcBef>
            </a:pPr>
            <a:r>
              <a:rPr sz="2400" spc="-89" dirty="0" smtClean="0">
                <a:latin typeface="Arial"/>
                <a:cs typeface="Arial"/>
              </a:rPr>
              <a:t>A</a:t>
            </a:r>
            <a:r>
              <a:rPr sz="2400" spc="0" dirty="0" smtClean="0">
                <a:latin typeface="Arial"/>
                <a:cs typeface="Arial"/>
              </a:rPr>
              <a:t>WS</a:t>
            </a:r>
            <a:r>
              <a:rPr sz="2400" spc="-4" dirty="0" smtClean="0">
                <a:latin typeface="Arial"/>
                <a:cs typeface="Arial"/>
              </a:rPr>
              <a:t> </a:t>
            </a:r>
            <a:r>
              <a:rPr sz="2400" spc="0" dirty="0" smtClean="0">
                <a:latin typeface="Arial"/>
                <a:cs typeface="Arial"/>
              </a:rPr>
              <a:t>regi</a:t>
            </a:r>
            <a:r>
              <a:rPr sz="2400" spc="-9" dirty="0" smtClean="0">
                <a:latin typeface="Arial"/>
                <a:cs typeface="Arial"/>
              </a:rPr>
              <a:t>o</a:t>
            </a:r>
            <a:r>
              <a:rPr sz="2400" spc="0" dirty="0" smtClean="0">
                <a:latin typeface="Arial"/>
                <a:cs typeface="Arial"/>
              </a:rPr>
              <a:t>ns</a:t>
            </a:r>
            <a:r>
              <a:rPr sz="2400" spc="24" dirty="0" smtClean="0">
                <a:latin typeface="Arial"/>
                <a:cs typeface="Arial"/>
              </a:rPr>
              <a:t> </a:t>
            </a:r>
            <a:r>
              <a:rPr sz="2400" spc="0" dirty="0" smtClean="0">
                <a:latin typeface="Arial"/>
                <a:cs typeface="Arial"/>
              </a:rPr>
              <a:t>are is</a:t>
            </a:r>
            <a:r>
              <a:rPr sz="2400" spc="-9" dirty="0" smtClean="0">
                <a:latin typeface="Arial"/>
                <a:cs typeface="Arial"/>
              </a:rPr>
              <a:t>o</a:t>
            </a:r>
            <a:r>
              <a:rPr sz="2400" spc="0" dirty="0" smtClean="0">
                <a:latin typeface="Arial"/>
                <a:cs typeface="Arial"/>
              </a:rPr>
              <a:t>l</a:t>
            </a:r>
            <a:r>
              <a:rPr sz="2400" spc="-9" dirty="0" smtClean="0">
                <a:latin typeface="Arial"/>
                <a:cs typeface="Arial"/>
              </a:rPr>
              <a:t>a</a:t>
            </a:r>
            <a:r>
              <a:rPr sz="2400" spc="0" dirty="0" smtClean="0">
                <a:latin typeface="Arial"/>
                <a:cs typeface="Arial"/>
              </a:rPr>
              <a:t>ted</a:t>
            </a:r>
            <a:r>
              <a:rPr sz="2400" spc="29" dirty="0" smtClean="0">
                <a:latin typeface="Arial"/>
                <a:cs typeface="Arial"/>
              </a:rPr>
              <a:t> </a:t>
            </a:r>
            <a:r>
              <a:rPr sz="2400" spc="0" dirty="0" smtClean="0">
                <a:latin typeface="Arial"/>
                <a:cs typeface="Arial"/>
              </a:rPr>
              <a:t>f</a:t>
            </a:r>
            <a:r>
              <a:rPr sz="2400" spc="9" dirty="0" smtClean="0">
                <a:latin typeface="Arial"/>
                <a:cs typeface="Arial"/>
              </a:rPr>
              <a:t>r</a:t>
            </a:r>
            <a:r>
              <a:rPr sz="2400" spc="0" dirty="0" smtClean="0">
                <a:latin typeface="Arial"/>
                <a:cs typeface="Arial"/>
              </a:rPr>
              <a:t>om</a:t>
            </a:r>
            <a:endParaRPr sz="2400">
              <a:latin typeface="Arial"/>
              <a:cs typeface="Arial"/>
            </a:endParaRPr>
          </a:p>
          <a:p>
            <a:pPr marL="12700" marR="5344">
              <a:lnSpc>
                <a:spcPct val="95825"/>
              </a:lnSpc>
            </a:pPr>
            <a:r>
              <a:rPr sz="2400" spc="0" dirty="0" smtClean="0">
                <a:latin typeface="Arial"/>
                <a:cs typeface="Arial"/>
              </a:rPr>
              <a:t>seamless</a:t>
            </a:r>
            <a:r>
              <a:rPr sz="2400" spc="-14" dirty="0" smtClean="0">
                <a:latin typeface="Arial"/>
                <a:cs typeface="Arial"/>
              </a:rPr>
              <a:t>l</a:t>
            </a:r>
            <a:r>
              <a:rPr sz="2400" spc="0" dirty="0" smtClean="0">
                <a:latin typeface="Arial"/>
                <a:cs typeface="Arial"/>
              </a:rPr>
              <a:t>y</a:t>
            </a:r>
            <a:r>
              <a:rPr sz="2400" spc="29" dirty="0" smtClean="0">
                <a:latin typeface="Arial"/>
                <a:cs typeface="Arial"/>
              </a:rPr>
              <a:t> </a:t>
            </a:r>
            <a:r>
              <a:rPr sz="2400" spc="0" dirty="0" smtClean="0">
                <a:latin typeface="Arial"/>
                <a:cs typeface="Arial"/>
              </a:rPr>
              <a:t>manage</a:t>
            </a:r>
            <a:r>
              <a:rPr sz="2400" spc="9" dirty="0" smtClean="0">
                <a:latin typeface="Arial"/>
                <a:cs typeface="Arial"/>
              </a:rPr>
              <a:t> </a:t>
            </a:r>
            <a:r>
              <a:rPr sz="2400" spc="0" dirty="0" smtClean="0">
                <a:latin typeface="Arial"/>
                <a:cs typeface="Arial"/>
              </a:rPr>
              <a:t>resources</a:t>
            </a:r>
            <a:endParaRPr sz="2400">
              <a:latin typeface="Arial"/>
              <a:cs typeface="Arial"/>
            </a:endParaRPr>
          </a:p>
        </p:txBody>
      </p:sp>
      <p:sp>
        <p:nvSpPr>
          <p:cNvPr id="11" name="object 11"/>
          <p:cNvSpPr txBox="1"/>
          <p:nvPr/>
        </p:nvSpPr>
        <p:spPr>
          <a:xfrm>
            <a:off x="4933289" y="3553110"/>
            <a:ext cx="3239304" cy="330200"/>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each</a:t>
            </a:r>
            <a:r>
              <a:rPr sz="2400" spc="9" dirty="0" smtClean="0">
                <a:latin typeface="Arial"/>
                <a:cs typeface="Arial"/>
              </a:rPr>
              <a:t> </a:t>
            </a:r>
            <a:r>
              <a:rPr sz="2400" spc="0" dirty="0" smtClean="0">
                <a:latin typeface="Arial"/>
                <a:cs typeface="Arial"/>
              </a:rPr>
              <a:t>othe</a:t>
            </a:r>
            <a:r>
              <a:rPr sz="2400" spc="-129" dirty="0" smtClean="0">
                <a:latin typeface="Arial"/>
                <a:cs typeface="Arial"/>
              </a:rPr>
              <a:t>r</a:t>
            </a:r>
            <a:r>
              <a:rPr sz="2400" spc="0" dirty="0" smtClean="0">
                <a:latin typeface="Arial"/>
                <a:cs typeface="Arial"/>
              </a:rPr>
              <a:t>, b</a:t>
            </a:r>
            <a:r>
              <a:rPr sz="2400" spc="-9" dirty="0" smtClean="0">
                <a:latin typeface="Arial"/>
                <a:cs typeface="Arial"/>
              </a:rPr>
              <a:t>u</a:t>
            </a:r>
            <a:r>
              <a:rPr sz="2400" spc="0" dirty="0" smtClean="0">
                <a:latin typeface="Arial"/>
                <a:cs typeface="Arial"/>
              </a:rPr>
              <a:t>t you can</a:t>
            </a:r>
            <a:endParaRPr sz="2400">
              <a:latin typeface="Arial"/>
              <a:cs typeface="Arial"/>
            </a:endParaRPr>
          </a:p>
        </p:txBody>
      </p:sp>
      <p:sp>
        <p:nvSpPr>
          <p:cNvPr id="10" name="object 10"/>
          <p:cNvSpPr txBox="1"/>
          <p:nvPr/>
        </p:nvSpPr>
        <p:spPr>
          <a:xfrm>
            <a:off x="4929936" y="3918870"/>
            <a:ext cx="308352" cy="330200"/>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in</a:t>
            </a:r>
            <a:endParaRPr sz="2400">
              <a:latin typeface="Arial"/>
              <a:cs typeface="Arial"/>
            </a:endParaRPr>
          </a:p>
        </p:txBody>
      </p:sp>
      <p:sp>
        <p:nvSpPr>
          <p:cNvPr id="9" name="object 9"/>
          <p:cNvSpPr txBox="1"/>
          <p:nvPr/>
        </p:nvSpPr>
        <p:spPr>
          <a:xfrm>
            <a:off x="5253329" y="3918870"/>
            <a:ext cx="1166000" cy="330200"/>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di</a:t>
            </a:r>
            <a:r>
              <a:rPr sz="2400" spc="-50" dirty="0" smtClean="0">
                <a:latin typeface="Arial"/>
                <a:cs typeface="Arial"/>
              </a:rPr>
              <a:t>f</a:t>
            </a:r>
            <a:r>
              <a:rPr sz="2400" spc="0" dirty="0" smtClean="0">
                <a:latin typeface="Arial"/>
                <a:cs typeface="Arial"/>
              </a:rPr>
              <a:t>ferent</a:t>
            </a:r>
            <a:endParaRPr sz="2400">
              <a:latin typeface="Arial"/>
              <a:cs typeface="Arial"/>
            </a:endParaRPr>
          </a:p>
        </p:txBody>
      </p:sp>
      <p:sp>
        <p:nvSpPr>
          <p:cNvPr id="8" name="object 8"/>
          <p:cNvSpPr txBox="1"/>
          <p:nvPr/>
        </p:nvSpPr>
        <p:spPr>
          <a:xfrm>
            <a:off x="6432905" y="3918870"/>
            <a:ext cx="1474872" cy="330200"/>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ava</a:t>
            </a:r>
            <a:r>
              <a:rPr sz="2400" spc="-9" dirty="0" smtClean="0">
                <a:latin typeface="Arial"/>
                <a:cs typeface="Arial"/>
              </a:rPr>
              <a:t>i</a:t>
            </a:r>
            <a:r>
              <a:rPr sz="2400" spc="0" dirty="0" smtClean="0">
                <a:latin typeface="Arial"/>
                <a:cs typeface="Arial"/>
              </a:rPr>
              <a:t>l</a:t>
            </a:r>
            <a:r>
              <a:rPr sz="2400" spc="-9" dirty="0" smtClean="0">
                <a:latin typeface="Arial"/>
                <a:cs typeface="Arial"/>
              </a:rPr>
              <a:t>a</a:t>
            </a:r>
            <a:r>
              <a:rPr sz="2400" spc="0" dirty="0" smtClean="0">
                <a:latin typeface="Arial"/>
                <a:cs typeface="Arial"/>
              </a:rPr>
              <a:t>bility</a:t>
            </a:r>
            <a:endParaRPr sz="2400">
              <a:latin typeface="Arial"/>
              <a:cs typeface="Arial"/>
            </a:endParaRPr>
          </a:p>
        </p:txBody>
      </p:sp>
      <p:sp>
        <p:nvSpPr>
          <p:cNvPr id="7" name="object 7"/>
          <p:cNvSpPr txBox="1"/>
          <p:nvPr/>
        </p:nvSpPr>
        <p:spPr>
          <a:xfrm>
            <a:off x="726440" y="4284630"/>
            <a:ext cx="883411" cy="330200"/>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zon</a:t>
            </a:r>
            <a:r>
              <a:rPr sz="2400" spc="-9" dirty="0" smtClean="0">
                <a:latin typeface="Arial"/>
                <a:cs typeface="Arial"/>
              </a:rPr>
              <a:t>e</a:t>
            </a:r>
            <a:r>
              <a:rPr sz="2400" spc="0" dirty="0" smtClean="0">
                <a:latin typeface="Arial"/>
                <a:cs typeface="Arial"/>
              </a:rPr>
              <a:t>s</a:t>
            </a:r>
            <a:endParaRPr sz="2400">
              <a:latin typeface="Arial"/>
              <a:cs typeface="Arial"/>
            </a:endParaRPr>
          </a:p>
        </p:txBody>
      </p:sp>
      <p:sp>
        <p:nvSpPr>
          <p:cNvPr id="6" name="object 6"/>
          <p:cNvSpPr txBox="1"/>
          <p:nvPr/>
        </p:nvSpPr>
        <p:spPr>
          <a:xfrm>
            <a:off x="1625295" y="4284630"/>
            <a:ext cx="849062" cy="330200"/>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w</a:t>
            </a:r>
            <a:r>
              <a:rPr sz="2400" spc="-9" dirty="0" smtClean="0">
                <a:latin typeface="Arial"/>
                <a:cs typeface="Arial"/>
              </a:rPr>
              <a:t>i</a:t>
            </a:r>
            <a:r>
              <a:rPr sz="2400" spc="0" dirty="0" smtClean="0">
                <a:latin typeface="Arial"/>
                <a:cs typeface="Arial"/>
              </a:rPr>
              <a:t>thin</a:t>
            </a:r>
            <a:endParaRPr sz="2400">
              <a:latin typeface="Arial"/>
              <a:cs typeface="Arial"/>
            </a:endParaRPr>
          </a:p>
        </p:txBody>
      </p:sp>
      <p:sp>
        <p:nvSpPr>
          <p:cNvPr id="5" name="object 5"/>
          <p:cNvSpPr txBox="1"/>
          <p:nvPr/>
        </p:nvSpPr>
        <p:spPr>
          <a:xfrm>
            <a:off x="2489098" y="4284630"/>
            <a:ext cx="494833" cy="330200"/>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the</a:t>
            </a:r>
            <a:endParaRPr sz="2400">
              <a:latin typeface="Arial"/>
              <a:cs typeface="Arial"/>
            </a:endParaRPr>
          </a:p>
        </p:txBody>
      </p:sp>
      <p:sp>
        <p:nvSpPr>
          <p:cNvPr id="4" name="object 4"/>
          <p:cNvSpPr txBox="1"/>
          <p:nvPr/>
        </p:nvSpPr>
        <p:spPr>
          <a:xfrm>
            <a:off x="2997504" y="4284630"/>
            <a:ext cx="817012" cy="330200"/>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sa</a:t>
            </a:r>
            <a:r>
              <a:rPr sz="2400" spc="4" dirty="0" smtClean="0">
                <a:latin typeface="Arial"/>
                <a:cs typeface="Arial"/>
              </a:rPr>
              <a:t>m</a:t>
            </a:r>
            <a:r>
              <a:rPr sz="2400" spc="0" dirty="0" smtClean="0">
                <a:latin typeface="Arial"/>
                <a:cs typeface="Arial"/>
              </a:rPr>
              <a:t>e</a:t>
            </a:r>
            <a:endParaRPr sz="2400">
              <a:latin typeface="Arial"/>
              <a:cs typeface="Arial"/>
            </a:endParaRPr>
          </a:p>
        </p:txBody>
      </p:sp>
      <p:sp>
        <p:nvSpPr>
          <p:cNvPr id="3" name="object 3"/>
          <p:cNvSpPr txBox="1"/>
          <p:nvPr/>
        </p:nvSpPr>
        <p:spPr>
          <a:xfrm>
            <a:off x="3826865" y="4284630"/>
            <a:ext cx="1001974" cy="330200"/>
          </a:xfrm>
          <a:prstGeom prst="rect">
            <a:avLst/>
          </a:prstGeom>
        </p:spPr>
        <p:txBody>
          <a:bodyPr wrap="square" lIns="0" tIns="0" rIns="0" bIns="0" rtlCol="0">
            <a:noAutofit/>
          </a:bodyPr>
          <a:lstStyle/>
          <a:p>
            <a:pPr marL="12700">
              <a:lnSpc>
                <a:spcPts val="2555"/>
              </a:lnSpc>
              <a:spcBef>
                <a:spcPts val="127"/>
              </a:spcBef>
            </a:pPr>
            <a:r>
              <a:rPr sz="2400" spc="0" dirty="0" smtClean="0">
                <a:latin typeface="Arial"/>
                <a:cs typeface="Arial"/>
              </a:rPr>
              <a:t>regi</a:t>
            </a:r>
            <a:r>
              <a:rPr sz="2400" spc="-9" dirty="0" smtClean="0">
                <a:latin typeface="Arial"/>
                <a:cs typeface="Arial"/>
              </a:rPr>
              <a:t>o</a:t>
            </a:r>
            <a:r>
              <a:rPr sz="2400" spc="0" dirty="0" smtClean="0">
                <a:latin typeface="Arial"/>
                <a:cs typeface="Arial"/>
              </a:rPr>
              <a:t>n.</a:t>
            </a:r>
            <a:endParaRPr sz="2400">
              <a:latin typeface="Arial"/>
              <a:cs typeface="Arial"/>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pic>
        <p:nvPicPr>
          <p:cNvPr id="27" name="Picture 1" descr="C:\Users\LINKIN PARK\Downloads\ppt footer.jpg"/>
          <p:cNvPicPr>
            <a:picLocks noChangeAspect="1" noChangeArrowheads="1"/>
          </p:cNvPicPr>
          <p:nvPr/>
        </p:nvPicPr>
        <p:blipFill>
          <a:blip r:embed="rId2"/>
          <a:srcRect/>
          <a:stretch>
            <a:fillRect/>
          </a:stretch>
        </p:blipFill>
        <p:spPr bwMode="auto">
          <a:xfrm>
            <a:off x="0" y="6019800"/>
            <a:ext cx="9144000" cy="838200"/>
          </a:xfrm>
          <a:prstGeom prst="rect">
            <a:avLst/>
          </a:prstGeom>
          <a:noFill/>
        </p:spPr>
      </p:pic>
    </p:spTree>
    <p:extLst>
      <p:ext uri="{BB962C8B-B14F-4D97-AF65-F5344CB8AC3E}">
        <p14:creationId xmlns:p14="http://schemas.microsoft.com/office/powerpoint/2010/main" val="8700095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609601" y="1695897"/>
            <a:ext cx="2864113"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Helvetica Neue"/>
              </a:rPr>
              <a:t>US REGIONS</a:t>
            </a:r>
          </a:p>
        </p:txBody>
      </p:sp>
      <p:sp>
        <p:nvSpPr>
          <p:cNvPr id="27" name="TextBox 26"/>
          <p:cNvSpPr txBox="1"/>
          <p:nvPr/>
        </p:nvSpPr>
        <p:spPr>
          <a:xfrm>
            <a:off x="4615591" y="1686372"/>
            <a:ext cx="3560895" cy="523220"/>
          </a:xfrm>
          <a:prstGeom prst="rect">
            <a:avLst/>
          </a:prstGeom>
          <a:noFill/>
        </p:spPr>
        <p:txBody>
          <a:bodyPr wrap="square" rtlCol="0">
            <a:spAutoFit/>
          </a:bodyPr>
          <a:lstStyle/>
          <a:p>
            <a:pPr algn="ctr"/>
            <a:r>
              <a:rPr lang="en-US" sz="2800" b="1" dirty="0">
                <a:solidFill>
                  <a:schemeClr val="tx1">
                    <a:lumMod val="75000"/>
                    <a:lumOff val="25000"/>
                  </a:schemeClr>
                </a:solidFill>
                <a:latin typeface="Helvetica Neue"/>
              </a:rPr>
              <a:t>GLOBAL REGIONS</a:t>
            </a:r>
          </a:p>
        </p:txBody>
      </p:sp>
      <p:grpSp>
        <p:nvGrpSpPr>
          <p:cNvPr id="105" name="Group 104"/>
          <p:cNvGrpSpPr/>
          <p:nvPr/>
        </p:nvGrpSpPr>
        <p:grpSpPr>
          <a:xfrm>
            <a:off x="4253267" y="3797747"/>
            <a:ext cx="1343635" cy="1199666"/>
            <a:chOff x="4635610" y="2671967"/>
            <a:chExt cx="1849010" cy="1650890"/>
          </a:xfrm>
        </p:grpSpPr>
        <p:sp>
          <p:nvSpPr>
            <p:cNvPr id="106" name="Rounded Rectangle 105"/>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8" name="Group 107"/>
            <p:cNvGrpSpPr/>
            <p:nvPr/>
          </p:nvGrpSpPr>
          <p:grpSpPr>
            <a:xfrm>
              <a:off x="4744589" y="3015607"/>
              <a:ext cx="1631052" cy="1141272"/>
              <a:chOff x="4772023" y="3005438"/>
              <a:chExt cx="1631052" cy="1141272"/>
            </a:xfrm>
            <a:effectLst/>
          </p:grpSpPr>
          <p:sp>
            <p:nvSpPr>
              <p:cNvPr id="110" name="Rounded Rectangle 109"/>
              <p:cNvSpPr/>
              <p:nvPr/>
            </p:nvSpPr>
            <p:spPr>
              <a:xfrm>
                <a:off x="4772023"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a:t>
                </a:r>
              </a:p>
            </p:txBody>
          </p:sp>
          <p:sp>
            <p:nvSpPr>
              <p:cNvPr id="111" name="Rounded Rectangle 110"/>
              <p:cNvSpPr/>
              <p:nvPr/>
            </p:nvSpPr>
            <p:spPr>
              <a:xfrm>
                <a:off x="5619748"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B</a:t>
                </a:r>
              </a:p>
            </p:txBody>
          </p:sp>
          <p:sp>
            <p:nvSpPr>
              <p:cNvPr id="192" name="Rounded Rectangle 191"/>
              <p:cNvSpPr/>
              <p:nvPr/>
            </p:nvSpPr>
            <p:spPr>
              <a:xfrm>
                <a:off x="5195885" y="3613312"/>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C</a:t>
                </a:r>
              </a:p>
            </p:txBody>
          </p:sp>
        </p:grpSp>
        <p:sp>
          <p:nvSpPr>
            <p:cNvPr id="109" name="TextBox 108"/>
            <p:cNvSpPr txBox="1"/>
            <p:nvPr/>
          </p:nvSpPr>
          <p:spPr>
            <a:xfrm>
              <a:off x="4782119" y="2700749"/>
              <a:ext cx="1555992" cy="275301"/>
            </a:xfrm>
            <a:prstGeom prst="rect">
              <a:avLst/>
            </a:prstGeom>
            <a:noFill/>
          </p:spPr>
          <p:txBody>
            <a:bodyPr wrap="square" rtlCol="0">
              <a:spAutoFit/>
            </a:bodyPr>
            <a:lstStyle/>
            <a:p>
              <a:pPr algn="ctr"/>
              <a:r>
                <a:rPr lang="en-US" sz="700" b="1" dirty="0">
                  <a:solidFill>
                    <a:schemeClr val="tx1">
                      <a:lumMod val="75000"/>
                      <a:lumOff val="25000"/>
                    </a:schemeClr>
                  </a:solidFill>
                  <a:latin typeface="Helvetica Neue"/>
                </a:rPr>
                <a:t>EU (Ireland)</a:t>
              </a:r>
            </a:p>
          </p:txBody>
        </p:sp>
      </p:grpSp>
      <p:grpSp>
        <p:nvGrpSpPr>
          <p:cNvPr id="119" name="Group 118"/>
          <p:cNvGrpSpPr/>
          <p:nvPr/>
        </p:nvGrpSpPr>
        <p:grpSpPr>
          <a:xfrm>
            <a:off x="5706428" y="3797747"/>
            <a:ext cx="1343635" cy="1199666"/>
            <a:chOff x="4635610" y="2671967"/>
            <a:chExt cx="1849010" cy="1650890"/>
          </a:xfrm>
        </p:grpSpPr>
        <p:sp>
          <p:nvSpPr>
            <p:cNvPr id="120" name="Rounded Rectangle 119"/>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2" name="Group 121"/>
            <p:cNvGrpSpPr/>
            <p:nvPr/>
          </p:nvGrpSpPr>
          <p:grpSpPr>
            <a:xfrm>
              <a:off x="4744589" y="3240881"/>
              <a:ext cx="1631052" cy="533400"/>
              <a:chOff x="4772023" y="3230712"/>
              <a:chExt cx="1631052" cy="533400"/>
            </a:xfrm>
            <a:effectLst/>
          </p:grpSpPr>
          <p:sp>
            <p:nvSpPr>
              <p:cNvPr id="124" name="Rounded Rectangle 123"/>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a:t>
                </a:r>
              </a:p>
            </p:txBody>
          </p:sp>
          <p:sp>
            <p:nvSpPr>
              <p:cNvPr id="125" name="Rounded Rectangle 124"/>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B</a:t>
                </a:r>
              </a:p>
            </p:txBody>
          </p:sp>
        </p:grpSp>
        <p:sp>
          <p:nvSpPr>
            <p:cNvPr id="123" name="TextBox 122"/>
            <p:cNvSpPr txBox="1"/>
            <p:nvPr/>
          </p:nvSpPr>
          <p:spPr>
            <a:xfrm>
              <a:off x="4782119" y="2700749"/>
              <a:ext cx="1555992" cy="232946"/>
            </a:xfrm>
            <a:prstGeom prst="rect">
              <a:avLst/>
            </a:prstGeom>
            <a:noFill/>
          </p:spPr>
          <p:txBody>
            <a:bodyPr wrap="square" rtlCol="0">
              <a:spAutoFit/>
            </a:bodyPr>
            <a:lstStyle/>
            <a:p>
              <a:pPr algn="ctr"/>
              <a:r>
                <a:rPr lang="en-US" sz="500" b="1" dirty="0">
                  <a:solidFill>
                    <a:schemeClr val="tx1">
                      <a:lumMod val="75000"/>
                      <a:lumOff val="25000"/>
                    </a:schemeClr>
                  </a:solidFill>
                  <a:latin typeface="Helvetica Neue"/>
                </a:rPr>
                <a:t>South America (Sao Paulo)</a:t>
              </a:r>
            </a:p>
          </p:txBody>
        </p:sp>
      </p:grpSp>
      <p:grpSp>
        <p:nvGrpSpPr>
          <p:cNvPr id="126" name="Group 125"/>
          <p:cNvGrpSpPr/>
          <p:nvPr/>
        </p:nvGrpSpPr>
        <p:grpSpPr>
          <a:xfrm>
            <a:off x="7159590" y="3797747"/>
            <a:ext cx="1343635" cy="1199666"/>
            <a:chOff x="4635610" y="2671967"/>
            <a:chExt cx="1849010" cy="1650890"/>
          </a:xfrm>
        </p:grpSpPr>
        <p:sp>
          <p:nvSpPr>
            <p:cNvPr id="127" name="Rounded Rectangle 126"/>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9" name="Group 128"/>
            <p:cNvGrpSpPr/>
            <p:nvPr/>
          </p:nvGrpSpPr>
          <p:grpSpPr>
            <a:xfrm>
              <a:off x="4744589" y="3240881"/>
              <a:ext cx="1631052" cy="533400"/>
              <a:chOff x="4772023" y="3230712"/>
              <a:chExt cx="1631052" cy="533400"/>
            </a:xfrm>
            <a:effectLst/>
          </p:grpSpPr>
          <p:sp>
            <p:nvSpPr>
              <p:cNvPr id="131" name="Rounded Rectangle 130"/>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a:t>
                </a:r>
              </a:p>
            </p:txBody>
          </p:sp>
          <p:sp>
            <p:nvSpPr>
              <p:cNvPr id="132" name="Rounded Rectangle 131"/>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B</a:t>
                </a:r>
              </a:p>
            </p:txBody>
          </p:sp>
        </p:grpSp>
        <p:sp>
          <p:nvSpPr>
            <p:cNvPr id="130" name="TextBox 129"/>
            <p:cNvSpPr txBox="1"/>
            <p:nvPr/>
          </p:nvSpPr>
          <p:spPr>
            <a:xfrm>
              <a:off x="4782119" y="2700749"/>
              <a:ext cx="1555992" cy="275301"/>
            </a:xfrm>
            <a:prstGeom prst="rect">
              <a:avLst/>
            </a:prstGeom>
            <a:noFill/>
          </p:spPr>
          <p:txBody>
            <a:bodyPr wrap="square" rtlCol="0">
              <a:spAutoFit/>
            </a:bodyPr>
            <a:lstStyle/>
            <a:p>
              <a:pPr algn="ctr"/>
              <a:r>
                <a:rPr lang="en-US" sz="700" b="1" dirty="0">
                  <a:solidFill>
                    <a:schemeClr val="tx1">
                      <a:lumMod val="75000"/>
                      <a:lumOff val="25000"/>
                    </a:schemeClr>
                  </a:solidFill>
                  <a:latin typeface="Helvetica Neue"/>
                </a:rPr>
                <a:t>Asia Pacific (Sydney)</a:t>
              </a:r>
            </a:p>
          </p:txBody>
        </p:sp>
      </p:grpSp>
      <p:grpSp>
        <p:nvGrpSpPr>
          <p:cNvPr id="140" name="Group 139"/>
          <p:cNvGrpSpPr/>
          <p:nvPr/>
        </p:nvGrpSpPr>
        <p:grpSpPr>
          <a:xfrm>
            <a:off x="2138963" y="3797747"/>
            <a:ext cx="1343635" cy="1199666"/>
            <a:chOff x="4635610" y="2671967"/>
            <a:chExt cx="1849010" cy="1650890"/>
          </a:xfrm>
        </p:grpSpPr>
        <p:sp>
          <p:nvSpPr>
            <p:cNvPr id="141" name="Rounded Rectangle 140"/>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3" name="Group 142"/>
            <p:cNvGrpSpPr/>
            <p:nvPr/>
          </p:nvGrpSpPr>
          <p:grpSpPr>
            <a:xfrm>
              <a:off x="4744589" y="3240881"/>
              <a:ext cx="1631052" cy="533400"/>
              <a:chOff x="4772023" y="3230712"/>
              <a:chExt cx="1631052" cy="533400"/>
            </a:xfrm>
            <a:effectLst/>
          </p:grpSpPr>
          <p:sp>
            <p:nvSpPr>
              <p:cNvPr id="145" name="Rounded Rectangle 144"/>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a:t>
                </a:r>
              </a:p>
            </p:txBody>
          </p:sp>
          <p:sp>
            <p:nvSpPr>
              <p:cNvPr id="146" name="Rounded Rectangle 145"/>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B</a:t>
                </a:r>
              </a:p>
            </p:txBody>
          </p:sp>
        </p:grpSp>
        <p:sp>
          <p:nvSpPr>
            <p:cNvPr id="144" name="TextBox 143"/>
            <p:cNvSpPr txBox="1"/>
            <p:nvPr/>
          </p:nvSpPr>
          <p:spPr>
            <a:xfrm>
              <a:off x="4782119" y="2700749"/>
              <a:ext cx="1555992" cy="275301"/>
            </a:xfrm>
            <a:prstGeom prst="rect">
              <a:avLst/>
            </a:prstGeom>
            <a:noFill/>
          </p:spPr>
          <p:txBody>
            <a:bodyPr wrap="square" rtlCol="0">
              <a:spAutoFit/>
            </a:bodyPr>
            <a:lstStyle/>
            <a:p>
              <a:pPr algn="ctr"/>
              <a:r>
                <a:rPr lang="en-US" sz="700" b="1" dirty="0" err="1">
                  <a:solidFill>
                    <a:schemeClr val="tx1">
                      <a:lumMod val="75000"/>
                      <a:lumOff val="25000"/>
                    </a:schemeClr>
                  </a:solidFill>
                  <a:latin typeface="Helvetica Neue"/>
                </a:rPr>
                <a:t>GovCloud</a:t>
              </a:r>
              <a:r>
                <a:rPr lang="en-US" sz="700" b="1" dirty="0">
                  <a:solidFill>
                    <a:schemeClr val="tx1">
                      <a:lumMod val="75000"/>
                      <a:lumOff val="25000"/>
                    </a:schemeClr>
                  </a:solidFill>
                  <a:latin typeface="Helvetica Neue"/>
                </a:rPr>
                <a:t> (OR)</a:t>
              </a:r>
            </a:p>
          </p:txBody>
        </p:sp>
      </p:grpSp>
      <p:grpSp>
        <p:nvGrpSpPr>
          <p:cNvPr id="147" name="Group 146"/>
          <p:cNvGrpSpPr/>
          <p:nvPr/>
        </p:nvGrpSpPr>
        <p:grpSpPr>
          <a:xfrm>
            <a:off x="685801" y="2463529"/>
            <a:ext cx="1343635" cy="1199666"/>
            <a:chOff x="4635610" y="2671967"/>
            <a:chExt cx="1849010" cy="1650890"/>
          </a:xfrm>
        </p:grpSpPr>
        <p:sp>
          <p:nvSpPr>
            <p:cNvPr id="148" name="Rounded Rectangle 147"/>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Oval 148"/>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0" name="Group 149"/>
            <p:cNvGrpSpPr/>
            <p:nvPr/>
          </p:nvGrpSpPr>
          <p:grpSpPr>
            <a:xfrm>
              <a:off x="4744589" y="2951968"/>
              <a:ext cx="1631054" cy="1126174"/>
              <a:chOff x="4772023" y="2941799"/>
              <a:chExt cx="1631054" cy="1126174"/>
            </a:xfrm>
            <a:effectLst/>
          </p:grpSpPr>
          <p:sp>
            <p:nvSpPr>
              <p:cNvPr id="152" name="Rounded Rectangle 151"/>
              <p:cNvSpPr/>
              <p:nvPr/>
            </p:nvSpPr>
            <p:spPr>
              <a:xfrm>
                <a:off x="4772023" y="2941799"/>
                <a:ext cx="783326" cy="533401"/>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a:t>
                </a:r>
              </a:p>
            </p:txBody>
          </p:sp>
          <p:sp>
            <p:nvSpPr>
              <p:cNvPr id="153" name="Rounded Rectangle 152"/>
              <p:cNvSpPr/>
              <p:nvPr/>
            </p:nvSpPr>
            <p:spPr>
              <a:xfrm>
                <a:off x="5619748" y="2941799"/>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B</a:t>
                </a:r>
              </a:p>
            </p:txBody>
          </p:sp>
          <p:sp>
            <p:nvSpPr>
              <p:cNvPr id="181" name="Rounded Rectangle 180"/>
              <p:cNvSpPr/>
              <p:nvPr/>
            </p:nvSpPr>
            <p:spPr>
              <a:xfrm>
                <a:off x="4772026" y="3534572"/>
                <a:ext cx="783326" cy="533401"/>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C</a:t>
                </a:r>
              </a:p>
            </p:txBody>
          </p:sp>
          <p:sp>
            <p:nvSpPr>
              <p:cNvPr id="182" name="Rounded Rectangle 181"/>
              <p:cNvSpPr/>
              <p:nvPr/>
            </p:nvSpPr>
            <p:spPr>
              <a:xfrm>
                <a:off x="5619751" y="3534570"/>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D</a:t>
                </a:r>
              </a:p>
            </p:txBody>
          </p:sp>
        </p:grpSp>
        <p:sp>
          <p:nvSpPr>
            <p:cNvPr id="151" name="TextBox 150"/>
            <p:cNvSpPr txBox="1"/>
            <p:nvPr/>
          </p:nvSpPr>
          <p:spPr>
            <a:xfrm>
              <a:off x="4782119" y="2700749"/>
              <a:ext cx="1555992" cy="275301"/>
            </a:xfrm>
            <a:prstGeom prst="rect">
              <a:avLst/>
            </a:prstGeom>
            <a:noFill/>
          </p:spPr>
          <p:txBody>
            <a:bodyPr wrap="square" rtlCol="0">
              <a:spAutoFit/>
            </a:bodyPr>
            <a:lstStyle/>
            <a:p>
              <a:pPr algn="ctr"/>
              <a:r>
                <a:rPr lang="en-US" sz="700" b="1" dirty="0">
                  <a:solidFill>
                    <a:schemeClr val="tx1">
                      <a:lumMod val="75000"/>
                      <a:lumOff val="25000"/>
                    </a:schemeClr>
                  </a:solidFill>
                  <a:latin typeface="Helvetica Neue"/>
                </a:rPr>
                <a:t>US East (VA)</a:t>
              </a:r>
            </a:p>
          </p:txBody>
        </p:sp>
      </p:grpSp>
      <p:grpSp>
        <p:nvGrpSpPr>
          <p:cNvPr id="154" name="Group 153"/>
          <p:cNvGrpSpPr/>
          <p:nvPr/>
        </p:nvGrpSpPr>
        <p:grpSpPr>
          <a:xfrm>
            <a:off x="2138962" y="2463529"/>
            <a:ext cx="1343635" cy="1199666"/>
            <a:chOff x="4635610" y="2671967"/>
            <a:chExt cx="1849010" cy="1650890"/>
          </a:xfrm>
        </p:grpSpPr>
        <p:sp>
          <p:nvSpPr>
            <p:cNvPr id="155" name="Rounded Rectangle 154"/>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7" name="Group 156"/>
            <p:cNvGrpSpPr/>
            <p:nvPr/>
          </p:nvGrpSpPr>
          <p:grpSpPr>
            <a:xfrm>
              <a:off x="4744589" y="3240881"/>
              <a:ext cx="1631052" cy="533400"/>
              <a:chOff x="4772023" y="3230712"/>
              <a:chExt cx="1631052" cy="533400"/>
            </a:xfrm>
            <a:effectLst/>
          </p:grpSpPr>
          <p:sp>
            <p:nvSpPr>
              <p:cNvPr id="159" name="Rounded Rectangle 158"/>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a:t>
                </a:r>
              </a:p>
            </p:txBody>
          </p:sp>
          <p:sp>
            <p:nvSpPr>
              <p:cNvPr id="160" name="Rounded Rectangle 159"/>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B</a:t>
                </a:r>
              </a:p>
            </p:txBody>
          </p:sp>
        </p:grpSp>
        <p:sp>
          <p:nvSpPr>
            <p:cNvPr id="158" name="TextBox 157"/>
            <p:cNvSpPr txBox="1"/>
            <p:nvPr/>
          </p:nvSpPr>
          <p:spPr>
            <a:xfrm>
              <a:off x="4782119" y="2700749"/>
              <a:ext cx="1555992" cy="275301"/>
            </a:xfrm>
            <a:prstGeom prst="rect">
              <a:avLst/>
            </a:prstGeom>
            <a:noFill/>
          </p:spPr>
          <p:txBody>
            <a:bodyPr wrap="square" rtlCol="0">
              <a:spAutoFit/>
            </a:bodyPr>
            <a:lstStyle/>
            <a:p>
              <a:pPr algn="ctr"/>
              <a:r>
                <a:rPr lang="en-US" sz="700" b="1" dirty="0">
                  <a:solidFill>
                    <a:schemeClr val="tx1">
                      <a:lumMod val="75000"/>
                      <a:lumOff val="25000"/>
                    </a:schemeClr>
                  </a:solidFill>
                  <a:latin typeface="Helvetica Neue"/>
                </a:rPr>
                <a:t>US West (CA)</a:t>
              </a:r>
            </a:p>
          </p:txBody>
        </p:sp>
      </p:grpSp>
      <p:grpSp>
        <p:nvGrpSpPr>
          <p:cNvPr id="168" name="Group 167"/>
          <p:cNvGrpSpPr/>
          <p:nvPr/>
        </p:nvGrpSpPr>
        <p:grpSpPr>
          <a:xfrm>
            <a:off x="6428767" y="2484444"/>
            <a:ext cx="1343635" cy="1199666"/>
            <a:chOff x="4635610" y="2671967"/>
            <a:chExt cx="1849010" cy="1650890"/>
          </a:xfrm>
        </p:grpSpPr>
        <p:sp>
          <p:nvSpPr>
            <p:cNvPr id="169" name="Rounded Rectangle 168"/>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1" name="Group 170"/>
            <p:cNvGrpSpPr/>
            <p:nvPr/>
          </p:nvGrpSpPr>
          <p:grpSpPr>
            <a:xfrm>
              <a:off x="4744589" y="3240881"/>
              <a:ext cx="1631052" cy="533400"/>
              <a:chOff x="4772023" y="3230712"/>
              <a:chExt cx="1631052" cy="533400"/>
            </a:xfrm>
            <a:effectLst/>
          </p:grpSpPr>
          <p:sp>
            <p:nvSpPr>
              <p:cNvPr id="173" name="Rounded Rectangle 172"/>
              <p:cNvSpPr/>
              <p:nvPr/>
            </p:nvSpPr>
            <p:spPr>
              <a:xfrm>
                <a:off x="4772023"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a:t>
                </a:r>
              </a:p>
            </p:txBody>
          </p:sp>
          <p:sp>
            <p:nvSpPr>
              <p:cNvPr id="174" name="Rounded Rectangle 173"/>
              <p:cNvSpPr/>
              <p:nvPr/>
            </p:nvSpPr>
            <p:spPr>
              <a:xfrm>
                <a:off x="5619748" y="3230712"/>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B</a:t>
                </a:r>
              </a:p>
            </p:txBody>
          </p:sp>
        </p:grpSp>
        <p:sp>
          <p:nvSpPr>
            <p:cNvPr id="172" name="TextBox 171"/>
            <p:cNvSpPr txBox="1"/>
            <p:nvPr/>
          </p:nvSpPr>
          <p:spPr>
            <a:xfrm>
              <a:off x="4782119" y="2700749"/>
              <a:ext cx="1555992" cy="254123"/>
            </a:xfrm>
            <a:prstGeom prst="rect">
              <a:avLst/>
            </a:prstGeom>
            <a:noFill/>
          </p:spPr>
          <p:txBody>
            <a:bodyPr wrap="square" rtlCol="0">
              <a:spAutoFit/>
            </a:bodyPr>
            <a:lstStyle/>
            <a:p>
              <a:pPr algn="ctr"/>
              <a:r>
                <a:rPr lang="en-US" sz="600" b="1" dirty="0">
                  <a:solidFill>
                    <a:schemeClr val="tx1">
                      <a:lumMod val="75000"/>
                      <a:lumOff val="25000"/>
                    </a:schemeClr>
                  </a:solidFill>
                  <a:latin typeface="Helvetica Neue"/>
                </a:rPr>
                <a:t>Asia Pacific (Singapore)</a:t>
              </a:r>
            </a:p>
          </p:txBody>
        </p:sp>
      </p:grpSp>
      <p:grpSp>
        <p:nvGrpSpPr>
          <p:cNvPr id="193" name="Group 192"/>
          <p:cNvGrpSpPr/>
          <p:nvPr/>
        </p:nvGrpSpPr>
        <p:grpSpPr>
          <a:xfrm>
            <a:off x="4948483" y="2483656"/>
            <a:ext cx="1343635" cy="1199666"/>
            <a:chOff x="4635611" y="2671967"/>
            <a:chExt cx="1849011" cy="1650890"/>
          </a:xfrm>
        </p:grpSpPr>
        <p:sp>
          <p:nvSpPr>
            <p:cNvPr id="194" name="Rounded Rectangle 193"/>
            <p:cNvSpPr/>
            <p:nvPr/>
          </p:nvSpPr>
          <p:spPr>
            <a:xfrm>
              <a:off x="4635611" y="2671967"/>
              <a:ext cx="1849011"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6" name="Group 195"/>
            <p:cNvGrpSpPr/>
            <p:nvPr/>
          </p:nvGrpSpPr>
          <p:grpSpPr>
            <a:xfrm>
              <a:off x="4744589" y="3015607"/>
              <a:ext cx="1631052" cy="1141272"/>
              <a:chOff x="4772023" y="3005438"/>
              <a:chExt cx="1631052" cy="1141272"/>
            </a:xfrm>
            <a:effectLst/>
          </p:grpSpPr>
          <p:sp>
            <p:nvSpPr>
              <p:cNvPr id="198" name="Rounded Rectangle 197"/>
              <p:cNvSpPr/>
              <p:nvPr/>
            </p:nvSpPr>
            <p:spPr>
              <a:xfrm>
                <a:off x="4772023"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a:t>
                </a:r>
              </a:p>
            </p:txBody>
          </p:sp>
          <p:sp>
            <p:nvSpPr>
              <p:cNvPr id="199" name="Rounded Rectangle 198"/>
              <p:cNvSpPr/>
              <p:nvPr/>
            </p:nvSpPr>
            <p:spPr>
              <a:xfrm>
                <a:off x="5619748"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B</a:t>
                </a:r>
              </a:p>
            </p:txBody>
          </p:sp>
          <p:sp>
            <p:nvSpPr>
              <p:cNvPr id="200" name="Rounded Rectangle 199"/>
              <p:cNvSpPr/>
              <p:nvPr/>
            </p:nvSpPr>
            <p:spPr>
              <a:xfrm>
                <a:off x="5195885" y="3613312"/>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C</a:t>
                </a:r>
              </a:p>
            </p:txBody>
          </p:sp>
        </p:grpSp>
        <p:sp>
          <p:nvSpPr>
            <p:cNvPr id="197" name="TextBox 196"/>
            <p:cNvSpPr txBox="1"/>
            <p:nvPr/>
          </p:nvSpPr>
          <p:spPr>
            <a:xfrm>
              <a:off x="4782119" y="2700749"/>
              <a:ext cx="1555992" cy="275301"/>
            </a:xfrm>
            <a:prstGeom prst="rect">
              <a:avLst/>
            </a:prstGeom>
            <a:noFill/>
          </p:spPr>
          <p:txBody>
            <a:bodyPr wrap="square" rtlCol="0">
              <a:spAutoFit/>
            </a:bodyPr>
            <a:lstStyle/>
            <a:p>
              <a:pPr algn="ctr"/>
              <a:r>
                <a:rPr lang="en-US" sz="700" b="1" dirty="0">
                  <a:solidFill>
                    <a:schemeClr val="tx1">
                      <a:lumMod val="75000"/>
                      <a:lumOff val="25000"/>
                    </a:schemeClr>
                  </a:solidFill>
                  <a:latin typeface="Helvetica Neue"/>
                </a:rPr>
                <a:t>Asia Pacific (Tokyo)</a:t>
              </a:r>
            </a:p>
          </p:txBody>
        </p:sp>
      </p:grpSp>
      <p:grpSp>
        <p:nvGrpSpPr>
          <p:cNvPr id="201" name="Group 200"/>
          <p:cNvGrpSpPr/>
          <p:nvPr/>
        </p:nvGrpSpPr>
        <p:grpSpPr>
          <a:xfrm>
            <a:off x="685801" y="3797747"/>
            <a:ext cx="1343635" cy="1199666"/>
            <a:chOff x="4635610" y="2671967"/>
            <a:chExt cx="1849010" cy="1650890"/>
          </a:xfrm>
        </p:grpSpPr>
        <p:sp>
          <p:nvSpPr>
            <p:cNvPr id="202" name="Rounded Rectangle 201"/>
            <p:cNvSpPr/>
            <p:nvPr/>
          </p:nvSpPr>
          <p:spPr>
            <a:xfrm>
              <a:off x="4635610" y="2671967"/>
              <a:ext cx="1849010" cy="1650890"/>
            </a:xfrm>
            <a:prstGeom prst="roundRect">
              <a:avLst/>
            </a:prstGeom>
            <a:solidFill>
              <a:schemeClr val="bg1"/>
            </a:solidFill>
            <a:ln w="19050">
              <a:solidFill>
                <a:srgbClr val="F2982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5029096" y="2976563"/>
              <a:ext cx="1062037" cy="1062037"/>
            </a:xfrm>
            <a:prstGeom prst="ellipse">
              <a:avLst/>
            </a:prstGeom>
            <a:noFill/>
            <a:ln w="57150">
              <a:solidFill>
                <a:srgbClr val="4CB5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04" name="Group 203"/>
            <p:cNvGrpSpPr/>
            <p:nvPr/>
          </p:nvGrpSpPr>
          <p:grpSpPr>
            <a:xfrm>
              <a:off x="4744589" y="3015607"/>
              <a:ext cx="1631052" cy="1141272"/>
              <a:chOff x="4772023" y="3005438"/>
              <a:chExt cx="1631052" cy="1141272"/>
            </a:xfrm>
            <a:effectLst/>
          </p:grpSpPr>
          <p:sp>
            <p:nvSpPr>
              <p:cNvPr id="206" name="Rounded Rectangle 205"/>
              <p:cNvSpPr/>
              <p:nvPr/>
            </p:nvSpPr>
            <p:spPr>
              <a:xfrm>
                <a:off x="4772023"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A</a:t>
                </a:r>
              </a:p>
            </p:txBody>
          </p:sp>
          <p:sp>
            <p:nvSpPr>
              <p:cNvPr id="207" name="Rounded Rectangle 206"/>
              <p:cNvSpPr/>
              <p:nvPr/>
            </p:nvSpPr>
            <p:spPr>
              <a:xfrm>
                <a:off x="5619748" y="3005438"/>
                <a:ext cx="783327" cy="533400"/>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B</a:t>
                </a:r>
              </a:p>
            </p:txBody>
          </p:sp>
          <p:sp>
            <p:nvSpPr>
              <p:cNvPr id="208" name="Rounded Rectangle 207"/>
              <p:cNvSpPr/>
              <p:nvPr/>
            </p:nvSpPr>
            <p:spPr>
              <a:xfrm>
                <a:off x="5195885" y="3613312"/>
                <a:ext cx="783326" cy="533398"/>
              </a:xfrm>
              <a:prstGeom prst="roundRect">
                <a:avLst/>
              </a:prstGeom>
              <a:solidFill>
                <a:srgbClr val="FFFFFF">
                  <a:alpha val="89804"/>
                </a:srgbClr>
              </a:solidFill>
              <a:ln w="1905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00" b="1" dirty="0">
                    <a:solidFill>
                      <a:schemeClr val="tx1">
                        <a:lumMod val="75000"/>
                        <a:lumOff val="25000"/>
                      </a:schemeClr>
                    </a:solidFill>
                    <a:latin typeface="Helvetica Neue"/>
                  </a:rPr>
                  <a:t>Availability Zone C</a:t>
                </a:r>
              </a:p>
            </p:txBody>
          </p:sp>
        </p:grpSp>
        <p:sp>
          <p:nvSpPr>
            <p:cNvPr id="205" name="TextBox 204"/>
            <p:cNvSpPr txBox="1"/>
            <p:nvPr/>
          </p:nvSpPr>
          <p:spPr>
            <a:xfrm>
              <a:off x="4782119" y="2700749"/>
              <a:ext cx="1555992" cy="275301"/>
            </a:xfrm>
            <a:prstGeom prst="rect">
              <a:avLst/>
            </a:prstGeom>
            <a:noFill/>
          </p:spPr>
          <p:txBody>
            <a:bodyPr wrap="square" rtlCol="0">
              <a:spAutoFit/>
            </a:bodyPr>
            <a:lstStyle/>
            <a:p>
              <a:pPr algn="ctr"/>
              <a:r>
                <a:rPr lang="en-US" sz="700" b="1" dirty="0">
                  <a:solidFill>
                    <a:schemeClr val="tx1">
                      <a:lumMod val="75000"/>
                      <a:lumOff val="25000"/>
                    </a:schemeClr>
                  </a:solidFill>
                  <a:latin typeface="Helvetica Neue"/>
                </a:rPr>
                <a:t>US West  (OR)</a:t>
              </a:r>
            </a:p>
          </p:txBody>
        </p:sp>
      </p:grpSp>
      <p:sp>
        <p:nvSpPr>
          <p:cNvPr id="73" name="Title 1"/>
          <p:cNvSpPr txBox="1">
            <a:spLocks/>
          </p:cNvSpPr>
          <p:nvPr/>
        </p:nvSpPr>
        <p:spPr>
          <a:xfrm>
            <a:off x="196" y="5229544"/>
            <a:ext cx="9144000" cy="695071"/>
          </a:xfrm>
          <a:prstGeom prst="rect">
            <a:avLst/>
          </a:prstGeom>
        </p:spPr>
        <p:txBody>
          <a:bodyPr>
            <a:noAutofit/>
          </a:bodyPr>
          <a:lst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Arial" pitchFamily="34" charset="0"/>
              </a:defRPr>
            </a:lvl2pPr>
            <a:lvl3pPr algn="ctr" defTabSz="457200" rtl="0" eaLnBrk="0" fontAlgn="base" hangingPunct="0">
              <a:spcBef>
                <a:spcPct val="0"/>
              </a:spcBef>
              <a:spcAft>
                <a:spcPct val="0"/>
              </a:spcAft>
              <a:defRPr sz="4400">
                <a:solidFill>
                  <a:schemeClr val="tx1"/>
                </a:solidFill>
                <a:latin typeface="Arial" pitchFamily="34" charset="0"/>
              </a:defRPr>
            </a:lvl3pPr>
            <a:lvl4pPr algn="ctr" defTabSz="457200" rtl="0" eaLnBrk="0" fontAlgn="base" hangingPunct="0">
              <a:spcBef>
                <a:spcPct val="0"/>
              </a:spcBef>
              <a:spcAft>
                <a:spcPct val="0"/>
              </a:spcAft>
              <a:defRPr sz="4400">
                <a:solidFill>
                  <a:schemeClr val="tx1"/>
                </a:solidFill>
                <a:latin typeface="Arial" pitchFamily="34" charset="0"/>
              </a:defRPr>
            </a:lvl4pPr>
            <a:lvl5pPr algn="ctr" defTabSz="457200" rtl="0" eaLnBrk="0" fontAlgn="base" hangingPunct="0">
              <a:spcBef>
                <a:spcPct val="0"/>
              </a:spcBef>
              <a:spcAft>
                <a:spcPct val="0"/>
              </a:spcAft>
              <a:defRPr sz="4400">
                <a:solidFill>
                  <a:schemeClr val="tx1"/>
                </a:solidFill>
                <a:latin typeface="Arial" pitchFamily="34" charset="0"/>
              </a:defRPr>
            </a:lvl5pPr>
            <a:lvl6pPr marL="457200" algn="ctr" defTabSz="457200" rtl="0" fontAlgn="base">
              <a:spcBef>
                <a:spcPct val="0"/>
              </a:spcBef>
              <a:spcAft>
                <a:spcPct val="0"/>
              </a:spcAft>
              <a:defRPr sz="4400">
                <a:solidFill>
                  <a:schemeClr val="tx1"/>
                </a:solidFill>
                <a:latin typeface="Arial" pitchFamily="34" charset="0"/>
              </a:defRPr>
            </a:lvl6pPr>
            <a:lvl7pPr marL="914400" algn="ctr" defTabSz="457200" rtl="0" fontAlgn="base">
              <a:spcBef>
                <a:spcPct val="0"/>
              </a:spcBef>
              <a:spcAft>
                <a:spcPct val="0"/>
              </a:spcAft>
              <a:defRPr sz="4400">
                <a:solidFill>
                  <a:schemeClr val="tx1"/>
                </a:solidFill>
                <a:latin typeface="Arial" pitchFamily="34" charset="0"/>
              </a:defRPr>
            </a:lvl7pPr>
            <a:lvl8pPr marL="1371600" algn="ctr" defTabSz="457200" rtl="0" fontAlgn="base">
              <a:spcBef>
                <a:spcPct val="0"/>
              </a:spcBef>
              <a:spcAft>
                <a:spcPct val="0"/>
              </a:spcAft>
              <a:defRPr sz="4400">
                <a:solidFill>
                  <a:schemeClr val="tx1"/>
                </a:solidFill>
                <a:latin typeface="Arial" pitchFamily="34" charset="0"/>
              </a:defRPr>
            </a:lvl8pPr>
            <a:lvl9pPr marL="1828800" algn="ctr" defTabSz="457200" rtl="0" fontAlgn="base">
              <a:spcBef>
                <a:spcPct val="0"/>
              </a:spcBef>
              <a:spcAft>
                <a:spcPct val="0"/>
              </a:spcAft>
              <a:defRPr sz="4400">
                <a:solidFill>
                  <a:schemeClr val="tx1"/>
                </a:solidFill>
                <a:latin typeface="Arial" pitchFamily="34" charset="0"/>
              </a:defRPr>
            </a:lvl9pPr>
          </a:lstStyle>
          <a:p>
            <a:r>
              <a:rPr lang="en-US" sz="2000" dirty="0">
                <a:solidFill>
                  <a:schemeClr val="tx1">
                    <a:lumMod val="75000"/>
                    <a:lumOff val="25000"/>
                  </a:schemeClr>
                </a:solidFill>
                <a:latin typeface="Helvetica Neue"/>
                <a:cs typeface="Arial" pitchFamily="34" charset="0"/>
              </a:rPr>
              <a:t>Customer Decides Where Applications and Data Reside</a:t>
            </a:r>
            <a:endParaRPr lang="en-US" sz="2000" dirty="0">
              <a:solidFill>
                <a:schemeClr val="tx1">
                  <a:lumMod val="75000"/>
                  <a:lumOff val="25000"/>
                </a:schemeClr>
              </a:solidFill>
              <a:latin typeface="Helvetica Neue"/>
            </a:endParaRPr>
          </a:p>
        </p:txBody>
      </p:sp>
      <p:sp>
        <p:nvSpPr>
          <p:cNvPr id="74" name="TextBox 29"/>
          <p:cNvSpPr txBox="1">
            <a:spLocks noChangeArrowheads="1"/>
          </p:cNvSpPr>
          <p:nvPr/>
        </p:nvSpPr>
        <p:spPr bwMode="auto">
          <a:xfrm>
            <a:off x="63610" y="5621781"/>
            <a:ext cx="91440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b="1">
                <a:solidFill>
                  <a:schemeClr val="tx2"/>
                </a:solidFill>
                <a:latin typeface="Arial" pitchFamily="34" charset="0"/>
                <a:cs typeface="Arial" pitchFamily="34" charset="0"/>
              </a:defRPr>
            </a:lvl1pPr>
            <a:lvl2pPr marL="742950" indent="-285750" eaLnBrk="0" hangingPunct="0">
              <a:defRPr b="1">
                <a:solidFill>
                  <a:schemeClr val="tx2"/>
                </a:solidFill>
                <a:latin typeface="Arial" pitchFamily="34" charset="0"/>
                <a:cs typeface="Arial" pitchFamily="34" charset="0"/>
              </a:defRPr>
            </a:lvl2pPr>
            <a:lvl3pPr marL="1143000" indent="-228600" eaLnBrk="0" hangingPunct="0">
              <a:defRPr b="1">
                <a:solidFill>
                  <a:schemeClr val="tx2"/>
                </a:solidFill>
                <a:latin typeface="Arial" pitchFamily="34" charset="0"/>
                <a:cs typeface="Arial" pitchFamily="34" charset="0"/>
              </a:defRPr>
            </a:lvl3pPr>
            <a:lvl4pPr marL="1600200" indent="-228600" eaLnBrk="0" hangingPunct="0">
              <a:defRPr b="1">
                <a:solidFill>
                  <a:schemeClr val="tx2"/>
                </a:solidFill>
                <a:latin typeface="Arial" pitchFamily="34" charset="0"/>
                <a:cs typeface="Arial" pitchFamily="34" charset="0"/>
              </a:defRPr>
            </a:lvl4pPr>
            <a:lvl5pPr marL="2057400" indent="-228600" eaLnBrk="0" hangingPunct="0">
              <a:defRPr b="1">
                <a:solidFill>
                  <a:schemeClr val="tx2"/>
                </a:solidFill>
                <a:latin typeface="Arial" pitchFamily="34" charset="0"/>
                <a:cs typeface="Arial" pitchFamily="34" charset="0"/>
              </a:defRPr>
            </a:lvl5pPr>
            <a:lvl6pPr marL="2514600" indent="-228600" eaLnBrk="0" fontAlgn="base" hangingPunct="0">
              <a:spcBef>
                <a:spcPct val="0"/>
              </a:spcBef>
              <a:spcAft>
                <a:spcPct val="0"/>
              </a:spcAft>
              <a:defRPr b="1">
                <a:solidFill>
                  <a:schemeClr val="tx2"/>
                </a:solidFill>
                <a:latin typeface="Arial" pitchFamily="34" charset="0"/>
                <a:cs typeface="Arial" pitchFamily="34" charset="0"/>
              </a:defRPr>
            </a:lvl6pPr>
            <a:lvl7pPr marL="2971800" indent="-228600" eaLnBrk="0" fontAlgn="base" hangingPunct="0">
              <a:spcBef>
                <a:spcPct val="0"/>
              </a:spcBef>
              <a:spcAft>
                <a:spcPct val="0"/>
              </a:spcAft>
              <a:defRPr b="1">
                <a:solidFill>
                  <a:schemeClr val="tx2"/>
                </a:solidFill>
                <a:latin typeface="Arial" pitchFamily="34" charset="0"/>
                <a:cs typeface="Arial" pitchFamily="34" charset="0"/>
              </a:defRPr>
            </a:lvl7pPr>
            <a:lvl8pPr marL="3429000" indent="-228600" eaLnBrk="0" fontAlgn="base" hangingPunct="0">
              <a:spcBef>
                <a:spcPct val="0"/>
              </a:spcBef>
              <a:spcAft>
                <a:spcPct val="0"/>
              </a:spcAft>
              <a:defRPr b="1">
                <a:solidFill>
                  <a:schemeClr val="tx2"/>
                </a:solidFill>
                <a:latin typeface="Arial" pitchFamily="34" charset="0"/>
                <a:cs typeface="Arial" pitchFamily="34" charset="0"/>
              </a:defRPr>
            </a:lvl8pPr>
            <a:lvl9pPr marL="3886200" indent="-228600" eaLnBrk="0" fontAlgn="base" hangingPunct="0">
              <a:spcBef>
                <a:spcPct val="0"/>
              </a:spcBef>
              <a:spcAft>
                <a:spcPct val="0"/>
              </a:spcAft>
              <a:defRPr b="1">
                <a:solidFill>
                  <a:schemeClr val="tx2"/>
                </a:solidFill>
                <a:latin typeface="Arial" pitchFamily="34" charset="0"/>
                <a:cs typeface="Arial" pitchFamily="34" charset="0"/>
              </a:defRPr>
            </a:lvl9pPr>
          </a:lstStyle>
          <a:p>
            <a:pPr algn="ctr" eaLnBrk="1" hangingPunct="1">
              <a:buFont typeface="Wingdings" pitchFamily="2" charset="2"/>
              <a:buNone/>
            </a:pPr>
            <a:r>
              <a:rPr lang="en-US" sz="1000" b="0" i="1" dirty="0">
                <a:solidFill>
                  <a:schemeClr val="tx1">
                    <a:lumMod val="75000"/>
                    <a:lumOff val="25000"/>
                  </a:schemeClr>
                </a:solidFill>
                <a:latin typeface="Helvetica Neue"/>
                <a:ea typeface="ＭＳ Ｐゴシック" pitchFamily="34" charset="-128"/>
              </a:rPr>
              <a:t>Note: Conceptual drawing only. The number of Availability Zones may vary.</a:t>
            </a:r>
          </a:p>
        </p:txBody>
      </p:sp>
      <p:sp>
        <p:nvSpPr>
          <p:cNvPr id="4" name="Title 3"/>
          <p:cNvSpPr>
            <a:spLocks noGrp="1"/>
          </p:cNvSpPr>
          <p:nvPr>
            <p:ph type="title"/>
          </p:nvPr>
        </p:nvSpPr>
        <p:spPr/>
        <p:txBody>
          <a:bodyPr>
            <a:normAutofit/>
          </a:bodyPr>
          <a:lstStyle/>
          <a:p>
            <a:r>
              <a:rPr lang="en-GB" dirty="0"/>
              <a:t>AWS Regions &amp; Availability </a:t>
            </a:r>
            <a:r>
              <a:rPr lang="en-GB" dirty="0" smtClean="0"/>
              <a:t>Zones</a:t>
            </a:r>
            <a:endParaRPr lang="en-GB" dirty="0"/>
          </a:p>
        </p:txBody>
      </p:sp>
    </p:spTree>
    <p:extLst>
      <p:ext uri="{BB962C8B-B14F-4D97-AF65-F5344CB8AC3E}">
        <p14:creationId xmlns:p14="http://schemas.microsoft.com/office/powerpoint/2010/main" val="9343260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11" name="object 11"/>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12" name="object 12"/>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13" name="object 13"/>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14" name="object 14"/>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15" name="object 15"/>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6" name="object 6"/>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7" name="object 7"/>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8" name="object 8"/>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5" name="object 5"/>
          <p:cNvSpPr/>
          <p:nvPr/>
        </p:nvSpPr>
        <p:spPr>
          <a:xfrm>
            <a:off x="0" y="1371600"/>
            <a:ext cx="8991600" cy="4648708"/>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txBox="1"/>
          <p:nvPr/>
        </p:nvSpPr>
        <p:spPr>
          <a:xfrm>
            <a:off x="383540" y="465699"/>
            <a:ext cx="2273190" cy="482904"/>
          </a:xfrm>
          <a:prstGeom prst="rect">
            <a:avLst/>
          </a:prstGeom>
        </p:spPr>
        <p:txBody>
          <a:bodyPr wrap="square" lIns="0" tIns="0" rIns="0" bIns="0" rtlCol="0">
            <a:noAutofit/>
          </a:bodyPr>
          <a:lstStyle/>
          <a:p>
            <a:pPr marL="12700">
              <a:lnSpc>
                <a:spcPts val="3779"/>
              </a:lnSpc>
              <a:spcBef>
                <a:spcPts val="189"/>
              </a:spcBef>
            </a:pPr>
            <a:r>
              <a:rPr sz="3600" b="1" spc="-284" dirty="0" smtClean="0">
                <a:latin typeface="Arial"/>
                <a:cs typeface="Arial"/>
              </a:rPr>
              <a:t>A</a:t>
            </a:r>
            <a:r>
              <a:rPr sz="3600" b="1" spc="-154" dirty="0" smtClean="0">
                <a:latin typeface="Arial"/>
                <a:cs typeface="Arial"/>
              </a:rPr>
              <a:t>va</a:t>
            </a:r>
            <a:r>
              <a:rPr sz="3600" b="1" spc="-159" dirty="0" smtClean="0">
                <a:latin typeface="Arial"/>
                <a:cs typeface="Arial"/>
              </a:rPr>
              <a:t>il</a:t>
            </a:r>
            <a:r>
              <a:rPr sz="3600" b="1" spc="-154" dirty="0" smtClean="0">
                <a:latin typeface="Arial"/>
                <a:cs typeface="Arial"/>
              </a:rPr>
              <a:t>a</a:t>
            </a:r>
            <a:r>
              <a:rPr sz="3600" b="1" spc="-159" dirty="0" smtClean="0">
                <a:latin typeface="Arial"/>
                <a:cs typeface="Arial"/>
              </a:rPr>
              <a:t>bi</a:t>
            </a:r>
            <a:r>
              <a:rPr sz="3600" b="1" spc="-150" dirty="0" smtClean="0">
                <a:latin typeface="Arial"/>
                <a:cs typeface="Arial"/>
              </a:rPr>
              <a:t>l</a:t>
            </a:r>
            <a:r>
              <a:rPr sz="3600" b="1" spc="-159" dirty="0" smtClean="0">
                <a:latin typeface="Arial"/>
                <a:cs typeface="Arial"/>
              </a:rPr>
              <a:t>i</a:t>
            </a:r>
            <a:r>
              <a:rPr sz="3600" b="1" spc="-154" dirty="0" smtClean="0">
                <a:latin typeface="Arial"/>
                <a:cs typeface="Arial"/>
              </a:rPr>
              <a:t>t</a:t>
            </a:r>
            <a:r>
              <a:rPr sz="3600" b="1" spc="0" dirty="0" smtClean="0">
                <a:latin typeface="Arial"/>
                <a:cs typeface="Arial"/>
              </a:rPr>
              <a:t>y</a:t>
            </a:r>
            <a:endParaRPr sz="3600">
              <a:latin typeface="Arial"/>
              <a:cs typeface="Arial"/>
            </a:endParaRPr>
          </a:p>
        </p:txBody>
      </p:sp>
      <p:sp>
        <p:nvSpPr>
          <p:cNvPr id="3" name="object 3"/>
          <p:cNvSpPr txBox="1"/>
          <p:nvPr/>
        </p:nvSpPr>
        <p:spPr>
          <a:xfrm>
            <a:off x="2658711" y="465699"/>
            <a:ext cx="1309685" cy="482904"/>
          </a:xfrm>
          <a:prstGeom prst="rect">
            <a:avLst/>
          </a:prstGeom>
        </p:spPr>
        <p:txBody>
          <a:bodyPr wrap="square" lIns="0" tIns="0" rIns="0" bIns="0" rtlCol="0">
            <a:noAutofit/>
          </a:bodyPr>
          <a:lstStyle/>
          <a:p>
            <a:pPr marL="12700">
              <a:lnSpc>
                <a:spcPts val="3779"/>
              </a:lnSpc>
              <a:spcBef>
                <a:spcPts val="189"/>
              </a:spcBef>
            </a:pPr>
            <a:r>
              <a:rPr sz="3600" b="1" spc="-159" dirty="0" smtClean="0">
                <a:latin typeface="Arial"/>
                <a:cs typeface="Arial"/>
              </a:rPr>
              <a:t>zon</a:t>
            </a:r>
            <a:r>
              <a:rPr sz="3600" b="1" spc="-154" dirty="0" smtClean="0">
                <a:latin typeface="Arial"/>
                <a:cs typeface="Arial"/>
              </a:rPr>
              <a:t>e</a:t>
            </a:r>
            <a:r>
              <a:rPr sz="3600" b="1" spc="0" dirty="0" smtClean="0">
                <a:latin typeface="Arial"/>
                <a:cs typeface="Arial"/>
              </a:rPr>
              <a:t>s</a:t>
            </a:r>
            <a:endParaRPr sz="3600">
              <a:latin typeface="Arial"/>
              <a:cs typeface="Arial"/>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pic>
        <p:nvPicPr>
          <p:cNvPr id="16" name="Picture 1" descr="C:\Users\LINKIN PARK\Downloads\ppt footer.jpg"/>
          <p:cNvPicPr>
            <a:picLocks noChangeAspect="1" noChangeArrowheads="1"/>
          </p:cNvPicPr>
          <p:nvPr/>
        </p:nvPicPr>
        <p:blipFill>
          <a:blip r:embed="rId3"/>
          <a:srcRect/>
          <a:stretch>
            <a:fillRect/>
          </a:stretch>
        </p:blipFill>
        <p:spPr bwMode="auto">
          <a:xfrm>
            <a:off x="0" y="6019800"/>
            <a:ext cx="9144000" cy="838200"/>
          </a:xfrm>
          <a:prstGeom prst="rect">
            <a:avLst/>
          </a:prstGeom>
          <a:noFill/>
        </p:spPr>
      </p:pic>
    </p:spTree>
    <p:extLst>
      <p:ext uri="{BB962C8B-B14F-4D97-AF65-F5344CB8AC3E}">
        <p14:creationId xmlns:p14="http://schemas.microsoft.com/office/powerpoint/2010/main" val="3922991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12" name="object 12"/>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13" name="object 13"/>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14" name="object 14"/>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15" name="object 15"/>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16" name="object 16"/>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17" name="object 17"/>
          <p:cNvSpPr/>
          <p:nvPr/>
        </p:nvSpPr>
        <p:spPr>
          <a:xfrm>
            <a:off x="304800" y="1447787"/>
            <a:ext cx="7543800" cy="5107305"/>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8" name="object 8"/>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9" name="object 9"/>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6" name="object 6"/>
          <p:cNvSpPr txBox="1"/>
          <p:nvPr/>
        </p:nvSpPr>
        <p:spPr>
          <a:xfrm>
            <a:off x="317111" y="583896"/>
            <a:ext cx="2273190" cy="482904"/>
          </a:xfrm>
          <a:prstGeom prst="rect">
            <a:avLst/>
          </a:prstGeom>
        </p:spPr>
        <p:txBody>
          <a:bodyPr wrap="square" lIns="0" tIns="0" rIns="0" bIns="0" rtlCol="0">
            <a:noAutofit/>
          </a:bodyPr>
          <a:lstStyle/>
          <a:p>
            <a:pPr marL="12700">
              <a:lnSpc>
                <a:spcPts val="3779"/>
              </a:lnSpc>
              <a:spcBef>
                <a:spcPts val="189"/>
              </a:spcBef>
            </a:pPr>
            <a:r>
              <a:rPr sz="3600" b="1" spc="-284" dirty="0" smtClean="0">
                <a:latin typeface="Arial"/>
                <a:cs typeface="Arial"/>
              </a:rPr>
              <a:t>A</a:t>
            </a:r>
            <a:r>
              <a:rPr sz="3600" b="1" spc="-154" dirty="0" smtClean="0">
                <a:latin typeface="Arial"/>
                <a:cs typeface="Arial"/>
              </a:rPr>
              <a:t>va</a:t>
            </a:r>
            <a:r>
              <a:rPr sz="3600" b="1" spc="-159" dirty="0" smtClean="0">
                <a:latin typeface="Arial"/>
                <a:cs typeface="Arial"/>
              </a:rPr>
              <a:t>il</a:t>
            </a:r>
            <a:r>
              <a:rPr sz="3600" b="1" spc="-154" dirty="0" smtClean="0">
                <a:latin typeface="Arial"/>
                <a:cs typeface="Arial"/>
              </a:rPr>
              <a:t>a</a:t>
            </a:r>
            <a:r>
              <a:rPr sz="3600" b="1" spc="-159" dirty="0" smtClean="0">
                <a:latin typeface="Arial"/>
                <a:cs typeface="Arial"/>
              </a:rPr>
              <a:t>bi</a:t>
            </a:r>
            <a:r>
              <a:rPr sz="3600" b="1" spc="-150" dirty="0" smtClean="0">
                <a:latin typeface="Arial"/>
                <a:cs typeface="Arial"/>
              </a:rPr>
              <a:t>l</a:t>
            </a:r>
            <a:r>
              <a:rPr sz="3600" b="1" spc="-159" dirty="0" smtClean="0">
                <a:latin typeface="Arial"/>
                <a:cs typeface="Arial"/>
              </a:rPr>
              <a:t>i</a:t>
            </a:r>
            <a:r>
              <a:rPr sz="3600" b="1" spc="-154" dirty="0" smtClean="0">
                <a:latin typeface="Arial"/>
                <a:cs typeface="Arial"/>
              </a:rPr>
              <a:t>t</a:t>
            </a:r>
            <a:r>
              <a:rPr sz="3600" b="1" spc="0" dirty="0" smtClean="0">
                <a:latin typeface="Arial"/>
                <a:cs typeface="Arial"/>
              </a:rPr>
              <a:t>y</a:t>
            </a:r>
            <a:endParaRPr sz="3600" dirty="0">
              <a:latin typeface="Arial"/>
              <a:cs typeface="Arial"/>
            </a:endParaRPr>
          </a:p>
        </p:txBody>
      </p:sp>
      <p:sp>
        <p:nvSpPr>
          <p:cNvPr id="5" name="object 5"/>
          <p:cNvSpPr txBox="1"/>
          <p:nvPr/>
        </p:nvSpPr>
        <p:spPr>
          <a:xfrm>
            <a:off x="2592697" y="583896"/>
            <a:ext cx="1360011" cy="482904"/>
          </a:xfrm>
          <a:prstGeom prst="rect">
            <a:avLst/>
          </a:prstGeom>
        </p:spPr>
        <p:txBody>
          <a:bodyPr wrap="square" lIns="0" tIns="0" rIns="0" bIns="0" rtlCol="0">
            <a:noAutofit/>
          </a:bodyPr>
          <a:lstStyle/>
          <a:p>
            <a:pPr marL="12700">
              <a:lnSpc>
                <a:spcPts val="3779"/>
              </a:lnSpc>
              <a:spcBef>
                <a:spcPts val="189"/>
              </a:spcBef>
            </a:pPr>
            <a:r>
              <a:rPr sz="3600" b="1" spc="-159" dirty="0" smtClean="0">
                <a:latin typeface="Arial"/>
                <a:cs typeface="Arial"/>
              </a:rPr>
              <a:t>Zon</a:t>
            </a:r>
            <a:r>
              <a:rPr sz="3600" b="1" spc="-154" dirty="0" smtClean="0">
                <a:latin typeface="Arial"/>
                <a:cs typeface="Arial"/>
              </a:rPr>
              <a:t>e</a:t>
            </a:r>
            <a:r>
              <a:rPr sz="3600" b="1" spc="0" dirty="0" smtClean="0">
                <a:latin typeface="Arial"/>
                <a:cs typeface="Arial"/>
              </a:rPr>
              <a:t>s</a:t>
            </a:r>
            <a:endParaRPr sz="3600" dirty="0">
              <a:latin typeface="Arial"/>
              <a:cs typeface="Arial"/>
            </a:endParaRPr>
          </a:p>
        </p:txBody>
      </p:sp>
      <p:sp>
        <p:nvSpPr>
          <p:cNvPr id="4" name="object 4"/>
          <p:cNvSpPr txBox="1"/>
          <p:nvPr/>
        </p:nvSpPr>
        <p:spPr>
          <a:xfrm>
            <a:off x="3951943" y="583896"/>
            <a:ext cx="1906586" cy="482904"/>
          </a:xfrm>
          <a:prstGeom prst="rect">
            <a:avLst/>
          </a:prstGeom>
        </p:spPr>
        <p:txBody>
          <a:bodyPr wrap="square" lIns="0" tIns="0" rIns="0" bIns="0" rtlCol="0">
            <a:noAutofit/>
          </a:bodyPr>
          <a:lstStyle/>
          <a:p>
            <a:pPr marL="12700">
              <a:lnSpc>
                <a:spcPts val="3779"/>
              </a:lnSpc>
              <a:spcBef>
                <a:spcPts val="189"/>
              </a:spcBef>
            </a:pPr>
            <a:r>
              <a:rPr sz="3600" b="1" spc="-154" dirty="0" smtClean="0">
                <a:latin typeface="Arial"/>
                <a:cs typeface="Arial"/>
              </a:rPr>
              <a:t>(</a:t>
            </a:r>
            <a:r>
              <a:rPr sz="3600" b="1" spc="-150" dirty="0" smtClean="0">
                <a:latin typeface="Arial"/>
                <a:cs typeface="Arial"/>
              </a:rPr>
              <a:t>A</a:t>
            </a:r>
            <a:r>
              <a:rPr sz="3600" b="1" spc="-154" dirty="0" smtClean="0">
                <a:latin typeface="Arial"/>
                <a:cs typeface="Arial"/>
              </a:rPr>
              <a:t>ma</a:t>
            </a:r>
            <a:r>
              <a:rPr sz="3600" b="1" spc="-159" dirty="0" smtClean="0">
                <a:latin typeface="Arial"/>
                <a:cs typeface="Arial"/>
              </a:rPr>
              <a:t>zo</a:t>
            </a:r>
            <a:r>
              <a:rPr sz="3600" b="1" spc="0" dirty="0" smtClean="0">
                <a:latin typeface="Arial"/>
                <a:cs typeface="Arial"/>
              </a:rPr>
              <a:t>n</a:t>
            </a:r>
            <a:endParaRPr sz="3600" dirty="0">
              <a:latin typeface="Arial"/>
              <a:cs typeface="Arial"/>
            </a:endParaRPr>
          </a:p>
        </p:txBody>
      </p:sp>
      <p:sp>
        <p:nvSpPr>
          <p:cNvPr id="3" name="object 3"/>
          <p:cNvSpPr txBox="1"/>
          <p:nvPr/>
        </p:nvSpPr>
        <p:spPr>
          <a:xfrm>
            <a:off x="5856993" y="583896"/>
            <a:ext cx="1077207" cy="482904"/>
          </a:xfrm>
          <a:prstGeom prst="rect">
            <a:avLst/>
          </a:prstGeom>
        </p:spPr>
        <p:txBody>
          <a:bodyPr wrap="square" lIns="0" tIns="0" rIns="0" bIns="0" rtlCol="0">
            <a:noAutofit/>
          </a:bodyPr>
          <a:lstStyle/>
          <a:p>
            <a:pPr marL="12700">
              <a:lnSpc>
                <a:spcPts val="3779"/>
              </a:lnSpc>
              <a:spcBef>
                <a:spcPts val="189"/>
              </a:spcBef>
            </a:pPr>
            <a:r>
              <a:rPr sz="3600" b="1" spc="-159" dirty="0" smtClean="0">
                <a:latin typeface="Arial"/>
                <a:cs typeface="Arial"/>
              </a:rPr>
              <a:t>E</a:t>
            </a:r>
            <a:r>
              <a:rPr sz="3600" b="1" spc="-150" dirty="0" smtClean="0">
                <a:latin typeface="Arial"/>
                <a:cs typeface="Arial"/>
              </a:rPr>
              <a:t>C</a:t>
            </a:r>
            <a:r>
              <a:rPr sz="3600" b="1" spc="-154" dirty="0" smtClean="0">
                <a:latin typeface="Arial"/>
                <a:cs typeface="Arial"/>
              </a:rPr>
              <a:t>2</a:t>
            </a:r>
            <a:r>
              <a:rPr sz="3600" b="1" spc="0" dirty="0" smtClean="0">
                <a:latin typeface="Arial"/>
                <a:cs typeface="Arial"/>
              </a:rPr>
              <a:t>)</a:t>
            </a:r>
            <a:endParaRPr sz="3600">
              <a:latin typeface="Arial"/>
              <a:cs typeface="Arial"/>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pic>
        <p:nvPicPr>
          <p:cNvPr id="18" name="Picture 1" descr="C:\Users\LINKIN PARK\Downloads\ppt footer.jpg"/>
          <p:cNvPicPr>
            <a:picLocks noChangeAspect="1" noChangeArrowheads="1"/>
          </p:cNvPicPr>
          <p:nvPr/>
        </p:nvPicPr>
        <p:blipFill>
          <a:blip r:embed="rId3"/>
          <a:srcRect/>
          <a:stretch>
            <a:fillRect/>
          </a:stretch>
        </p:blipFill>
        <p:spPr bwMode="auto">
          <a:xfrm>
            <a:off x="0" y="6019800"/>
            <a:ext cx="9144000" cy="838200"/>
          </a:xfrm>
          <a:prstGeom prst="rect">
            <a:avLst/>
          </a:prstGeom>
          <a:noFill/>
        </p:spPr>
      </p:pic>
    </p:spTree>
    <p:extLst>
      <p:ext uri="{BB962C8B-B14F-4D97-AF65-F5344CB8AC3E}">
        <p14:creationId xmlns:p14="http://schemas.microsoft.com/office/powerpoint/2010/main" val="1774009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Instructor…</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I’m </a:t>
            </a:r>
          </a:p>
          <a:p>
            <a:r>
              <a:rPr lang="en-US" dirty="0" smtClean="0"/>
              <a:t>Background: </a:t>
            </a:r>
          </a:p>
          <a:p>
            <a:pPr lvl="1"/>
            <a:r>
              <a:rPr lang="en-US" dirty="0" smtClean="0"/>
              <a:t>Amazon, Hewlett Packard, Cisco Systems</a:t>
            </a:r>
          </a:p>
          <a:p>
            <a:r>
              <a:rPr lang="en-US" dirty="0" smtClean="0"/>
              <a:t>Interests:</a:t>
            </a:r>
          </a:p>
          <a:p>
            <a:pPr>
              <a:buNone/>
            </a:pPr>
            <a:endParaRPr lang="en-US" dirty="0"/>
          </a:p>
        </p:txBody>
      </p:sp>
    </p:spTree>
    <p:extLst>
      <p:ext uri="{BB962C8B-B14F-4D97-AF65-F5344CB8AC3E}">
        <p14:creationId xmlns:p14="http://schemas.microsoft.com/office/powerpoint/2010/main" val="41088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12" name="object 12"/>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13" name="object 13"/>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14" name="object 14"/>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15" name="object 15"/>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16" name="object 16"/>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10" name="object 10"/>
          <p:cNvSpPr/>
          <p:nvPr/>
        </p:nvSpPr>
        <p:spPr>
          <a:xfrm>
            <a:off x="6950075" y="0"/>
            <a:ext cx="2193925" cy="692150"/>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8" name="object 8"/>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9" name="object 9"/>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6" name="object 6"/>
          <p:cNvSpPr/>
          <p:nvPr/>
        </p:nvSpPr>
        <p:spPr>
          <a:xfrm>
            <a:off x="0" y="1676425"/>
            <a:ext cx="9144000" cy="4301363"/>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383540" y="465699"/>
            <a:ext cx="1773910" cy="482904"/>
          </a:xfrm>
          <a:prstGeom prst="rect">
            <a:avLst/>
          </a:prstGeom>
        </p:spPr>
        <p:txBody>
          <a:bodyPr wrap="square" lIns="0" tIns="0" rIns="0" bIns="0" rtlCol="0">
            <a:noAutofit/>
          </a:bodyPr>
          <a:lstStyle/>
          <a:p>
            <a:pPr marL="12700">
              <a:lnSpc>
                <a:spcPts val="3779"/>
              </a:lnSpc>
              <a:spcBef>
                <a:spcPts val="189"/>
              </a:spcBef>
            </a:pPr>
            <a:r>
              <a:rPr sz="3600" b="1" spc="-150" dirty="0" smtClean="0">
                <a:latin typeface="Arial"/>
                <a:cs typeface="Arial"/>
              </a:rPr>
              <a:t>A</a:t>
            </a:r>
            <a:r>
              <a:rPr sz="3600" b="1" spc="-154" dirty="0" smtClean="0">
                <a:latin typeface="Arial"/>
                <a:cs typeface="Arial"/>
              </a:rPr>
              <a:t>ma</a:t>
            </a:r>
            <a:r>
              <a:rPr sz="3600" b="1" spc="-159" dirty="0" smtClean="0">
                <a:latin typeface="Arial"/>
                <a:cs typeface="Arial"/>
              </a:rPr>
              <a:t>zo</a:t>
            </a:r>
            <a:r>
              <a:rPr sz="3600" b="1" spc="0" dirty="0" smtClean="0">
                <a:latin typeface="Arial"/>
                <a:cs typeface="Arial"/>
              </a:rPr>
              <a:t>n</a:t>
            </a:r>
            <a:endParaRPr sz="3600">
              <a:latin typeface="Arial"/>
              <a:cs typeface="Arial"/>
            </a:endParaRPr>
          </a:p>
        </p:txBody>
      </p:sp>
      <p:sp>
        <p:nvSpPr>
          <p:cNvPr id="4" name="object 4"/>
          <p:cNvSpPr txBox="1"/>
          <p:nvPr/>
        </p:nvSpPr>
        <p:spPr>
          <a:xfrm>
            <a:off x="2155913" y="465699"/>
            <a:ext cx="1151389" cy="482904"/>
          </a:xfrm>
          <a:prstGeom prst="rect">
            <a:avLst/>
          </a:prstGeom>
        </p:spPr>
        <p:txBody>
          <a:bodyPr wrap="square" lIns="0" tIns="0" rIns="0" bIns="0" rtlCol="0">
            <a:noAutofit/>
          </a:bodyPr>
          <a:lstStyle/>
          <a:p>
            <a:pPr marL="12700">
              <a:lnSpc>
                <a:spcPts val="3779"/>
              </a:lnSpc>
              <a:spcBef>
                <a:spcPts val="189"/>
              </a:spcBef>
            </a:pPr>
            <a:r>
              <a:rPr sz="3600" b="1" spc="-159" dirty="0" smtClean="0">
                <a:latin typeface="Arial"/>
                <a:cs typeface="Arial"/>
              </a:rPr>
              <a:t>Edg</a:t>
            </a:r>
            <a:r>
              <a:rPr sz="3600" b="1" spc="0" dirty="0" smtClean="0">
                <a:latin typeface="Arial"/>
                <a:cs typeface="Arial"/>
              </a:rPr>
              <a:t>e</a:t>
            </a:r>
            <a:endParaRPr sz="3600">
              <a:latin typeface="Arial"/>
              <a:cs typeface="Arial"/>
            </a:endParaRPr>
          </a:p>
        </p:txBody>
      </p:sp>
      <p:sp>
        <p:nvSpPr>
          <p:cNvPr id="3" name="object 3"/>
          <p:cNvSpPr txBox="1"/>
          <p:nvPr/>
        </p:nvSpPr>
        <p:spPr>
          <a:xfrm>
            <a:off x="3304708" y="465699"/>
            <a:ext cx="1706656" cy="482904"/>
          </a:xfrm>
          <a:prstGeom prst="rect">
            <a:avLst/>
          </a:prstGeom>
        </p:spPr>
        <p:txBody>
          <a:bodyPr wrap="square" lIns="0" tIns="0" rIns="0" bIns="0" rtlCol="0">
            <a:noAutofit/>
          </a:bodyPr>
          <a:lstStyle/>
          <a:p>
            <a:pPr marL="12700">
              <a:lnSpc>
                <a:spcPts val="3779"/>
              </a:lnSpc>
              <a:spcBef>
                <a:spcPts val="189"/>
              </a:spcBef>
            </a:pPr>
            <a:r>
              <a:rPr sz="3600" b="1" spc="-159" dirty="0" smtClean="0">
                <a:latin typeface="Arial"/>
                <a:cs typeface="Arial"/>
              </a:rPr>
              <a:t>lo</a:t>
            </a:r>
            <a:r>
              <a:rPr sz="3600" b="1" spc="-154" dirty="0" smtClean="0">
                <a:latin typeface="Arial"/>
                <a:cs typeface="Arial"/>
              </a:rPr>
              <a:t>cat</a:t>
            </a:r>
            <a:r>
              <a:rPr sz="3600" b="1" spc="-159" dirty="0" smtClean="0">
                <a:latin typeface="Arial"/>
                <a:cs typeface="Arial"/>
              </a:rPr>
              <a:t>io</a:t>
            </a:r>
            <a:r>
              <a:rPr sz="3600" b="1" spc="0" dirty="0" smtClean="0">
                <a:latin typeface="Arial"/>
                <a:cs typeface="Arial"/>
              </a:rPr>
              <a:t>n</a:t>
            </a:r>
            <a:endParaRPr sz="3600">
              <a:latin typeface="Arial"/>
              <a:cs typeface="Arial"/>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pic>
        <p:nvPicPr>
          <p:cNvPr id="17" name="Picture 1" descr="C:\Users\LINKIN PARK\Downloads\ppt footer.jpg"/>
          <p:cNvPicPr>
            <a:picLocks noChangeAspect="1" noChangeArrowheads="1"/>
          </p:cNvPicPr>
          <p:nvPr/>
        </p:nvPicPr>
        <p:blipFill>
          <a:blip r:embed="rId4"/>
          <a:srcRect/>
          <a:stretch>
            <a:fillRect/>
          </a:stretch>
        </p:blipFill>
        <p:spPr bwMode="auto">
          <a:xfrm>
            <a:off x="0" y="6019800"/>
            <a:ext cx="9144000" cy="838200"/>
          </a:xfrm>
          <a:prstGeom prst="rect">
            <a:avLst/>
          </a:prstGeom>
          <a:noFill/>
        </p:spPr>
      </p:pic>
    </p:spTree>
    <p:extLst>
      <p:ext uri="{BB962C8B-B14F-4D97-AF65-F5344CB8AC3E}">
        <p14:creationId xmlns:p14="http://schemas.microsoft.com/office/powerpoint/2010/main" val="544970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3400" y="1676400"/>
            <a:ext cx="8092936" cy="4975995"/>
            <a:chOff x="974864" y="710429"/>
            <a:chExt cx="7476150" cy="4071519"/>
          </a:xfrm>
        </p:grpSpPr>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4864" y="710429"/>
              <a:ext cx="5223837" cy="2982468"/>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64646" y="1450495"/>
              <a:ext cx="5086368" cy="2903982"/>
            </a:xfrm>
            <a:prstGeom prst="rect">
              <a:avLst/>
            </a:prstGeom>
          </p:spPr>
        </p:pic>
        <p:sp>
          <p:nvSpPr>
            <p:cNvPr id="19" name="TextBox 18"/>
            <p:cNvSpPr txBox="1"/>
            <p:nvPr/>
          </p:nvSpPr>
          <p:spPr>
            <a:xfrm>
              <a:off x="1049623" y="4221183"/>
              <a:ext cx="2537158" cy="560765"/>
            </a:xfrm>
            <a:prstGeom prst="rect">
              <a:avLst/>
            </a:prstGeom>
            <a:noFill/>
            <a:ln>
              <a:noFill/>
            </a:ln>
          </p:spPr>
          <p:txBody>
            <a:bodyPr wrap="square" lIns="67615" tIns="33831" rIns="67615" bIns="33831" rtlCol="0">
              <a:spAutoFit/>
            </a:bodyPr>
            <a:lstStyle/>
            <a:p>
              <a:r>
                <a:rPr lang="en-US" sz="1600" dirty="0">
                  <a:solidFill>
                    <a:srgbClr val="004B91"/>
                  </a:solidFill>
                  <a:latin typeface="Helvetica Neue"/>
                  <a:cs typeface="Comic Sans MS"/>
                </a:rPr>
                <a:t>On-demand, Self Service Management Access</a:t>
              </a:r>
              <a:endParaRPr lang="en-US" sz="2800" dirty="0">
                <a:solidFill>
                  <a:srgbClr val="004B91"/>
                </a:solidFill>
                <a:latin typeface="Helvetica Neue"/>
                <a:cs typeface="Comic Sans MS"/>
              </a:endParaRPr>
            </a:p>
          </p:txBody>
        </p:sp>
      </p:grpSp>
      <p:sp>
        <p:nvSpPr>
          <p:cNvPr id="3" name="Title 2"/>
          <p:cNvSpPr>
            <a:spLocks noGrp="1"/>
          </p:cNvSpPr>
          <p:nvPr>
            <p:ph type="title"/>
          </p:nvPr>
        </p:nvSpPr>
        <p:spPr/>
        <p:txBody>
          <a:bodyPr>
            <a:normAutofit/>
          </a:bodyPr>
          <a:lstStyle/>
          <a:p>
            <a:r>
              <a:rPr lang="en-GB" dirty="0"/>
              <a:t>Web </a:t>
            </a:r>
            <a:r>
              <a:rPr lang="en-GB" dirty="0" smtClean="0"/>
              <a:t>Console</a:t>
            </a:r>
            <a:endParaRPr lang="en-GB" dirty="0"/>
          </a:p>
        </p:txBody>
      </p:sp>
    </p:spTree>
    <p:extLst>
      <p:ext uri="{BB962C8B-B14F-4D97-AF65-F5344CB8AC3E}">
        <p14:creationId xmlns:p14="http://schemas.microsoft.com/office/powerpoint/2010/main" val="836358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4630801" y="6574630"/>
            <a:ext cx="2328799" cy="0"/>
          </a:xfrm>
          <a:custGeom>
            <a:avLst/>
            <a:gdLst/>
            <a:ahLst/>
            <a:cxnLst/>
            <a:rect l="l" t="t" r="r" b="b"/>
            <a:pathLst>
              <a:path w="2328799">
                <a:moveTo>
                  <a:pt x="0" y="0"/>
                </a:moveTo>
                <a:lnTo>
                  <a:pt x="2328799" y="0"/>
                </a:lnTo>
              </a:path>
            </a:pathLst>
          </a:custGeom>
          <a:ln w="50483">
            <a:solidFill>
              <a:srgbClr val="76C2E4"/>
            </a:solidFill>
          </a:ln>
        </p:spPr>
        <p:txBody>
          <a:bodyPr wrap="square" lIns="0" tIns="0" rIns="0" bIns="0" rtlCol="0">
            <a:noAutofit/>
          </a:bodyPr>
          <a:lstStyle/>
          <a:p>
            <a:endParaRPr/>
          </a:p>
        </p:txBody>
      </p:sp>
      <p:sp>
        <p:nvSpPr>
          <p:cNvPr id="9" name="object 9"/>
          <p:cNvSpPr/>
          <p:nvPr/>
        </p:nvSpPr>
        <p:spPr>
          <a:xfrm>
            <a:off x="6908800" y="6573043"/>
            <a:ext cx="2235200" cy="0"/>
          </a:xfrm>
          <a:custGeom>
            <a:avLst/>
            <a:gdLst/>
            <a:ahLst/>
            <a:cxnLst/>
            <a:rect l="l" t="t" r="r" b="b"/>
            <a:pathLst>
              <a:path w="2235200">
                <a:moveTo>
                  <a:pt x="0" y="0"/>
                </a:moveTo>
                <a:lnTo>
                  <a:pt x="2235200" y="0"/>
                </a:lnTo>
              </a:path>
            </a:pathLst>
          </a:custGeom>
          <a:ln w="47308">
            <a:solidFill>
              <a:srgbClr val="E21C23"/>
            </a:solidFill>
          </a:ln>
        </p:spPr>
        <p:txBody>
          <a:bodyPr wrap="square" lIns="0" tIns="0" rIns="0" bIns="0" rtlCol="0">
            <a:noAutofit/>
          </a:bodyPr>
          <a:lstStyle/>
          <a:p>
            <a:endParaRPr/>
          </a:p>
        </p:txBody>
      </p:sp>
      <p:sp>
        <p:nvSpPr>
          <p:cNvPr id="10" name="object 10"/>
          <p:cNvSpPr/>
          <p:nvPr/>
        </p:nvSpPr>
        <p:spPr>
          <a:xfrm>
            <a:off x="2084451" y="6574630"/>
            <a:ext cx="2581275" cy="0"/>
          </a:xfrm>
          <a:custGeom>
            <a:avLst/>
            <a:gdLst/>
            <a:ahLst/>
            <a:cxnLst/>
            <a:rect l="l" t="t" r="r" b="b"/>
            <a:pathLst>
              <a:path w="2581275">
                <a:moveTo>
                  <a:pt x="0" y="0"/>
                </a:moveTo>
                <a:lnTo>
                  <a:pt x="2581275" y="0"/>
                </a:lnTo>
              </a:path>
            </a:pathLst>
          </a:custGeom>
          <a:ln w="50483">
            <a:solidFill>
              <a:srgbClr val="FBAF17"/>
            </a:solidFill>
          </a:ln>
        </p:spPr>
        <p:txBody>
          <a:bodyPr wrap="square" lIns="0" tIns="0" rIns="0" bIns="0" rtlCol="0">
            <a:noAutofit/>
          </a:bodyPr>
          <a:lstStyle/>
          <a:p>
            <a:endParaRPr/>
          </a:p>
        </p:txBody>
      </p:sp>
      <p:sp>
        <p:nvSpPr>
          <p:cNvPr id="11" name="object 11"/>
          <p:cNvSpPr/>
          <p:nvPr/>
        </p:nvSpPr>
        <p:spPr>
          <a:xfrm>
            <a:off x="4495800" y="6576218"/>
            <a:ext cx="2328926" cy="0"/>
          </a:xfrm>
          <a:custGeom>
            <a:avLst/>
            <a:gdLst/>
            <a:ahLst/>
            <a:cxnLst/>
            <a:rect l="l" t="t" r="r" b="b"/>
            <a:pathLst>
              <a:path w="2328926">
                <a:moveTo>
                  <a:pt x="0" y="0"/>
                </a:moveTo>
                <a:lnTo>
                  <a:pt x="2328926" y="0"/>
                </a:lnTo>
              </a:path>
            </a:pathLst>
          </a:custGeom>
          <a:ln w="47308">
            <a:solidFill>
              <a:srgbClr val="76C2E4"/>
            </a:solidFill>
          </a:ln>
        </p:spPr>
        <p:txBody>
          <a:bodyPr wrap="square" lIns="0" tIns="0" rIns="0" bIns="0" rtlCol="0">
            <a:noAutofit/>
          </a:bodyPr>
          <a:lstStyle/>
          <a:p>
            <a:endParaRPr/>
          </a:p>
        </p:txBody>
      </p:sp>
      <p:sp>
        <p:nvSpPr>
          <p:cNvPr id="12" name="object 12"/>
          <p:cNvSpPr/>
          <p:nvPr/>
        </p:nvSpPr>
        <p:spPr>
          <a:xfrm>
            <a:off x="2133600" y="6576218"/>
            <a:ext cx="2362200" cy="0"/>
          </a:xfrm>
          <a:custGeom>
            <a:avLst/>
            <a:gdLst/>
            <a:ahLst/>
            <a:cxnLst/>
            <a:rect l="l" t="t" r="r" b="b"/>
            <a:pathLst>
              <a:path w="2362200">
                <a:moveTo>
                  <a:pt x="0" y="0"/>
                </a:moveTo>
                <a:lnTo>
                  <a:pt x="2362200" y="0"/>
                </a:lnTo>
              </a:path>
            </a:pathLst>
          </a:custGeom>
          <a:ln w="47308">
            <a:solidFill>
              <a:srgbClr val="FBAF17"/>
            </a:solidFill>
          </a:ln>
        </p:spPr>
        <p:txBody>
          <a:bodyPr wrap="square" lIns="0" tIns="0" rIns="0" bIns="0" rtlCol="0">
            <a:noAutofit/>
          </a:bodyPr>
          <a:lstStyle/>
          <a:p>
            <a:endParaRPr/>
          </a:p>
        </p:txBody>
      </p:sp>
      <p:sp>
        <p:nvSpPr>
          <p:cNvPr id="13" name="object 13"/>
          <p:cNvSpPr/>
          <p:nvPr/>
        </p:nvSpPr>
        <p:spPr>
          <a:xfrm>
            <a:off x="6815201" y="6576218"/>
            <a:ext cx="2328799" cy="0"/>
          </a:xfrm>
          <a:custGeom>
            <a:avLst/>
            <a:gdLst/>
            <a:ahLst/>
            <a:cxnLst/>
            <a:rect l="l" t="t" r="r" b="b"/>
            <a:pathLst>
              <a:path w="2328799">
                <a:moveTo>
                  <a:pt x="2328798" y="0"/>
                </a:moveTo>
                <a:lnTo>
                  <a:pt x="0" y="0"/>
                </a:lnTo>
              </a:path>
              <a:path w="2328799">
                <a:moveTo>
                  <a:pt x="0" y="1"/>
                </a:moveTo>
                <a:lnTo>
                  <a:pt x="2328798" y="0"/>
                </a:lnTo>
              </a:path>
            </a:pathLst>
          </a:custGeom>
          <a:ln w="47308">
            <a:solidFill>
              <a:srgbClr val="FF0000"/>
            </a:solidFill>
          </a:ln>
        </p:spPr>
        <p:txBody>
          <a:bodyPr wrap="square" lIns="0" tIns="0" rIns="0" bIns="0" rtlCol="0">
            <a:noAutofit/>
          </a:bodyPr>
          <a:lstStyle/>
          <a:p>
            <a:endParaRPr/>
          </a:p>
        </p:txBody>
      </p:sp>
      <p:sp>
        <p:nvSpPr>
          <p:cNvPr id="3" name="object 3"/>
          <p:cNvSpPr/>
          <p:nvPr/>
        </p:nvSpPr>
        <p:spPr>
          <a:xfrm>
            <a:off x="6950075" y="0"/>
            <a:ext cx="2193925" cy="692150"/>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2362200" y="1318482"/>
            <a:ext cx="2328926" cy="0"/>
          </a:xfrm>
          <a:custGeom>
            <a:avLst/>
            <a:gdLst/>
            <a:ahLst/>
            <a:cxnLst/>
            <a:rect l="l" t="t" r="r" b="b"/>
            <a:pathLst>
              <a:path w="2328926">
                <a:moveTo>
                  <a:pt x="0" y="0"/>
                </a:moveTo>
                <a:lnTo>
                  <a:pt x="2328926" y="0"/>
                </a:lnTo>
              </a:path>
            </a:pathLst>
          </a:custGeom>
          <a:ln w="47307">
            <a:solidFill>
              <a:srgbClr val="76C2E4"/>
            </a:solidFill>
          </a:ln>
        </p:spPr>
        <p:txBody>
          <a:bodyPr wrap="square" lIns="0" tIns="0" rIns="0" bIns="0" rtlCol="0">
            <a:noAutofit/>
          </a:bodyPr>
          <a:lstStyle/>
          <a:p>
            <a:endParaRPr/>
          </a:p>
        </p:txBody>
      </p:sp>
      <p:sp>
        <p:nvSpPr>
          <p:cNvPr id="5" name="object 5"/>
          <p:cNvSpPr/>
          <p:nvPr/>
        </p:nvSpPr>
        <p:spPr>
          <a:xfrm>
            <a:off x="0" y="1318482"/>
            <a:ext cx="2362200" cy="0"/>
          </a:xfrm>
          <a:custGeom>
            <a:avLst/>
            <a:gdLst/>
            <a:ahLst/>
            <a:cxnLst/>
            <a:rect l="l" t="t" r="r" b="b"/>
            <a:pathLst>
              <a:path w="2362200">
                <a:moveTo>
                  <a:pt x="0" y="0"/>
                </a:moveTo>
                <a:lnTo>
                  <a:pt x="2362200" y="0"/>
                </a:lnTo>
              </a:path>
            </a:pathLst>
          </a:custGeom>
          <a:ln w="47307">
            <a:solidFill>
              <a:srgbClr val="FBAF17"/>
            </a:solidFill>
          </a:ln>
        </p:spPr>
        <p:txBody>
          <a:bodyPr wrap="square" lIns="0" tIns="0" rIns="0" bIns="0" rtlCol="0">
            <a:noAutofit/>
          </a:bodyPr>
          <a:lstStyle/>
          <a:p>
            <a:endParaRPr/>
          </a:p>
        </p:txBody>
      </p:sp>
      <p:sp>
        <p:nvSpPr>
          <p:cNvPr id="6" name="object 6"/>
          <p:cNvSpPr/>
          <p:nvPr/>
        </p:nvSpPr>
        <p:spPr>
          <a:xfrm>
            <a:off x="4681601" y="1318482"/>
            <a:ext cx="2328799" cy="0"/>
          </a:xfrm>
          <a:custGeom>
            <a:avLst/>
            <a:gdLst/>
            <a:ahLst/>
            <a:cxnLst/>
            <a:rect l="l" t="t" r="r" b="b"/>
            <a:pathLst>
              <a:path w="2328799">
                <a:moveTo>
                  <a:pt x="0" y="0"/>
                </a:moveTo>
                <a:lnTo>
                  <a:pt x="2328799" y="0"/>
                </a:lnTo>
              </a:path>
            </a:pathLst>
          </a:custGeom>
          <a:ln w="47307">
            <a:solidFill>
              <a:srgbClr val="FF0000"/>
            </a:solidFill>
          </a:ln>
        </p:spPr>
        <p:txBody>
          <a:bodyPr wrap="square" lIns="0" tIns="0" rIns="0" bIns="0" rtlCol="0">
            <a:noAutofit/>
          </a:bodyPr>
          <a:lstStyle/>
          <a:p>
            <a:endParaRPr/>
          </a:p>
        </p:txBody>
      </p:sp>
      <p:sp>
        <p:nvSpPr>
          <p:cNvPr id="7" name="object 7"/>
          <p:cNvSpPr/>
          <p:nvPr/>
        </p:nvSpPr>
        <p:spPr>
          <a:xfrm>
            <a:off x="0" y="76200"/>
            <a:ext cx="9056624" cy="6019800"/>
          </a:xfrm>
          <a:prstGeom prst="rect">
            <a:avLst/>
          </a:prstGeom>
          <a:blipFill>
            <a:blip r:embed="rId3" cstate="print"/>
            <a:stretch>
              <a:fillRect/>
            </a:stretch>
          </a:blipFill>
        </p:spPr>
        <p:txBody>
          <a:bodyPr wrap="square" lIns="0" tIns="0" rIns="0" bIns="0" rtlCol="0">
            <a:noAutofit/>
          </a:bodyPr>
          <a:lstStyle/>
          <a:p>
            <a:endParaRPr/>
          </a:p>
        </p:txBody>
      </p:sp>
      <p:sp>
        <p:nvSpPr>
          <p:cNvPr id="2" name="object 2"/>
          <p:cNvSpPr txBox="1"/>
          <p:nvPr/>
        </p:nvSpPr>
        <p:spPr>
          <a:xfrm>
            <a:off x="7018782" y="6652744"/>
            <a:ext cx="2066820" cy="165608"/>
          </a:xfrm>
          <a:prstGeom prst="rect">
            <a:avLst/>
          </a:prstGeom>
        </p:spPr>
        <p:txBody>
          <a:bodyPr wrap="square" lIns="0" tIns="0" rIns="0" bIns="0" rtlCol="0">
            <a:noAutofit/>
          </a:bodyPr>
          <a:lstStyle/>
          <a:p>
            <a:pPr marL="12700">
              <a:lnSpc>
                <a:spcPts val="1230"/>
              </a:lnSpc>
              <a:spcBef>
                <a:spcPts val="61"/>
              </a:spcBef>
            </a:pPr>
            <a:r>
              <a:rPr lang="en-US" sz="1100" b="1" spc="-4" dirty="0" smtClean="0">
                <a:solidFill>
                  <a:srgbClr val="0F1141"/>
                </a:solidFill>
                <a:latin typeface="Arial"/>
                <a:cs typeface="Arial"/>
              </a:rPr>
              <a:t>.</a:t>
            </a:r>
            <a:endParaRPr sz="1100" dirty="0">
              <a:latin typeface="Arial"/>
              <a:cs typeface="Arial"/>
            </a:endParaRPr>
          </a:p>
        </p:txBody>
      </p:sp>
      <p:pic>
        <p:nvPicPr>
          <p:cNvPr id="14" name="Picture 1" descr="C:\Users\LINKIN PARK\Downloads\ppt footer.jpg"/>
          <p:cNvPicPr>
            <a:picLocks noChangeAspect="1" noChangeArrowheads="1"/>
          </p:cNvPicPr>
          <p:nvPr/>
        </p:nvPicPr>
        <p:blipFill>
          <a:blip r:embed="rId4"/>
          <a:srcRect/>
          <a:stretch>
            <a:fillRect/>
          </a:stretch>
        </p:blipFill>
        <p:spPr bwMode="auto">
          <a:xfrm>
            <a:off x="0" y="6019800"/>
            <a:ext cx="9144000" cy="838200"/>
          </a:xfrm>
          <a:prstGeom prst="rect">
            <a:avLst/>
          </a:prstGeom>
          <a:noFill/>
        </p:spPr>
      </p:pic>
    </p:spTree>
    <p:extLst>
      <p:ext uri="{BB962C8B-B14F-4D97-AF65-F5344CB8AC3E}">
        <p14:creationId xmlns:p14="http://schemas.microsoft.com/office/powerpoint/2010/main" val="31145768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7" y="930012"/>
            <a:ext cx="4305905" cy="453571"/>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algn="just" defTabSz="338349"/>
            <a:r>
              <a:rPr lang="en-US" sz="2000" b="1" dirty="0">
                <a:solidFill>
                  <a:prstClr val="white"/>
                </a:solidFill>
                <a:latin typeface="Helvetica Neue"/>
              </a:rPr>
              <a:t>Storage</a:t>
            </a:r>
          </a:p>
        </p:txBody>
      </p:sp>
      <p:grpSp>
        <p:nvGrpSpPr>
          <p:cNvPr id="20" name="Group 5"/>
          <p:cNvGrpSpPr>
            <a:grpSpLocks/>
          </p:cNvGrpSpPr>
          <p:nvPr/>
        </p:nvGrpSpPr>
        <p:grpSpPr bwMode="auto">
          <a:xfrm>
            <a:off x="1534192" y="1767617"/>
            <a:ext cx="936625" cy="920750"/>
            <a:chOff x="547687" y="2009776"/>
            <a:chExt cx="527050" cy="517525"/>
          </a:xfrm>
        </p:grpSpPr>
        <p:sp>
          <p:nvSpPr>
            <p:cNvPr id="21" name="Freeform 37"/>
            <p:cNvSpPr>
              <a:spLocks/>
            </p:cNvSpPr>
            <p:nvPr/>
          </p:nvSpPr>
          <p:spPr bwMode="auto">
            <a:xfrm>
              <a:off x="558799" y="2085976"/>
              <a:ext cx="504825" cy="441325"/>
            </a:xfrm>
            <a:custGeom>
              <a:avLst/>
              <a:gdLst>
                <a:gd name="T0" fmla="*/ 504825 w 216"/>
                <a:gd name="T1" fmla="*/ 0 h 189"/>
                <a:gd name="T2" fmla="*/ 252413 w 216"/>
                <a:gd name="T3" fmla="*/ 63046 h 189"/>
                <a:gd name="T4" fmla="*/ 0 w 216"/>
                <a:gd name="T5" fmla="*/ 0 h 189"/>
                <a:gd name="T6" fmla="*/ 84138 w 216"/>
                <a:gd name="T7" fmla="*/ 399294 h 189"/>
                <a:gd name="T8" fmla="*/ 252413 w 216"/>
                <a:gd name="T9" fmla="*/ 441325 h 189"/>
                <a:gd name="T10" fmla="*/ 420688 w 216"/>
                <a:gd name="T11" fmla="*/ 399294 h 189"/>
                <a:gd name="T12" fmla="*/ 420688 w 216"/>
                <a:gd name="T13" fmla="*/ 399294 h 189"/>
                <a:gd name="T14" fmla="*/ 504825 w 216"/>
                <a:gd name="T15" fmla="*/ 0 h 189"/>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189"/>
                <a:gd name="T26" fmla="*/ 216 w 216"/>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189">
                  <a:moveTo>
                    <a:pt x="216" y="0"/>
                  </a:moveTo>
                  <a:cubicBezTo>
                    <a:pt x="216" y="14"/>
                    <a:pt x="168" y="27"/>
                    <a:pt x="108" y="27"/>
                  </a:cubicBezTo>
                  <a:cubicBezTo>
                    <a:pt x="48" y="27"/>
                    <a:pt x="0" y="14"/>
                    <a:pt x="0" y="0"/>
                  </a:cubicBezTo>
                  <a:cubicBezTo>
                    <a:pt x="36" y="171"/>
                    <a:pt x="36" y="171"/>
                    <a:pt x="36" y="171"/>
                  </a:cubicBezTo>
                  <a:cubicBezTo>
                    <a:pt x="36" y="181"/>
                    <a:pt x="68" y="189"/>
                    <a:pt x="108" y="189"/>
                  </a:cubicBezTo>
                  <a:cubicBezTo>
                    <a:pt x="148" y="189"/>
                    <a:pt x="180" y="181"/>
                    <a:pt x="180" y="171"/>
                  </a:cubicBezTo>
                  <a:cubicBezTo>
                    <a:pt x="180" y="171"/>
                    <a:pt x="180" y="171"/>
                    <a:pt x="180" y="171"/>
                  </a:cubicBezTo>
                  <a:lnTo>
                    <a:pt x="216" y="0"/>
                  </a:lnTo>
                  <a:close/>
                </a:path>
              </a:pathLst>
            </a:cu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5" name="Oval 38"/>
            <p:cNvSpPr>
              <a:spLocks noChangeArrowheads="1"/>
            </p:cNvSpPr>
            <p:nvPr/>
          </p:nvSpPr>
          <p:spPr bwMode="auto">
            <a:xfrm>
              <a:off x="558799" y="2020888"/>
              <a:ext cx="504825" cy="128588"/>
            </a:xfrm>
            <a:prstGeom prst="ellipse">
              <a:avLst/>
            </a:pr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6" name="Freeform 39"/>
            <p:cNvSpPr>
              <a:spLocks noEditPoints="1"/>
            </p:cNvSpPr>
            <p:nvPr/>
          </p:nvSpPr>
          <p:spPr bwMode="auto">
            <a:xfrm>
              <a:off x="547687" y="2009776"/>
              <a:ext cx="527050" cy="150813"/>
            </a:xfrm>
            <a:custGeom>
              <a:avLst/>
              <a:gdLst>
                <a:gd name="T0" fmla="*/ 263525 w 226"/>
                <a:gd name="T1" fmla="*/ 150813 h 65"/>
                <a:gd name="T2" fmla="*/ 0 w 226"/>
                <a:gd name="T3" fmla="*/ 76567 h 65"/>
                <a:gd name="T4" fmla="*/ 263525 w 226"/>
                <a:gd name="T5" fmla="*/ 0 h 65"/>
                <a:gd name="T6" fmla="*/ 527050 w 226"/>
                <a:gd name="T7" fmla="*/ 76567 h 65"/>
                <a:gd name="T8" fmla="*/ 263525 w 226"/>
                <a:gd name="T9" fmla="*/ 150813 h 65"/>
                <a:gd name="T10" fmla="*/ 263525 w 226"/>
                <a:gd name="T11" fmla="*/ 23202 h 65"/>
                <a:gd name="T12" fmla="*/ 23321 w 226"/>
                <a:gd name="T13" fmla="*/ 76567 h 65"/>
                <a:gd name="T14" fmla="*/ 263525 w 226"/>
                <a:gd name="T15" fmla="*/ 127611 h 65"/>
                <a:gd name="T16" fmla="*/ 503729 w 226"/>
                <a:gd name="T17" fmla="*/ 76567 h 65"/>
                <a:gd name="T18" fmla="*/ 263525 w 226"/>
                <a:gd name="T19" fmla="*/ 2320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65"/>
                <a:gd name="T32" fmla="*/ 226 w 226"/>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65">
                  <a:moveTo>
                    <a:pt x="113" y="65"/>
                  </a:moveTo>
                  <a:cubicBezTo>
                    <a:pt x="57" y="65"/>
                    <a:pt x="0" y="54"/>
                    <a:pt x="0" y="33"/>
                  </a:cubicBezTo>
                  <a:cubicBezTo>
                    <a:pt x="0" y="11"/>
                    <a:pt x="57" y="0"/>
                    <a:pt x="113" y="0"/>
                  </a:cubicBezTo>
                  <a:cubicBezTo>
                    <a:pt x="169" y="0"/>
                    <a:pt x="226" y="11"/>
                    <a:pt x="226" y="33"/>
                  </a:cubicBezTo>
                  <a:cubicBezTo>
                    <a:pt x="226" y="54"/>
                    <a:pt x="169" y="65"/>
                    <a:pt x="113" y="65"/>
                  </a:cubicBezTo>
                  <a:close/>
                  <a:moveTo>
                    <a:pt x="113" y="10"/>
                  </a:moveTo>
                  <a:cubicBezTo>
                    <a:pt x="45" y="10"/>
                    <a:pt x="10" y="25"/>
                    <a:pt x="10" y="33"/>
                  </a:cubicBezTo>
                  <a:cubicBezTo>
                    <a:pt x="10" y="40"/>
                    <a:pt x="45" y="55"/>
                    <a:pt x="113" y="55"/>
                  </a:cubicBezTo>
                  <a:cubicBezTo>
                    <a:pt x="181" y="55"/>
                    <a:pt x="216" y="40"/>
                    <a:pt x="216" y="33"/>
                  </a:cubicBezTo>
                  <a:cubicBezTo>
                    <a:pt x="216" y="25"/>
                    <a:pt x="181" y="10"/>
                    <a:pt x="113"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8" name="Freeform 40"/>
            <p:cNvSpPr>
              <a:spLocks/>
            </p:cNvSpPr>
            <p:nvPr/>
          </p:nvSpPr>
          <p:spPr bwMode="auto">
            <a:xfrm>
              <a:off x="687387" y="2230438"/>
              <a:ext cx="115888" cy="195263"/>
            </a:xfrm>
            <a:custGeom>
              <a:avLst/>
              <a:gdLst>
                <a:gd name="T0" fmla="*/ 27813 w 50"/>
                <a:gd name="T1" fmla="*/ 134096 h 83"/>
                <a:gd name="T2" fmla="*/ 27813 w 50"/>
                <a:gd name="T3" fmla="*/ 138801 h 83"/>
                <a:gd name="T4" fmla="*/ 57944 w 50"/>
                <a:gd name="T5" fmla="*/ 174090 h 83"/>
                <a:gd name="T6" fmla="*/ 88075 w 50"/>
                <a:gd name="T7" fmla="*/ 145859 h 83"/>
                <a:gd name="T8" fmla="*/ 60262 w 50"/>
                <a:gd name="T9" fmla="*/ 112923 h 83"/>
                <a:gd name="T10" fmla="*/ 39402 w 50"/>
                <a:gd name="T11" fmla="*/ 105865 h 83"/>
                <a:gd name="T12" fmla="*/ 2318 w 50"/>
                <a:gd name="T13" fmla="*/ 54109 h 83"/>
                <a:gd name="T14" fmla="*/ 60262 w 50"/>
                <a:gd name="T15" fmla="*/ 0 h 83"/>
                <a:gd name="T16" fmla="*/ 111252 w 50"/>
                <a:gd name="T17" fmla="*/ 49404 h 83"/>
                <a:gd name="T18" fmla="*/ 111252 w 50"/>
                <a:gd name="T19" fmla="*/ 54109 h 83"/>
                <a:gd name="T20" fmla="*/ 81122 w 50"/>
                <a:gd name="T21" fmla="*/ 54109 h 83"/>
                <a:gd name="T22" fmla="*/ 81122 w 50"/>
                <a:gd name="T23" fmla="*/ 51756 h 83"/>
                <a:gd name="T24" fmla="*/ 55626 w 50"/>
                <a:gd name="T25" fmla="*/ 23526 h 83"/>
                <a:gd name="T26" fmla="*/ 32449 w 50"/>
                <a:gd name="T27" fmla="*/ 51756 h 83"/>
                <a:gd name="T28" fmla="*/ 57944 w 50"/>
                <a:gd name="T29" fmla="*/ 82340 h 83"/>
                <a:gd name="T30" fmla="*/ 78804 w 50"/>
                <a:gd name="T31" fmla="*/ 89398 h 83"/>
                <a:gd name="T32" fmla="*/ 115888 w 50"/>
                <a:gd name="T33" fmla="*/ 138801 h 83"/>
                <a:gd name="T34" fmla="*/ 55626 w 50"/>
                <a:gd name="T35" fmla="*/ 195263 h 83"/>
                <a:gd name="T36" fmla="*/ 0 w 50"/>
                <a:gd name="T37" fmla="*/ 138801 h 83"/>
                <a:gd name="T38" fmla="*/ 0 w 50"/>
                <a:gd name="T39" fmla="*/ 134096 h 83"/>
                <a:gd name="T40" fmla="*/ 27813 w 50"/>
                <a:gd name="T41" fmla="*/ 13409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83"/>
                <a:gd name="T65" fmla="*/ 50 w 50"/>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83">
                  <a:moveTo>
                    <a:pt x="12" y="57"/>
                  </a:moveTo>
                  <a:cubicBezTo>
                    <a:pt x="12" y="59"/>
                    <a:pt x="12" y="59"/>
                    <a:pt x="12" y="59"/>
                  </a:cubicBezTo>
                  <a:cubicBezTo>
                    <a:pt x="12" y="69"/>
                    <a:pt x="17" y="74"/>
                    <a:pt x="25" y="74"/>
                  </a:cubicBezTo>
                  <a:cubicBezTo>
                    <a:pt x="34" y="74"/>
                    <a:pt x="38" y="68"/>
                    <a:pt x="38" y="62"/>
                  </a:cubicBezTo>
                  <a:cubicBezTo>
                    <a:pt x="38" y="54"/>
                    <a:pt x="33" y="50"/>
                    <a:pt x="26" y="48"/>
                  </a:cubicBezTo>
                  <a:cubicBezTo>
                    <a:pt x="17" y="45"/>
                    <a:pt x="17" y="45"/>
                    <a:pt x="17" y="45"/>
                  </a:cubicBezTo>
                  <a:cubicBezTo>
                    <a:pt x="6" y="41"/>
                    <a:pt x="1" y="34"/>
                    <a:pt x="1" y="23"/>
                  </a:cubicBezTo>
                  <a:cubicBezTo>
                    <a:pt x="1" y="9"/>
                    <a:pt x="11" y="0"/>
                    <a:pt x="26" y="0"/>
                  </a:cubicBezTo>
                  <a:cubicBezTo>
                    <a:pt x="46" y="0"/>
                    <a:pt x="48" y="13"/>
                    <a:pt x="48" y="21"/>
                  </a:cubicBezTo>
                  <a:cubicBezTo>
                    <a:pt x="48" y="23"/>
                    <a:pt x="48" y="23"/>
                    <a:pt x="48" y="23"/>
                  </a:cubicBezTo>
                  <a:cubicBezTo>
                    <a:pt x="35" y="23"/>
                    <a:pt x="35" y="23"/>
                    <a:pt x="35" y="23"/>
                  </a:cubicBezTo>
                  <a:cubicBezTo>
                    <a:pt x="35" y="22"/>
                    <a:pt x="35" y="22"/>
                    <a:pt x="35" y="22"/>
                  </a:cubicBezTo>
                  <a:cubicBezTo>
                    <a:pt x="35" y="14"/>
                    <a:pt x="32" y="10"/>
                    <a:pt x="24" y="10"/>
                  </a:cubicBezTo>
                  <a:cubicBezTo>
                    <a:pt x="19" y="10"/>
                    <a:pt x="14" y="13"/>
                    <a:pt x="14" y="22"/>
                  </a:cubicBezTo>
                  <a:cubicBezTo>
                    <a:pt x="14" y="28"/>
                    <a:pt x="17" y="32"/>
                    <a:pt x="25" y="35"/>
                  </a:cubicBezTo>
                  <a:cubicBezTo>
                    <a:pt x="34" y="38"/>
                    <a:pt x="34" y="38"/>
                    <a:pt x="34" y="38"/>
                  </a:cubicBezTo>
                  <a:cubicBezTo>
                    <a:pt x="45" y="42"/>
                    <a:pt x="50" y="48"/>
                    <a:pt x="50" y="59"/>
                  </a:cubicBezTo>
                  <a:cubicBezTo>
                    <a:pt x="50" y="76"/>
                    <a:pt x="40" y="83"/>
                    <a:pt x="24" y="83"/>
                  </a:cubicBezTo>
                  <a:cubicBezTo>
                    <a:pt x="4" y="83"/>
                    <a:pt x="0" y="70"/>
                    <a:pt x="0" y="59"/>
                  </a:cubicBezTo>
                  <a:cubicBezTo>
                    <a:pt x="0" y="57"/>
                    <a:pt x="0" y="57"/>
                    <a:pt x="0" y="57"/>
                  </a:cubicBezTo>
                  <a:lnTo>
                    <a:pt x="12"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9" name="Freeform 41"/>
            <p:cNvSpPr>
              <a:spLocks/>
            </p:cNvSpPr>
            <p:nvPr/>
          </p:nvSpPr>
          <p:spPr bwMode="auto">
            <a:xfrm>
              <a:off x="820737" y="2238376"/>
              <a:ext cx="109538" cy="187325"/>
            </a:xfrm>
            <a:custGeom>
              <a:avLst/>
              <a:gdLst>
                <a:gd name="T0" fmla="*/ 30298 w 47"/>
                <a:gd name="T1" fmla="*/ 133469 h 80"/>
                <a:gd name="T2" fmla="*/ 53604 w 47"/>
                <a:gd name="T3" fmla="*/ 168593 h 80"/>
                <a:gd name="T4" fmla="*/ 79240 w 47"/>
                <a:gd name="T5" fmla="*/ 133469 h 80"/>
                <a:gd name="T6" fmla="*/ 51273 w 47"/>
                <a:gd name="T7" fmla="*/ 100687 h 80"/>
                <a:gd name="T8" fmla="*/ 39620 w 47"/>
                <a:gd name="T9" fmla="*/ 100687 h 80"/>
                <a:gd name="T10" fmla="*/ 39620 w 47"/>
                <a:gd name="T11" fmla="*/ 79613 h 80"/>
                <a:gd name="T12" fmla="*/ 48943 w 47"/>
                <a:gd name="T13" fmla="*/ 79613 h 80"/>
                <a:gd name="T14" fmla="*/ 76910 w 47"/>
                <a:gd name="T15" fmla="*/ 46831 h 80"/>
                <a:gd name="T16" fmla="*/ 55934 w 47"/>
                <a:gd name="T17" fmla="*/ 21074 h 80"/>
                <a:gd name="T18" fmla="*/ 30298 w 47"/>
                <a:gd name="T19" fmla="*/ 53856 h 80"/>
                <a:gd name="T20" fmla="*/ 2331 w 47"/>
                <a:gd name="T21" fmla="*/ 53856 h 80"/>
                <a:gd name="T22" fmla="*/ 55934 w 47"/>
                <a:gd name="T23" fmla="*/ 0 h 80"/>
                <a:gd name="T24" fmla="*/ 104877 w 47"/>
                <a:gd name="T25" fmla="*/ 46831 h 80"/>
                <a:gd name="T26" fmla="*/ 76910 w 47"/>
                <a:gd name="T27" fmla="*/ 86638 h 80"/>
                <a:gd name="T28" fmla="*/ 76910 w 47"/>
                <a:gd name="T29" fmla="*/ 88979 h 80"/>
                <a:gd name="T30" fmla="*/ 109538 w 47"/>
                <a:gd name="T31" fmla="*/ 131128 h 80"/>
                <a:gd name="T32" fmla="*/ 53604 w 47"/>
                <a:gd name="T33" fmla="*/ 187325 h 80"/>
                <a:gd name="T34" fmla="*/ 0 w 47"/>
                <a:gd name="T35" fmla="*/ 133469 h 80"/>
                <a:gd name="T36" fmla="*/ 30298 w 47"/>
                <a:gd name="T37" fmla="*/ 133469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80"/>
                <a:gd name="T59" fmla="*/ 47 w 47"/>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80">
                  <a:moveTo>
                    <a:pt x="13" y="57"/>
                  </a:moveTo>
                  <a:cubicBezTo>
                    <a:pt x="13" y="64"/>
                    <a:pt x="15" y="72"/>
                    <a:pt x="23" y="72"/>
                  </a:cubicBezTo>
                  <a:cubicBezTo>
                    <a:pt x="31" y="72"/>
                    <a:pt x="34" y="65"/>
                    <a:pt x="34" y="57"/>
                  </a:cubicBezTo>
                  <a:cubicBezTo>
                    <a:pt x="34" y="48"/>
                    <a:pt x="31" y="43"/>
                    <a:pt x="22" y="43"/>
                  </a:cubicBezTo>
                  <a:cubicBezTo>
                    <a:pt x="17" y="43"/>
                    <a:pt x="17" y="43"/>
                    <a:pt x="17" y="43"/>
                  </a:cubicBezTo>
                  <a:cubicBezTo>
                    <a:pt x="17" y="34"/>
                    <a:pt x="17" y="34"/>
                    <a:pt x="17" y="34"/>
                  </a:cubicBezTo>
                  <a:cubicBezTo>
                    <a:pt x="21" y="34"/>
                    <a:pt x="21" y="34"/>
                    <a:pt x="21" y="34"/>
                  </a:cubicBezTo>
                  <a:cubicBezTo>
                    <a:pt x="30" y="34"/>
                    <a:pt x="33" y="28"/>
                    <a:pt x="33" y="20"/>
                  </a:cubicBezTo>
                  <a:cubicBezTo>
                    <a:pt x="33" y="14"/>
                    <a:pt x="30" y="9"/>
                    <a:pt x="24" y="9"/>
                  </a:cubicBezTo>
                  <a:cubicBezTo>
                    <a:pt x="16" y="9"/>
                    <a:pt x="13" y="15"/>
                    <a:pt x="13" y="23"/>
                  </a:cubicBezTo>
                  <a:cubicBezTo>
                    <a:pt x="1" y="23"/>
                    <a:pt x="1" y="23"/>
                    <a:pt x="1" y="23"/>
                  </a:cubicBezTo>
                  <a:cubicBezTo>
                    <a:pt x="1" y="8"/>
                    <a:pt x="9" y="0"/>
                    <a:pt x="24" y="0"/>
                  </a:cubicBezTo>
                  <a:cubicBezTo>
                    <a:pt x="34" y="0"/>
                    <a:pt x="45" y="4"/>
                    <a:pt x="45" y="20"/>
                  </a:cubicBezTo>
                  <a:cubicBezTo>
                    <a:pt x="45" y="28"/>
                    <a:pt x="41" y="36"/>
                    <a:pt x="33" y="37"/>
                  </a:cubicBezTo>
                  <a:cubicBezTo>
                    <a:pt x="33" y="38"/>
                    <a:pt x="33" y="38"/>
                    <a:pt x="33" y="38"/>
                  </a:cubicBezTo>
                  <a:cubicBezTo>
                    <a:pt x="41" y="38"/>
                    <a:pt x="47" y="45"/>
                    <a:pt x="47" y="56"/>
                  </a:cubicBezTo>
                  <a:cubicBezTo>
                    <a:pt x="47" y="72"/>
                    <a:pt x="39" y="80"/>
                    <a:pt x="23" y="80"/>
                  </a:cubicBezTo>
                  <a:cubicBezTo>
                    <a:pt x="9" y="80"/>
                    <a:pt x="0" y="73"/>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grpSp>
        <p:nvGrpSpPr>
          <p:cNvPr id="30" name="Group 11"/>
          <p:cNvGrpSpPr>
            <a:grpSpLocks/>
          </p:cNvGrpSpPr>
          <p:nvPr/>
        </p:nvGrpSpPr>
        <p:grpSpPr bwMode="auto">
          <a:xfrm>
            <a:off x="1511356" y="3043064"/>
            <a:ext cx="954087" cy="1000125"/>
            <a:chOff x="1816101" y="791368"/>
            <a:chExt cx="536575" cy="561975"/>
          </a:xfrm>
        </p:grpSpPr>
        <p:sp>
          <p:nvSpPr>
            <p:cNvPr id="31" name="Rectangle 8"/>
            <p:cNvSpPr>
              <a:spLocks noChangeArrowheads="1"/>
            </p:cNvSpPr>
            <p:nvPr/>
          </p:nvSpPr>
          <p:spPr bwMode="auto">
            <a:xfrm>
              <a:off x="1841501" y="896143"/>
              <a:ext cx="482600" cy="457200"/>
            </a:xfrm>
            <a:prstGeom prst="rect">
              <a:avLst/>
            </a:prstGeom>
            <a:solidFill>
              <a:srgbClr val="166FB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2" name="Freeform 9"/>
            <p:cNvSpPr>
              <a:spLocks/>
            </p:cNvSpPr>
            <p:nvPr/>
          </p:nvSpPr>
          <p:spPr bwMode="auto">
            <a:xfrm>
              <a:off x="1841501" y="802481"/>
              <a:ext cx="482600" cy="93663"/>
            </a:xfrm>
            <a:custGeom>
              <a:avLst/>
              <a:gdLst>
                <a:gd name="T0" fmla="*/ 482600 w 304"/>
                <a:gd name="T1" fmla="*/ 93663 h 59"/>
                <a:gd name="T2" fmla="*/ 0 w 304"/>
                <a:gd name="T3" fmla="*/ 93663 h 59"/>
                <a:gd name="T4" fmla="*/ 88900 w 304"/>
                <a:gd name="T5" fmla="*/ 0 h 59"/>
                <a:gd name="T6" fmla="*/ 396875 w 304"/>
                <a:gd name="T7" fmla="*/ 0 h 59"/>
                <a:gd name="T8" fmla="*/ 482600 w 304"/>
                <a:gd name="T9" fmla="*/ 93663 h 59"/>
                <a:gd name="T10" fmla="*/ 0 60000 65536"/>
                <a:gd name="T11" fmla="*/ 0 60000 65536"/>
                <a:gd name="T12" fmla="*/ 0 60000 65536"/>
                <a:gd name="T13" fmla="*/ 0 60000 65536"/>
                <a:gd name="T14" fmla="*/ 0 60000 65536"/>
                <a:gd name="T15" fmla="*/ 0 w 304"/>
                <a:gd name="T16" fmla="*/ 0 h 59"/>
                <a:gd name="T17" fmla="*/ 304 w 304"/>
                <a:gd name="T18" fmla="*/ 59 h 59"/>
              </a:gdLst>
              <a:ahLst/>
              <a:cxnLst>
                <a:cxn ang="T10">
                  <a:pos x="T0" y="T1"/>
                </a:cxn>
                <a:cxn ang="T11">
                  <a:pos x="T2" y="T3"/>
                </a:cxn>
                <a:cxn ang="T12">
                  <a:pos x="T4" y="T5"/>
                </a:cxn>
                <a:cxn ang="T13">
                  <a:pos x="T6" y="T7"/>
                </a:cxn>
                <a:cxn ang="T14">
                  <a:pos x="T8" y="T9"/>
                </a:cxn>
              </a:cxnLst>
              <a:rect l="T15" t="T16" r="T17" b="T18"/>
              <a:pathLst>
                <a:path w="304" h="59">
                  <a:moveTo>
                    <a:pt x="304" y="59"/>
                  </a:moveTo>
                  <a:lnTo>
                    <a:pt x="0" y="59"/>
                  </a:lnTo>
                  <a:lnTo>
                    <a:pt x="56" y="0"/>
                  </a:lnTo>
                  <a:lnTo>
                    <a:pt x="250" y="0"/>
                  </a:lnTo>
                  <a:lnTo>
                    <a:pt x="304" y="59"/>
                  </a:lnTo>
                  <a:close/>
                </a:path>
              </a:pathLst>
            </a:cu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3" name="Freeform 10"/>
            <p:cNvSpPr>
              <a:spLocks noEditPoints="1"/>
            </p:cNvSpPr>
            <p:nvPr/>
          </p:nvSpPr>
          <p:spPr bwMode="auto">
            <a:xfrm>
              <a:off x="1816101" y="791368"/>
              <a:ext cx="536575" cy="115888"/>
            </a:xfrm>
            <a:custGeom>
              <a:avLst/>
              <a:gdLst>
                <a:gd name="T0" fmla="*/ 536575 w 338"/>
                <a:gd name="T1" fmla="*/ 115888 h 73"/>
                <a:gd name="T2" fmla="*/ 0 w 338"/>
                <a:gd name="T3" fmla="*/ 115888 h 73"/>
                <a:gd name="T4" fmla="*/ 106363 w 338"/>
                <a:gd name="T5" fmla="*/ 0 h 73"/>
                <a:gd name="T6" fmla="*/ 427038 w 338"/>
                <a:gd name="T7" fmla="*/ 0 h 73"/>
                <a:gd name="T8" fmla="*/ 536575 w 338"/>
                <a:gd name="T9" fmla="*/ 115888 h 73"/>
                <a:gd name="T10" fmla="*/ 52388 w 338"/>
                <a:gd name="T11" fmla="*/ 93663 h 73"/>
                <a:gd name="T12" fmla="*/ 482600 w 338"/>
                <a:gd name="T13" fmla="*/ 93663 h 73"/>
                <a:gd name="T14" fmla="*/ 417513 w 338"/>
                <a:gd name="T15" fmla="*/ 22225 h 73"/>
                <a:gd name="T16" fmla="*/ 119063 w 338"/>
                <a:gd name="T17" fmla="*/ 22225 h 73"/>
                <a:gd name="T18" fmla="*/ 52388 w 338"/>
                <a:gd name="T19" fmla="*/ 93663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8"/>
                <a:gd name="T31" fmla="*/ 0 h 73"/>
                <a:gd name="T32" fmla="*/ 338 w 338"/>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8" h="73">
                  <a:moveTo>
                    <a:pt x="338" y="73"/>
                  </a:moveTo>
                  <a:lnTo>
                    <a:pt x="0" y="73"/>
                  </a:lnTo>
                  <a:lnTo>
                    <a:pt x="67" y="0"/>
                  </a:lnTo>
                  <a:lnTo>
                    <a:pt x="269" y="0"/>
                  </a:lnTo>
                  <a:lnTo>
                    <a:pt x="338" y="73"/>
                  </a:lnTo>
                  <a:close/>
                  <a:moveTo>
                    <a:pt x="33" y="59"/>
                  </a:moveTo>
                  <a:lnTo>
                    <a:pt x="304" y="59"/>
                  </a:lnTo>
                  <a:lnTo>
                    <a:pt x="263" y="14"/>
                  </a:lnTo>
                  <a:lnTo>
                    <a:pt x="75" y="14"/>
                  </a:lnTo>
                  <a:lnTo>
                    <a:pt x="33" y="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4" name="Freeform 48"/>
            <p:cNvSpPr>
              <a:spLocks/>
            </p:cNvSpPr>
            <p:nvPr/>
          </p:nvSpPr>
          <p:spPr bwMode="auto">
            <a:xfrm>
              <a:off x="1911351" y="1050131"/>
              <a:ext cx="95250" cy="173038"/>
            </a:xfrm>
            <a:custGeom>
              <a:avLst/>
              <a:gdLst>
                <a:gd name="T0" fmla="*/ 0 w 60"/>
                <a:gd name="T1" fmla="*/ 0 h 109"/>
                <a:gd name="T2" fmla="*/ 93663 w 60"/>
                <a:gd name="T3" fmla="*/ 0 h 109"/>
                <a:gd name="T4" fmla="*/ 93663 w 60"/>
                <a:gd name="T5" fmla="*/ 23813 h 109"/>
                <a:gd name="T6" fmla="*/ 26988 w 60"/>
                <a:gd name="T7" fmla="*/ 23813 h 109"/>
                <a:gd name="T8" fmla="*/ 26988 w 60"/>
                <a:gd name="T9" fmla="*/ 73025 h 109"/>
                <a:gd name="T10" fmla="*/ 90488 w 60"/>
                <a:gd name="T11" fmla="*/ 73025 h 109"/>
                <a:gd name="T12" fmla="*/ 90488 w 60"/>
                <a:gd name="T13" fmla="*/ 95250 h 109"/>
                <a:gd name="T14" fmla="*/ 26988 w 60"/>
                <a:gd name="T15" fmla="*/ 95250 h 109"/>
                <a:gd name="T16" fmla="*/ 26988 w 60"/>
                <a:gd name="T17" fmla="*/ 149225 h 109"/>
                <a:gd name="T18" fmla="*/ 95250 w 60"/>
                <a:gd name="T19" fmla="*/ 149225 h 109"/>
                <a:gd name="T20" fmla="*/ 95250 w 60"/>
                <a:gd name="T21" fmla="*/ 173038 h 109"/>
                <a:gd name="T22" fmla="*/ 0 w 60"/>
                <a:gd name="T23" fmla="*/ 173038 h 109"/>
                <a:gd name="T24" fmla="*/ 0 w 60"/>
                <a:gd name="T25" fmla="*/ 0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109"/>
                <a:gd name="T41" fmla="*/ 60 w 60"/>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109">
                  <a:moveTo>
                    <a:pt x="0" y="0"/>
                  </a:moveTo>
                  <a:lnTo>
                    <a:pt x="59" y="0"/>
                  </a:lnTo>
                  <a:lnTo>
                    <a:pt x="59" y="15"/>
                  </a:lnTo>
                  <a:lnTo>
                    <a:pt x="17" y="15"/>
                  </a:lnTo>
                  <a:lnTo>
                    <a:pt x="17" y="46"/>
                  </a:lnTo>
                  <a:lnTo>
                    <a:pt x="57" y="46"/>
                  </a:lnTo>
                  <a:lnTo>
                    <a:pt x="57" y="60"/>
                  </a:lnTo>
                  <a:lnTo>
                    <a:pt x="17" y="60"/>
                  </a:lnTo>
                  <a:lnTo>
                    <a:pt x="17" y="94"/>
                  </a:lnTo>
                  <a:lnTo>
                    <a:pt x="60" y="94"/>
                  </a:lnTo>
                  <a:lnTo>
                    <a:pt x="60" y="109"/>
                  </a:lnTo>
                  <a:lnTo>
                    <a:pt x="0" y="109"/>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7" name="Freeform 49"/>
            <p:cNvSpPr>
              <a:spLocks noEditPoints="1"/>
            </p:cNvSpPr>
            <p:nvPr/>
          </p:nvSpPr>
          <p:spPr bwMode="auto">
            <a:xfrm>
              <a:off x="2027239" y="1050131"/>
              <a:ext cx="111125" cy="173038"/>
            </a:xfrm>
            <a:custGeom>
              <a:avLst/>
              <a:gdLst>
                <a:gd name="T0" fmla="*/ 0 w 47"/>
                <a:gd name="T1" fmla="*/ 0 h 74"/>
                <a:gd name="T2" fmla="*/ 56745 w 47"/>
                <a:gd name="T3" fmla="*/ 0 h 74"/>
                <a:gd name="T4" fmla="*/ 104032 w 47"/>
                <a:gd name="T5" fmla="*/ 42090 h 74"/>
                <a:gd name="T6" fmla="*/ 78024 w 47"/>
                <a:gd name="T7" fmla="*/ 81842 h 74"/>
                <a:gd name="T8" fmla="*/ 78024 w 47"/>
                <a:gd name="T9" fmla="*/ 81842 h 74"/>
                <a:gd name="T10" fmla="*/ 111125 w 47"/>
                <a:gd name="T11" fmla="*/ 126271 h 74"/>
                <a:gd name="T12" fmla="*/ 56745 w 47"/>
                <a:gd name="T13" fmla="*/ 173038 h 74"/>
                <a:gd name="T14" fmla="*/ 0 w 47"/>
                <a:gd name="T15" fmla="*/ 173038 h 74"/>
                <a:gd name="T16" fmla="*/ 0 w 47"/>
                <a:gd name="T17" fmla="*/ 0 h 74"/>
                <a:gd name="T18" fmla="*/ 49652 w 47"/>
                <a:gd name="T19" fmla="*/ 74827 h 74"/>
                <a:gd name="T20" fmla="*/ 75660 w 47"/>
                <a:gd name="T21" fmla="*/ 46767 h 74"/>
                <a:gd name="T22" fmla="*/ 47287 w 47"/>
                <a:gd name="T23" fmla="*/ 21045 h 74"/>
                <a:gd name="T24" fmla="*/ 28372 w 47"/>
                <a:gd name="T25" fmla="*/ 21045 h 74"/>
                <a:gd name="T26" fmla="*/ 28372 w 47"/>
                <a:gd name="T27" fmla="*/ 74827 h 74"/>
                <a:gd name="T28" fmla="*/ 49652 w 47"/>
                <a:gd name="T29" fmla="*/ 74827 h 74"/>
                <a:gd name="T30" fmla="*/ 56745 w 47"/>
                <a:gd name="T31" fmla="*/ 154331 h 74"/>
                <a:gd name="T32" fmla="*/ 82753 w 47"/>
                <a:gd name="T33" fmla="*/ 121594 h 74"/>
                <a:gd name="T34" fmla="*/ 54380 w 47"/>
                <a:gd name="T35" fmla="*/ 93534 h 74"/>
                <a:gd name="T36" fmla="*/ 28372 w 47"/>
                <a:gd name="T37" fmla="*/ 93534 h 74"/>
                <a:gd name="T38" fmla="*/ 28372 w 47"/>
                <a:gd name="T39" fmla="*/ 154331 h 74"/>
                <a:gd name="T40" fmla="*/ 56745 w 47"/>
                <a:gd name="T41" fmla="*/ 154331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74"/>
                <a:gd name="T65" fmla="*/ 47 w 47"/>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74">
                  <a:moveTo>
                    <a:pt x="0" y="0"/>
                  </a:moveTo>
                  <a:cubicBezTo>
                    <a:pt x="24" y="0"/>
                    <a:pt x="24" y="0"/>
                    <a:pt x="24" y="0"/>
                  </a:cubicBezTo>
                  <a:cubicBezTo>
                    <a:pt x="35" y="0"/>
                    <a:pt x="44" y="5"/>
                    <a:pt x="44" y="18"/>
                  </a:cubicBezTo>
                  <a:cubicBezTo>
                    <a:pt x="44" y="27"/>
                    <a:pt x="41" y="33"/>
                    <a:pt x="33" y="35"/>
                  </a:cubicBezTo>
                  <a:cubicBezTo>
                    <a:pt x="33" y="35"/>
                    <a:pt x="33" y="35"/>
                    <a:pt x="33" y="35"/>
                  </a:cubicBezTo>
                  <a:cubicBezTo>
                    <a:pt x="41" y="37"/>
                    <a:pt x="47" y="42"/>
                    <a:pt x="47" y="54"/>
                  </a:cubicBezTo>
                  <a:cubicBezTo>
                    <a:pt x="47" y="67"/>
                    <a:pt x="38" y="74"/>
                    <a:pt x="24" y="74"/>
                  </a:cubicBezTo>
                  <a:cubicBezTo>
                    <a:pt x="0" y="74"/>
                    <a:pt x="0" y="74"/>
                    <a:pt x="0" y="74"/>
                  </a:cubicBezTo>
                  <a:lnTo>
                    <a:pt x="0" y="0"/>
                  </a:lnTo>
                  <a:close/>
                  <a:moveTo>
                    <a:pt x="21" y="32"/>
                  </a:moveTo>
                  <a:cubicBezTo>
                    <a:pt x="29" y="32"/>
                    <a:pt x="32" y="27"/>
                    <a:pt x="32" y="20"/>
                  </a:cubicBezTo>
                  <a:cubicBezTo>
                    <a:pt x="32" y="11"/>
                    <a:pt x="27" y="9"/>
                    <a:pt x="20" y="9"/>
                  </a:cubicBezTo>
                  <a:cubicBezTo>
                    <a:pt x="12" y="9"/>
                    <a:pt x="12" y="9"/>
                    <a:pt x="12" y="9"/>
                  </a:cubicBezTo>
                  <a:cubicBezTo>
                    <a:pt x="12" y="32"/>
                    <a:pt x="12" y="32"/>
                    <a:pt x="12" y="32"/>
                  </a:cubicBezTo>
                  <a:lnTo>
                    <a:pt x="21" y="32"/>
                  </a:lnTo>
                  <a:close/>
                  <a:moveTo>
                    <a:pt x="24" y="66"/>
                  </a:moveTo>
                  <a:cubicBezTo>
                    <a:pt x="31" y="66"/>
                    <a:pt x="35" y="61"/>
                    <a:pt x="35" y="52"/>
                  </a:cubicBezTo>
                  <a:cubicBezTo>
                    <a:pt x="35" y="44"/>
                    <a:pt x="30" y="40"/>
                    <a:pt x="23" y="40"/>
                  </a:cubicBezTo>
                  <a:cubicBezTo>
                    <a:pt x="12" y="40"/>
                    <a:pt x="12" y="40"/>
                    <a:pt x="12" y="40"/>
                  </a:cubicBezTo>
                  <a:cubicBezTo>
                    <a:pt x="12" y="66"/>
                    <a:pt x="12" y="66"/>
                    <a:pt x="12" y="66"/>
                  </a:cubicBezTo>
                  <a:lnTo>
                    <a:pt x="24"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38" name="Freeform 50"/>
            <p:cNvSpPr>
              <a:spLocks/>
            </p:cNvSpPr>
            <p:nvPr/>
          </p:nvSpPr>
          <p:spPr bwMode="auto">
            <a:xfrm>
              <a:off x="2151064" y="1048543"/>
              <a:ext cx="111125" cy="179388"/>
            </a:xfrm>
            <a:custGeom>
              <a:avLst/>
              <a:gdLst>
                <a:gd name="T0" fmla="*/ 28372 w 47"/>
                <a:gd name="T1" fmla="*/ 121145 h 77"/>
                <a:gd name="T2" fmla="*/ 28372 w 47"/>
                <a:gd name="T3" fmla="*/ 125805 h 77"/>
                <a:gd name="T4" fmla="*/ 56745 w 47"/>
                <a:gd name="T5" fmla="*/ 158421 h 77"/>
                <a:gd name="T6" fmla="*/ 85117 w 47"/>
                <a:gd name="T7" fmla="*/ 132794 h 77"/>
                <a:gd name="T8" fmla="*/ 59109 w 47"/>
                <a:gd name="T9" fmla="*/ 102507 h 77"/>
                <a:gd name="T10" fmla="*/ 40194 w 47"/>
                <a:gd name="T11" fmla="*/ 95518 h 77"/>
                <a:gd name="T12" fmla="*/ 2364 w 47"/>
                <a:gd name="T13" fmla="*/ 48924 h 77"/>
                <a:gd name="T14" fmla="*/ 56745 w 47"/>
                <a:gd name="T15" fmla="*/ 0 h 77"/>
                <a:gd name="T16" fmla="*/ 106396 w 47"/>
                <a:gd name="T17" fmla="*/ 44265 h 77"/>
                <a:gd name="T18" fmla="*/ 106396 w 47"/>
                <a:gd name="T19" fmla="*/ 48924 h 77"/>
                <a:gd name="T20" fmla="*/ 80388 w 47"/>
                <a:gd name="T21" fmla="*/ 48924 h 77"/>
                <a:gd name="T22" fmla="*/ 80388 w 47"/>
                <a:gd name="T23" fmla="*/ 44265 h 77"/>
                <a:gd name="T24" fmla="*/ 54380 w 47"/>
                <a:gd name="T25" fmla="*/ 20967 h 77"/>
                <a:gd name="T26" fmla="*/ 30737 w 47"/>
                <a:gd name="T27" fmla="*/ 44265 h 77"/>
                <a:gd name="T28" fmla="*/ 56745 w 47"/>
                <a:gd name="T29" fmla="*/ 74551 h 77"/>
                <a:gd name="T30" fmla="*/ 75660 w 47"/>
                <a:gd name="T31" fmla="*/ 81540 h 77"/>
                <a:gd name="T32" fmla="*/ 111125 w 47"/>
                <a:gd name="T33" fmla="*/ 128134 h 77"/>
                <a:gd name="T34" fmla="*/ 54380 w 47"/>
                <a:gd name="T35" fmla="*/ 179388 h 77"/>
                <a:gd name="T36" fmla="*/ 0 w 47"/>
                <a:gd name="T37" fmla="*/ 125805 h 77"/>
                <a:gd name="T38" fmla="*/ 0 w 47"/>
                <a:gd name="T39" fmla="*/ 121145 h 77"/>
                <a:gd name="T40" fmla="*/ 28372 w 47"/>
                <a:gd name="T41" fmla="*/ 121145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77"/>
                <a:gd name="T65" fmla="*/ 47 w 4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77">
                  <a:moveTo>
                    <a:pt x="12" y="52"/>
                  </a:moveTo>
                  <a:cubicBezTo>
                    <a:pt x="12" y="54"/>
                    <a:pt x="12" y="54"/>
                    <a:pt x="12" y="54"/>
                  </a:cubicBezTo>
                  <a:cubicBezTo>
                    <a:pt x="12" y="63"/>
                    <a:pt x="16" y="68"/>
                    <a:pt x="24" y="68"/>
                  </a:cubicBezTo>
                  <a:cubicBezTo>
                    <a:pt x="32" y="68"/>
                    <a:pt x="36" y="63"/>
                    <a:pt x="36" y="57"/>
                  </a:cubicBezTo>
                  <a:cubicBezTo>
                    <a:pt x="36" y="49"/>
                    <a:pt x="32" y="46"/>
                    <a:pt x="25" y="44"/>
                  </a:cubicBezTo>
                  <a:cubicBezTo>
                    <a:pt x="17" y="41"/>
                    <a:pt x="17" y="41"/>
                    <a:pt x="17" y="41"/>
                  </a:cubicBezTo>
                  <a:cubicBezTo>
                    <a:pt x="6" y="37"/>
                    <a:pt x="1" y="31"/>
                    <a:pt x="1" y="21"/>
                  </a:cubicBezTo>
                  <a:cubicBezTo>
                    <a:pt x="1" y="7"/>
                    <a:pt x="10" y="0"/>
                    <a:pt x="24" y="0"/>
                  </a:cubicBezTo>
                  <a:cubicBezTo>
                    <a:pt x="43" y="0"/>
                    <a:pt x="45" y="12"/>
                    <a:pt x="45" y="19"/>
                  </a:cubicBezTo>
                  <a:cubicBezTo>
                    <a:pt x="45" y="21"/>
                    <a:pt x="45" y="21"/>
                    <a:pt x="45" y="21"/>
                  </a:cubicBezTo>
                  <a:cubicBezTo>
                    <a:pt x="34" y="21"/>
                    <a:pt x="34" y="21"/>
                    <a:pt x="34" y="21"/>
                  </a:cubicBezTo>
                  <a:cubicBezTo>
                    <a:pt x="34" y="19"/>
                    <a:pt x="34" y="19"/>
                    <a:pt x="34" y="19"/>
                  </a:cubicBezTo>
                  <a:cubicBezTo>
                    <a:pt x="34" y="13"/>
                    <a:pt x="31" y="9"/>
                    <a:pt x="23" y="9"/>
                  </a:cubicBezTo>
                  <a:cubicBezTo>
                    <a:pt x="18" y="9"/>
                    <a:pt x="13" y="12"/>
                    <a:pt x="13" y="19"/>
                  </a:cubicBezTo>
                  <a:cubicBezTo>
                    <a:pt x="13" y="26"/>
                    <a:pt x="16" y="29"/>
                    <a:pt x="24" y="32"/>
                  </a:cubicBezTo>
                  <a:cubicBezTo>
                    <a:pt x="32" y="35"/>
                    <a:pt x="32" y="35"/>
                    <a:pt x="32" y="35"/>
                  </a:cubicBezTo>
                  <a:cubicBezTo>
                    <a:pt x="43" y="39"/>
                    <a:pt x="47" y="44"/>
                    <a:pt x="47" y="55"/>
                  </a:cubicBezTo>
                  <a:cubicBezTo>
                    <a:pt x="47" y="70"/>
                    <a:pt x="38" y="77"/>
                    <a:pt x="23" y="77"/>
                  </a:cubicBezTo>
                  <a:cubicBezTo>
                    <a:pt x="4" y="77"/>
                    <a:pt x="0" y="65"/>
                    <a:pt x="0" y="54"/>
                  </a:cubicBezTo>
                  <a:cubicBezTo>
                    <a:pt x="0" y="52"/>
                    <a:pt x="0" y="52"/>
                    <a:pt x="0" y="52"/>
                  </a:cubicBezTo>
                  <a:lnTo>
                    <a:pt x="1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50" name="Picture 49"/>
          <p:cNvPicPr>
            <a:picLocks noChangeAspect="1"/>
          </p:cNvPicPr>
          <p:nvPr/>
        </p:nvPicPr>
        <p:blipFill>
          <a:blip r:embed="rId3"/>
          <a:stretch>
            <a:fillRect/>
          </a:stretch>
        </p:blipFill>
        <p:spPr>
          <a:xfrm>
            <a:off x="4993018" y="2910756"/>
            <a:ext cx="900766" cy="900766"/>
          </a:xfrm>
          <a:prstGeom prst="rect">
            <a:avLst/>
          </a:prstGeom>
        </p:spPr>
      </p:pic>
      <p:sp>
        <p:nvSpPr>
          <p:cNvPr id="51" name="TextBox 50"/>
          <p:cNvSpPr txBox="1"/>
          <p:nvPr/>
        </p:nvSpPr>
        <p:spPr>
          <a:xfrm>
            <a:off x="2588417" y="2039315"/>
            <a:ext cx="2222510" cy="461665"/>
          </a:xfrm>
          <a:prstGeom prst="rect">
            <a:avLst/>
          </a:prstGeom>
          <a:noFill/>
        </p:spPr>
        <p:txBody>
          <a:bodyPr wrap="square" rtlCol="0">
            <a:spAutoFit/>
          </a:bodyPr>
          <a:lstStyle/>
          <a:p>
            <a:r>
              <a:rPr lang="en-US" sz="2400" b="1" dirty="0">
                <a:solidFill>
                  <a:schemeClr val="tx1">
                    <a:lumMod val="75000"/>
                    <a:lumOff val="25000"/>
                  </a:schemeClr>
                </a:solidFill>
                <a:latin typeface="Helvetica Neue"/>
              </a:rPr>
              <a:t>S3</a:t>
            </a:r>
          </a:p>
        </p:txBody>
      </p:sp>
      <p:sp>
        <p:nvSpPr>
          <p:cNvPr id="52" name="TextBox 51"/>
          <p:cNvSpPr txBox="1"/>
          <p:nvPr/>
        </p:nvSpPr>
        <p:spPr>
          <a:xfrm>
            <a:off x="2588417" y="3405525"/>
            <a:ext cx="2222510" cy="461665"/>
          </a:xfrm>
          <a:prstGeom prst="rect">
            <a:avLst/>
          </a:prstGeom>
          <a:noFill/>
        </p:spPr>
        <p:txBody>
          <a:bodyPr wrap="square" rtlCol="0">
            <a:spAutoFit/>
          </a:bodyPr>
          <a:lstStyle/>
          <a:p>
            <a:r>
              <a:rPr lang="en-US" sz="2400" b="1" dirty="0">
                <a:solidFill>
                  <a:schemeClr val="tx1">
                    <a:lumMod val="75000"/>
                    <a:lumOff val="25000"/>
                  </a:schemeClr>
                </a:solidFill>
                <a:latin typeface="Helvetica Neue"/>
              </a:rPr>
              <a:t>EBS</a:t>
            </a:r>
          </a:p>
        </p:txBody>
      </p:sp>
      <p:sp>
        <p:nvSpPr>
          <p:cNvPr id="54" name="TextBox 53"/>
          <p:cNvSpPr txBox="1"/>
          <p:nvPr/>
        </p:nvSpPr>
        <p:spPr>
          <a:xfrm>
            <a:off x="2588417" y="4719043"/>
            <a:ext cx="2536034" cy="461665"/>
          </a:xfrm>
          <a:prstGeom prst="rect">
            <a:avLst/>
          </a:prstGeom>
          <a:noFill/>
        </p:spPr>
        <p:txBody>
          <a:bodyPr wrap="square" rtlCol="0">
            <a:spAutoFit/>
          </a:bodyPr>
          <a:lstStyle/>
          <a:p>
            <a:r>
              <a:rPr lang="en-US" sz="2400" b="1" dirty="0">
                <a:solidFill>
                  <a:schemeClr val="tx1">
                    <a:lumMod val="75000"/>
                    <a:lumOff val="25000"/>
                  </a:schemeClr>
                </a:solidFill>
                <a:latin typeface="Helvetica Neue"/>
              </a:rPr>
              <a:t>Glacier</a:t>
            </a:r>
          </a:p>
        </p:txBody>
      </p:sp>
      <p:sp>
        <p:nvSpPr>
          <p:cNvPr id="55" name="TextBox 54"/>
          <p:cNvSpPr txBox="1"/>
          <p:nvPr/>
        </p:nvSpPr>
        <p:spPr>
          <a:xfrm>
            <a:off x="6207916" y="2942628"/>
            <a:ext cx="2612235" cy="830997"/>
          </a:xfrm>
          <a:prstGeom prst="rect">
            <a:avLst/>
          </a:prstGeom>
          <a:noFill/>
        </p:spPr>
        <p:txBody>
          <a:bodyPr wrap="square" rtlCol="0">
            <a:spAutoFit/>
          </a:bodyPr>
          <a:lstStyle/>
          <a:p>
            <a:r>
              <a:rPr lang="en-US" sz="2400" b="1" dirty="0">
                <a:solidFill>
                  <a:schemeClr val="tx1">
                    <a:lumMod val="75000"/>
                    <a:lumOff val="25000"/>
                  </a:schemeClr>
                </a:solidFill>
                <a:latin typeface="Helvetica Neue"/>
              </a:rPr>
              <a:t>Storage Gateway</a:t>
            </a:r>
          </a:p>
        </p:txBody>
      </p:sp>
      <p:sp>
        <p:nvSpPr>
          <p:cNvPr id="2" name="Oval 1"/>
          <p:cNvSpPr/>
          <p:nvPr/>
        </p:nvSpPr>
        <p:spPr>
          <a:xfrm>
            <a:off x="1538016" y="4499491"/>
            <a:ext cx="900766" cy="900766"/>
          </a:xfrm>
          <a:prstGeom prst="ellipse">
            <a:avLst/>
          </a:prstGeom>
          <a:solidFill>
            <a:srgbClr val="166F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latin typeface="Helvetica Neue"/>
              </a:rPr>
              <a:t>G</a:t>
            </a:r>
          </a:p>
        </p:txBody>
      </p:sp>
    </p:spTree>
    <p:extLst>
      <p:ext uri="{BB962C8B-B14F-4D97-AF65-F5344CB8AC3E}">
        <p14:creationId xmlns:p14="http://schemas.microsoft.com/office/powerpoint/2010/main" val="2440914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a:spLocks noChangeArrowheads="1"/>
          </p:cNvSpPr>
          <p:nvPr/>
        </p:nvSpPr>
        <p:spPr bwMode="auto">
          <a:xfrm>
            <a:off x="1974267" y="2276709"/>
            <a:ext cx="6492638" cy="38638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105000"/>
              </a:lnSpc>
              <a:spcBef>
                <a:spcPts val="600"/>
              </a:spcBef>
            </a:pPr>
            <a:r>
              <a:rPr lang="en-US" sz="1400" b="1" dirty="0">
                <a:solidFill>
                  <a:schemeClr val="tx1">
                    <a:lumMod val="75000"/>
                    <a:lumOff val="25000"/>
                  </a:schemeClr>
                </a:solidFill>
                <a:latin typeface="Helvetica Neue"/>
              </a:rPr>
              <a:t>Web-scale Internet Storage</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A “Bucket” is equivalent to a “folder”</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Able to store unlimited number of Objects in a Bucket</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Objects from 1B-5 TB; no bucket size limit</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Highly available storage for the Internet (object store)</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HTTP/S endpoint to store and retrieve any amount of data, at any time, from anywhere on the web</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Highly scalable, reliable, fast, and inexpensive</a:t>
            </a:r>
          </a:p>
          <a:p>
            <a:pPr marL="177800"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Ideal Use Cases:</a:t>
            </a:r>
          </a:p>
          <a:p>
            <a:pPr marL="920750" lvl="1"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Static web content – often used with </a:t>
            </a:r>
            <a:r>
              <a:rPr lang="en-US" sz="1400" dirty="0" err="1">
                <a:solidFill>
                  <a:schemeClr val="tx1">
                    <a:lumMod val="75000"/>
                    <a:lumOff val="25000"/>
                  </a:schemeClr>
                </a:solidFill>
                <a:latin typeface="Helvetica Neue"/>
              </a:rPr>
              <a:t>CloudFront</a:t>
            </a:r>
            <a:r>
              <a:rPr lang="en-US" sz="1400" dirty="0">
                <a:solidFill>
                  <a:schemeClr val="tx1">
                    <a:lumMod val="75000"/>
                    <a:lumOff val="25000"/>
                  </a:schemeClr>
                </a:solidFill>
                <a:latin typeface="Helvetica Neue"/>
              </a:rPr>
              <a:t> CDN</a:t>
            </a:r>
          </a:p>
          <a:p>
            <a:pPr marL="920750" lvl="1"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Source and output storage for large-scale “Big Data” analytics</a:t>
            </a:r>
          </a:p>
          <a:p>
            <a:pPr marL="920750" lvl="1" indent="-177800" eaLnBrk="1" hangingPunct="1">
              <a:lnSpc>
                <a:spcPct val="105000"/>
              </a:lnSpc>
              <a:spcBef>
                <a:spcPts val="600"/>
              </a:spcBef>
              <a:buFont typeface="Arial" charset="0"/>
              <a:buChar char="•"/>
            </a:pPr>
            <a:r>
              <a:rPr lang="en-US" sz="1400" dirty="0">
                <a:solidFill>
                  <a:schemeClr val="tx1">
                    <a:lumMod val="75000"/>
                    <a:lumOff val="25000"/>
                  </a:schemeClr>
                </a:solidFill>
                <a:latin typeface="Helvetica Neue"/>
              </a:rPr>
              <a:t>Backup, archival, and DR storage that is always “live”</a:t>
            </a:r>
          </a:p>
          <a:p>
            <a:pPr marL="177800" indent="-177800" eaLnBrk="1" hangingPunct="1">
              <a:lnSpc>
                <a:spcPct val="105000"/>
              </a:lnSpc>
              <a:spcBef>
                <a:spcPts val="600"/>
              </a:spcBef>
              <a:buFont typeface="Arial" charset="0"/>
              <a:buChar char="•"/>
            </a:pPr>
            <a:endParaRPr lang="en-US" sz="1400" dirty="0">
              <a:solidFill>
                <a:schemeClr val="tx1">
                  <a:lumMod val="75000"/>
                  <a:lumOff val="25000"/>
                </a:schemeClr>
              </a:solidFill>
              <a:latin typeface="Helvetica Neue"/>
            </a:endParaRPr>
          </a:p>
        </p:txBody>
      </p:sp>
      <p:grpSp>
        <p:nvGrpSpPr>
          <p:cNvPr id="20" name="Group 5"/>
          <p:cNvGrpSpPr>
            <a:grpSpLocks/>
          </p:cNvGrpSpPr>
          <p:nvPr/>
        </p:nvGrpSpPr>
        <p:grpSpPr bwMode="auto">
          <a:xfrm>
            <a:off x="655986" y="1782763"/>
            <a:ext cx="936625" cy="920750"/>
            <a:chOff x="547687" y="2009776"/>
            <a:chExt cx="527050" cy="517525"/>
          </a:xfrm>
        </p:grpSpPr>
        <p:sp>
          <p:nvSpPr>
            <p:cNvPr id="21" name="Freeform 37"/>
            <p:cNvSpPr>
              <a:spLocks/>
            </p:cNvSpPr>
            <p:nvPr/>
          </p:nvSpPr>
          <p:spPr bwMode="auto">
            <a:xfrm>
              <a:off x="558799" y="2085976"/>
              <a:ext cx="504825" cy="441325"/>
            </a:xfrm>
            <a:custGeom>
              <a:avLst/>
              <a:gdLst>
                <a:gd name="T0" fmla="*/ 504825 w 216"/>
                <a:gd name="T1" fmla="*/ 0 h 189"/>
                <a:gd name="T2" fmla="*/ 252413 w 216"/>
                <a:gd name="T3" fmla="*/ 63046 h 189"/>
                <a:gd name="T4" fmla="*/ 0 w 216"/>
                <a:gd name="T5" fmla="*/ 0 h 189"/>
                <a:gd name="T6" fmla="*/ 84138 w 216"/>
                <a:gd name="T7" fmla="*/ 399294 h 189"/>
                <a:gd name="T8" fmla="*/ 252413 w 216"/>
                <a:gd name="T9" fmla="*/ 441325 h 189"/>
                <a:gd name="T10" fmla="*/ 420688 w 216"/>
                <a:gd name="T11" fmla="*/ 399294 h 189"/>
                <a:gd name="T12" fmla="*/ 420688 w 216"/>
                <a:gd name="T13" fmla="*/ 399294 h 189"/>
                <a:gd name="T14" fmla="*/ 504825 w 216"/>
                <a:gd name="T15" fmla="*/ 0 h 189"/>
                <a:gd name="T16" fmla="*/ 0 60000 65536"/>
                <a:gd name="T17" fmla="*/ 0 60000 65536"/>
                <a:gd name="T18" fmla="*/ 0 60000 65536"/>
                <a:gd name="T19" fmla="*/ 0 60000 65536"/>
                <a:gd name="T20" fmla="*/ 0 60000 65536"/>
                <a:gd name="T21" fmla="*/ 0 60000 65536"/>
                <a:gd name="T22" fmla="*/ 0 60000 65536"/>
                <a:gd name="T23" fmla="*/ 0 60000 65536"/>
                <a:gd name="T24" fmla="*/ 0 w 216"/>
                <a:gd name="T25" fmla="*/ 0 h 189"/>
                <a:gd name="T26" fmla="*/ 216 w 216"/>
                <a:gd name="T27" fmla="*/ 189 h 1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 h="189">
                  <a:moveTo>
                    <a:pt x="216" y="0"/>
                  </a:moveTo>
                  <a:cubicBezTo>
                    <a:pt x="216" y="14"/>
                    <a:pt x="168" y="27"/>
                    <a:pt x="108" y="27"/>
                  </a:cubicBezTo>
                  <a:cubicBezTo>
                    <a:pt x="48" y="27"/>
                    <a:pt x="0" y="14"/>
                    <a:pt x="0" y="0"/>
                  </a:cubicBezTo>
                  <a:cubicBezTo>
                    <a:pt x="36" y="171"/>
                    <a:pt x="36" y="171"/>
                    <a:pt x="36" y="171"/>
                  </a:cubicBezTo>
                  <a:cubicBezTo>
                    <a:pt x="36" y="181"/>
                    <a:pt x="68" y="189"/>
                    <a:pt x="108" y="189"/>
                  </a:cubicBezTo>
                  <a:cubicBezTo>
                    <a:pt x="148" y="189"/>
                    <a:pt x="180" y="181"/>
                    <a:pt x="180" y="171"/>
                  </a:cubicBezTo>
                  <a:cubicBezTo>
                    <a:pt x="180" y="171"/>
                    <a:pt x="180" y="171"/>
                    <a:pt x="180" y="171"/>
                  </a:cubicBezTo>
                  <a:lnTo>
                    <a:pt x="216" y="0"/>
                  </a:lnTo>
                  <a:close/>
                </a:path>
              </a:pathLst>
            </a:cu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5" name="Oval 38"/>
            <p:cNvSpPr>
              <a:spLocks noChangeArrowheads="1"/>
            </p:cNvSpPr>
            <p:nvPr/>
          </p:nvSpPr>
          <p:spPr bwMode="auto">
            <a:xfrm>
              <a:off x="558799" y="2020888"/>
              <a:ext cx="504825" cy="128588"/>
            </a:xfrm>
            <a:prstGeom prst="ellipse">
              <a:avLst/>
            </a:pr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6" name="Freeform 39"/>
            <p:cNvSpPr>
              <a:spLocks noEditPoints="1"/>
            </p:cNvSpPr>
            <p:nvPr/>
          </p:nvSpPr>
          <p:spPr bwMode="auto">
            <a:xfrm>
              <a:off x="547687" y="2009776"/>
              <a:ext cx="527050" cy="150813"/>
            </a:xfrm>
            <a:custGeom>
              <a:avLst/>
              <a:gdLst>
                <a:gd name="T0" fmla="*/ 263525 w 226"/>
                <a:gd name="T1" fmla="*/ 150813 h 65"/>
                <a:gd name="T2" fmla="*/ 0 w 226"/>
                <a:gd name="T3" fmla="*/ 76567 h 65"/>
                <a:gd name="T4" fmla="*/ 263525 w 226"/>
                <a:gd name="T5" fmla="*/ 0 h 65"/>
                <a:gd name="T6" fmla="*/ 527050 w 226"/>
                <a:gd name="T7" fmla="*/ 76567 h 65"/>
                <a:gd name="T8" fmla="*/ 263525 w 226"/>
                <a:gd name="T9" fmla="*/ 150813 h 65"/>
                <a:gd name="T10" fmla="*/ 263525 w 226"/>
                <a:gd name="T11" fmla="*/ 23202 h 65"/>
                <a:gd name="T12" fmla="*/ 23321 w 226"/>
                <a:gd name="T13" fmla="*/ 76567 h 65"/>
                <a:gd name="T14" fmla="*/ 263525 w 226"/>
                <a:gd name="T15" fmla="*/ 127611 h 65"/>
                <a:gd name="T16" fmla="*/ 503729 w 226"/>
                <a:gd name="T17" fmla="*/ 76567 h 65"/>
                <a:gd name="T18" fmla="*/ 263525 w 226"/>
                <a:gd name="T19" fmla="*/ 23202 h 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6"/>
                <a:gd name="T31" fmla="*/ 0 h 65"/>
                <a:gd name="T32" fmla="*/ 226 w 226"/>
                <a:gd name="T33" fmla="*/ 65 h 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6" h="65">
                  <a:moveTo>
                    <a:pt x="113" y="65"/>
                  </a:moveTo>
                  <a:cubicBezTo>
                    <a:pt x="57" y="65"/>
                    <a:pt x="0" y="54"/>
                    <a:pt x="0" y="33"/>
                  </a:cubicBezTo>
                  <a:cubicBezTo>
                    <a:pt x="0" y="11"/>
                    <a:pt x="57" y="0"/>
                    <a:pt x="113" y="0"/>
                  </a:cubicBezTo>
                  <a:cubicBezTo>
                    <a:pt x="169" y="0"/>
                    <a:pt x="226" y="11"/>
                    <a:pt x="226" y="33"/>
                  </a:cubicBezTo>
                  <a:cubicBezTo>
                    <a:pt x="226" y="54"/>
                    <a:pt x="169" y="65"/>
                    <a:pt x="113" y="65"/>
                  </a:cubicBezTo>
                  <a:close/>
                  <a:moveTo>
                    <a:pt x="113" y="10"/>
                  </a:moveTo>
                  <a:cubicBezTo>
                    <a:pt x="45" y="10"/>
                    <a:pt x="10" y="25"/>
                    <a:pt x="10" y="33"/>
                  </a:cubicBezTo>
                  <a:cubicBezTo>
                    <a:pt x="10" y="40"/>
                    <a:pt x="45" y="55"/>
                    <a:pt x="113" y="55"/>
                  </a:cubicBezTo>
                  <a:cubicBezTo>
                    <a:pt x="181" y="55"/>
                    <a:pt x="216" y="40"/>
                    <a:pt x="216" y="33"/>
                  </a:cubicBezTo>
                  <a:cubicBezTo>
                    <a:pt x="216" y="25"/>
                    <a:pt x="181" y="10"/>
                    <a:pt x="113"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8" name="Freeform 40"/>
            <p:cNvSpPr>
              <a:spLocks/>
            </p:cNvSpPr>
            <p:nvPr/>
          </p:nvSpPr>
          <p:spPr bwMode="auto">
            <a:xfrm>
              <a:off x="687387" y="2230438"/>
              <a:ext cx="115888" cy="195263"/>
            </a:xfrm>
            <a:custGeom>
              <a:avLst/>
              <a:gdLst>
                <a:gd name="T0" fmla="*/ 27813 w 50"/>
                <a:gd name="T1" fmla="*/ 134096 h 83"/>
                <a:gd name="T2" fmla="*/ 27813 w 50"/>
                <a:gd name="T3" fmla="*/ 138801 h 83"/>
                <a:gd name="T4" fmla="*/ 57944 w 50"/>
                <a:gd name="T5" fmla="*/ 174090 h 83"/>
                <a:gd name="T6" fmla="*/ 88075 w 50"/>
                <a:gd name="T7" fmla="*/ 145859 h 83"/>
                <a:gd name="T8" fmla="*/ 60262 w 50"/>
                <a:gd name="T9" fmla="*/ 112923 h 83"/>
                <a:gd name="T10" fmla="*/ 39402 w 50"/>
                <a:gd name="T11" fmla="*/ 105865 h 83"/>
                <a:gd name="T12" fmla="*/ 2318 w 50"/>
                <a:gd name="T13" fmla="*/ 54109 h 83"/>
                <a:gd name="T14" fmla="*/ 60262 w 50"/>
                <a:gd name="T15" fmla="*/ 0 h 83"/>
                <a:gd name="T16" fmla="*/ 111252 w 50"/>
                <a:gd name="T17" fmla="*/ 49404 h 83"/>
                <a:gd name="T18" fmla="*/ 111252 w 50"/>
                <a:gd name="T19" fmla="*/ 54109 h 83"/>
                <a:gd name="T20" fmla="*/ 81122 w 50"/>
                <a:gd name="T21" fmla="*/ 54109 h 83"/>
                <a:gd name="T22" fmla="*/ 81122 w 50"/>
                <a:gd name="T23" fmla="*/ 51756 h 83"/>
                <a:gd name="T24" fmla="*/ 55626 w 50"/>
                <a:gd name="T25" fmla="*/ 23526 h 83"/>
                <a:gd name="T26" fmla="*/ 32449 w 50"/>
                <a:gd name="T27" fmla="*/ 51756 h 83"/>
                <a:gd name="T28" fmla="*/ 57944 w 50"/>
                <a:gd name="T29" fmla="*/ 82340 h 83"/>
                <a:gd name="T30" fmla="*/ 78804 w 50"/>
                <a:gd name="T31" fmla="*/ 89398 h 83"/>
                <a:gd name="T32" fmla="*/ 115888 w 50"/>
                <a:gd name="T33" fmla="*/ 138801 h 83"/>
                <a:gd name="T34" fmla="*/ 55626 w 50"/>
                <a:gd name="T35" fmla="*/ 195263 h 83"/>
                <a:gd name="T36" fmla="*/ 0 w 50"/>
                <a:gd name="T37" fmla="*/ 138801 h 83"/>
                <a:gd name="T38" fmla="*/ 0 w 50"/>
                <a:gd name="T39" fmla="*/ 134096 h 83"/>
                <a:gd name="T40" fmla="*/ 27813 w 50"/>
                <a:gd name="T41" fmla="*/ 134096 h 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83"/>
                <a:gd name="T65" fmla="*/ 50 w 50"/>
                <a:gd name="T66" fmla="*/ 83 h 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83">
                  <a:moveTo>
                    <a:pt x="12" y="57"/>
                  </a:moveTo>
                  <a:cubicBezTo>
                    <a:pt x="12" y="59"/>
                    <a:pt x="12" y="59"/>
                    <a:pt x="12" y="59"/>
                  </a:cubicBezTo>
                  <a:cubicBezTo>
                    <a:pt x="12" y="69"/>
                    <a:pt x="17" y="74"/>
                    <a:pt x="25" y="74"/>
                  </a:cubicBezTo>
                  <a:cubicBezTo>
                    <a:pt x="34" y="74"/>
                    <a:pt x="38" y="68"/>
                    <a:pt x="38" y="62"/>
                  </a:cubicBezTo>
                  <a:cubicBezTo>
                    <a:pt x="38" y="54"/>
                    <a:pt x="33" y="50"/>
                    <a:pt x="26" y="48"/>
                  </a:cubicBezTo>
                  <a:cubicBezTo>
                    <a:pt x="17" y="45"/>
                    <a:pt x="17" y="45"/>
                    <a:pt x="17" y="45"/>
                  </a:cubicBezTo>
                  <a:cubicBezTo>
                    <a:pt x="6" y="41"/>
                    <a:pt x="1" y="34"/>
                    <a:pt x="1" y="23"/>
                  </a:cubicBezTo>
                  <a:cubicBezTo>
                    <a:pt x="1" y="9"/>
                    <a:pt x="11" y="0"/>
                    <a:pt x="26" y="0"/>
                  </a:cubicBezTo>
                  <a:cubicBezTo>
                    <a:pt x="46" y="0"/>
                    <a:pt x="48" y="13"/>
                    <a:pt x="48" y="21"/>
                  </a:cubicBezTo>
                  <a:cubicBezTo>
                    <a:pt x="48" y="23"/>
                    <a:pt x="48" y="23"/>
                    <a:pt x="48" y="23"/>
                  </a:cubicBezTo>
                  <a:cubicBezTo>
                    <a:pt x="35" y="23"/>
                    <a:pt x="35" y="23"/>
                    <a:pt x="35" y="23"/>
                  </a:cubicBezTo>
                  <a:cubicBezTo>
                    <a:pt x="35" y="22"/>
                    <a:pt x="35" y="22"/>
                    <a:pt x="35" y="22"/>
                  </a:cubicBezTo>
                  <a:cubicBezTo>
                    <a:pt x="35" y="14"/>
                    <a:pt x="32" y="10"/>
                    <a:pt x="24" y="10"/>
                  </a:cubicBezTo>
                  <a:cubicBezTo>
                    <a:pt x="19" y="10"/>
                    <a:pt x="14" y="13"/>
                    <a:pt x="14" y="22"/>
                  </a:cubicBezTo>
                  <a:cubicBezTo>
                    <a:pt x="14" y="28"/>
                    <a:pt x="17" y="32"/>
                    <a:pt x="25" y="35"/>
                  </a:cubicBezTo>
                  <a:cubicBezTo>
                    <a:pt x="34" y="38"/>
                    <a:pt x="34" y="38"/>
                    <a:pt x="34" y="38"/>
                  </a:cubicBezTo>
                  <a:cubicBezTo>
                    <a:pt x="45" y="42"/>
                    <a:pt x="50" y="48"/>
                    <a:pt x="50" y="59"/>
                  </a:cubicBezTo>
                  <a:cubicBezTo>
                    <a:pt x="50" y="76"/>
                    <a:pt x="40" y="83"/>
                    <a:pt x="24" y="83"/>
                  </a:cubicBezTo>
                  <a:cubicBezTo>
                    <a:pt x="4" y="83"/>
                    <a:pt x="0" y="70"/>
                    <a:pt x="0" y="59"/>
                  </a:cubicBezTo>
                  <a:cubicBezTo>
                    <a:pt x="0" y="57"/>
                    <a:pt x="0" y="57"/>
                    <a:pt x="0" y="57"/>
                  </a:cubicBezTo>
                  <a:lnTo>
                    <a:pt x="12"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9" name="Freeform 41"/>
            <p:cNvSpPr>
              <a:spLocks/>
            </p:cNvSpPr>
            <p:nvPr/>
          </p:nvSpPr>
          <p:spPr bwMode="auto">
            <a:xfrm>
              <a:off x="820737" y="2238376"/>
              <a:ext cx="109538" cy="187325"/>
            </a:xfrm>
            <a:custGeom>
              <a:avLst/>
              <a:gdLst>
                <a:gd name="T0" fmla="*/ 30298 w 47"/>
                <a:gd name="T1" fmla="*/ 133469 h 80"/>
                <a:gd name="T2" fmla="*/ 53604 w 47"/>
                <a:gd name="T3" fmla="*/ 168593 h 80"/>
                <a:gd name="T4" fmla="*/ 79240 w 47"/>
                <a:gd name="T5" fmla="*/ 133469 h 80"/>
                <a:gd name="T6" fmla="*/ 51273 w 47"/>
                <a:gd name="T7" fmla="*/ 100687 h 80"/>
                <a:gd name="T8" fmla="*/ 39620 w 47"/>
                <a:gd name="T9" fmla="*/ 100687 h 80"/>
                <a:gd name="T10" fmla="*/ 39620 w 47"/>
                <a:gd name="T11" fmla="*/ 79613 h 80"/>
                <a:gd name="T12" fmla="*/ 48943 w 47"/>
                <a:gd name="T13" fmla="*/ 79613 h 80"/>
                <a:gd name="T14" fmla="*/ 76910 w 47"/>
                <a:gd name="T15" fmla="*/ 46831 h 80"/>
                <a:gd name="T16" fmla="*/ 55934 w 47"/>
                <a:gd name="T17" fmla="*/ 21074 h 80"/>
                <a:gd name="T18" fmla="*/ 30298 w 47"/>
                <a:gd name="T19" fmla="*/ 53856 h 80"/>
                <a:gd name="T20" fmla="*/ 2331 w 47"/>
                <a:gd name="T21" fmla="*/ 53856 h 80"/>
                <a:gd name="T22" fmla="*/ 55934 w 47"/>
                <a:gd name="T23" fmla="*/ 0 h 80"/>
                <a:gd name="T24" fmla="*/ 104877 w 47"/>
                <a:gd name="T25" fmla="*/ 46831 h 80"/>
                <a:gd name="T26" fmla="*/ 76910 w 47"/>
                <a:gd name="T27" fmla="*/ 86638 h 80"/>
                <a:gd name="T28" fmla="*/ 76910 w 47"/>
                <a:gd name="T29" fmla="*/ 88979 h 80"/>
                <a:gd name="T30" fmla="*/ 109538 w 47"/>
                <a:gd name="T31" fmla="*/ 131128 h 80"/>
                <a:gd name="T32" fmla="*/ 53604 w 47"/>
                <a:gd name="T33" fmla="*/ 187325 h 80"/>
                <a:gd name="T34" fmla="*/ 0 w 47"/>
                <a:gd name="T35" fmla="*/ 133469 h 80"/>
                <a:gd name="T36" fmla="*/ 30298 w 47"/>
                <a:gd name="T37" fmla="*/ 133469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
                <a:gd name="T58" fmla="*/ 0 h 80"/>
                <a:gd name="T59" fmla="*/ 47 w 47"/>
                <a:gd name="T60" fmla="*/ 80 h 8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 h="80">
                  <a:moveTo>
                    <a:pt x="13" y="57"/>
                  </a:moveTo>
                  <a:cubicBezTo>
                    <a:pt x="13" y="64"/>
                    <a:pt x="15" y="72"/>
                    <a:pt x="23" y="72"/>
                  </a:cubicBezTo>
                  <a:cubicBezTo>
                    <a:pt x="31" y="72"/>
                    <a:pt x="34" y="65"/>
                    <a:pt x="34" y="57"/>
                  </a:cubicBezTo>
                  <a:cubicBezTo>
                    <a:pt x="34" y="48"/>
                    <a:pt x="31" y="43"/>
                    <a:pt x="22" y="43"/>
                  </a:cubicBezTo>
                  <a:cubicBezTo>
                    <a:pt x="17" y="43"/>
                    <a:pt x="17" y="43"/>
                    <a:pt x="17" y="43"/>
                  </a:cubicBezTo>
                  <a:cubicBezTo>
                    <a:pt x="17" y="34"/>
                    <a:pt x="17" y="34"/>
                    <a:pt x="17" y="34"/>
                  </a:cubicBezTo>
                  <a:cubicBezTo>
                    <a:pt x="21" y="34"/>
                    <a:pt x="21" y="34"/>
                    <a:pt x="21" y="34"/>
                  </a:cubicBezTo>
                  <a:cubicBezTo>
                    <a:pt x="30" y="34"/>
                    <a:pt x="33" y="28"/>
                    <a:pt x="33" y="20"/>
                  </a:cubicBezTo>
                  <a:cubicBezTo>
                    <a:pt x="33" y="14"/>
                    <a:pt x="30" y="9"/>
                    <a:pt x="24" y="9"/>
                  </a:cubicBezTo>
                  <a:cubicBezTo>
                    <a:pt x="16" y="9"/>
                    <a:pt x="13" y="15"/>
                    <a:pt x="13" y="23"/>
                  </a:cubicBezTo>
                  <a:cubicBezTo>
                    <a:pt x="1" y="23"/>
                    <a:pt x="1" y="23"/>
                    <a:pt x="1" y="23"/>
                  </a:cubicBezTo>
                  <a:cubicBezTo>
                    <a:pt x="1" y="8"/>
                    <a:pt x="9" y="0"/>
                    <a:pt x="24" y="0"/>
                  </a:cubicBezTo>
                  <a:cubicBezTo>
                    <a:pt x="34" y="0"/>
                    <a:pt x="45" y="4"/>
                    <a:pt x="45" y="20"/>
                  </a:cubicBezTo>
                  <a:cubicBezTo>
                    <a:pt x="45" y="28"/>
                    <a:pt x="41" y="36"/>
                    <a:pt x="33" y="37"/>
                  </a:cubicBezTo>
                  <a:cubicBezTo>
                    <a:pt x="33" y="38"/>
                    <a:pt x="33" y="38"/>
                    <a:pt x="33" y="38"/>
                  </a:cubicBezTo>
                  <a:cubicBezTo>
                    <a:pt x="41" y="38"/>
                    <a:pt x="47" y="45"/>
                    <a:pt x="47" y="56"/>
                  </a:cubicBezTo>
                  <a:cubicBezTo>
                    <a:pt x="47" y="72"/>
                    <a:pt x="39" y="80"/>
                    <a:pt x="23" y="80"/>
                  </a:cubicBezTo>
                  <a:cubicBezTo>
                    <a:pt x="9" y="80"/>
                    <a:pt x="0" y="73"/>
                    <a:pt x="0" y="57"/>
                  </a:cubicBezTo>
                  <a:lnTo>
                    <a:pt x="13"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2983" y="1782764"/>
            <a:ext cx="1495685" cy="18313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GB" dirty="0"/>
              <a:t>Simple Storage Service (S3</a:t>
            </a:r>
            <a:r>
              <a:rPr lang="en-GB" dirty="0" smtClean="0"/>
              <a:t>)</a:t>
            </a:r>
            <a:endParaRPr lang="en-GB" dirty="0"/>
          </a:p>
        </p:txBody>
      </p:sp>
    </p:spTree>
    <p:extLst>
      <p:ext uri="{BB962C8B-B14F-4D97-AF65-F5344CB8AC3E}">
        <p14:creationId xmlns:p14="http://schemas.microsoft.com/office/powerpoint/2010/main" val="1807098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Chart 30"/>
          <p:cNvGraphicFramePr>
            <a:graphicFrameLocks/>
          </p:cNvGraphicFramePr>
          <p:nvPr>
            <p:extLst/>
          </p:nvPr>
        </p:nvGraphicFramePr>
        <p:xfrm>
          <a:off x="255687" y="1319107"/>
          <a:ext cx="8717540" cy="4193137"/>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p:cNvSpPr txBox="1"/>
          <p:nvPr/>
        </p:nvSpPr>
        <p:spPr>
          <a:xfrm>
            <a:off x="356973" y="1821029"/>
            <a:ext cx="6030460" cy="646329"/>
          </a:xfrm>
          <a:prstGeom prst="rect">
            <a:avLst/>
          </a:prstGeom>
          <a:noFill/>
        </p:spPr>
        <p:txBody>
          <a:bodyPr wrap="square" lIns="91438" tIns="45719" rIns="91438" bIns="45719">
            <a:spAutoFit/>
          </a:bodyPr>
          <a:lstStyle/>
          <a:p>
            <a:pPr>
              <a:defRPr/>
            </a:pPr>
            <a:r>
              <a:rPr lang="en-US" dirty="0">
                <a:solidFill>
                  <a:prstClr val="black"/>
                </a:solidFill>
                <a:latin typeface="Arial"/>
                <a:ea typeface="Verdana" pitchFamily="34" charset="0"/>
                <a:cs typeface="Verdana" pitchFamily="34" charset="0"/>
              </a:rPr>
              <a:t>Time Sequence of Total Number of Objects Stored in Amazon Simple Storage Service (S3)</a:t>
            </a:r>
          </a:p>
        </p:txBody>
      </p:sp>
      <p:sp>
        <p:nvSpPr>
          <p:cNvPr id="33" name="TextBox 32"/>
          <p:cNvSpPr txBox="1"/>
          <p:nvPr/>
        </p:nvSpPr>
        <p:spPr>
          <a:xfrm>
            <a:off x="468034" y="4867505"/>
            <a:ext cx="1082053" cy="338552"/>
          </a:xfrm>
          <a:prstGeom prst="rect">
            <a:avLst/>
          </a:prstGeom>
          <a:noFill/>
        </p:spPr>
        <p:txBody>
          <a:bodyPr wrap="square" lIns="91438" tIns="45719" rIns="91438" bIns="45719">
            <a:spAutoFit/>
          </a:bodyPr>
          <a:lstStyle/>
          <a:p>
            <a:pPr algn="ctr">
              <a:defRPr/>
            </a:pPr>
            <a:r>
              <a:rPr lang="en-US" sz="1600" dirty="0">
                <a:solidFill>
                  <a:prstClr val="black"/>
                </a:solidFill>
                <a:latin typeface="Arial"/>
                <a:ea typeface="Verdana" pitchFamily="34" charset="0"/>
                <a:cs typeface="Verdana" pitchFamily="34" charset="0"/>
              </a:rPr>
              <a:t>2.9 Billion</a:t>
            </a:r>
          </a:p>
        </p:txBody>
      </p:sp>
      <p:sp>
        <p:nvSpPr>
          <p:cNvPr id="34" name="TextBox 33"/>
          <p:cNvSpPr txBox="1"/>
          <p:nvPr/>
        </p:nvSpPr>
        <p:spPr>
          <a:xfrm>
            <a:off x="1542385" y="4838456"/>
            <a:ext cx="1024637" cy="338552"/>
          </a:xfrm>
          <a:prstGeom prst="rect">
            <a:avLst/>
          </a:prstGeom>
          <a:noFill/>
        </p:spPr>
        <p:txBody>
          <a:bodyPr wrap="square" lIns="91438" tIns="45719" rIns="91438" bIns="45719">
            <a:spAutoFit/>
          </a:bodyPr>
          <a:lstStyle/>
          <a:p>
            <a:pPr algn="ctr">
              <a:defRPr/>
            </a:pPr>
            <a:r>
              <a:rPr lang="en-US" sz="1600" dirty="0">
                <a:solidFill>
                  <a:prstClr val="black"/>
                </a:solidFill>
                <a:latin typeface="Arial"/>
                <a:ea typeface="Verdana" pitchFamily="34" charset="0"/>
                <a:cs typeface="Verdana" pitchFamily="34" charset="0"/>
              </a:rPr>
              <a:t>14 Billion</a:t>
            </a:r>
          </a:p>
        </p:txBody>
      </p:sp>
      <p:sp>
        <p:nvSpPr>
          <p:cNvPr id="35" name="TextBox 34"/>
          <p:cNvSpPr txBox="1"/>
          <p:nvPr/>
        </p:nvSpPr>
        <p:spPr>
          <a:xfrm>
            <a:off x="2559724" y="4771470"/>
            <a:ext cx="1024637" cy="338552"/>
          </a:xfrm>
          <a:prstGeom prst="rect">
            <a:avLst/>
          </a:prstGeom>
          <a:noFill/>
        </p:spPr>
        <p:txBody>
          <a:bodyPr wrap="square" lIns="91438" tIns="45719" rIns="91438" bIns="45719">
            <a:spAutoFit/>
          </a:bodyPr>
          <a:lstStyle/>
          <a:p>
            <a:pPr algn="ctr">
              <a:defRPr/>
            </a:pPr>
            <a:r>
              <a:rPr lang="en-US" sz="1600" dirty="0">
                <a:solidFill>
                  <a:prstClr val="black"/>
                </a:solidFill>
                <a:latin typeface="Arial"/>
                <a:ea typeface="Verdana" pitchFamily="34" charset="0"/>
                <a:cs typeface="Verdana" pitchFamily="34" charset="0"/>
              </a:rPr>
              <a:t>40 Billion</a:t>
            </a:r>
          </a:p>
        </p:txBody>
      </p:sp>
      <p:sp>
        <p:nvSpPr>
          <p:cNvPr id="36" name="TextBox 35"/>
          <p:cNvSpPr txBox="1"/>
          <p:nvPr/>
        </p:nvSpPr>
        <p:spPr>
          <a:xfrm>
            <a:off x="3500670" y="4669179"/>
            <a:ext cx="1139571" cy="338552"/>
          </a:xfrm>
          <a:prstGeom prst="rect">
            <a:avLst/>
          </a:prstGeom>
          <a:noFill/>
        </p:spPr>
        <p:txBody>
          <a:bodyPr wrap="square" lIns="91438" tIns="45719" rIns="91438" bIns="45719">
            <a:spAutoFit/>
          </a:bodyPr>
          <a:lstStyle/>
          <a:p>
            <a:pPr algn="ctr">
              <a:defRPr/>
            </a:pPr>
            <a:r>
              <a:rPr lang="en-US" sz="1600" dirty="0">
                <a:solidFill>
                  <a:prstClr val="black"/>
                </a:solidFill>
                <a:latin typeface="Arial"/>
                <a:ea typeface="Verdana" pitchFamily="34" charset="0"/>
                <a:cs typeface="Verdana" pitchFamily="34" charset="0"/>
              </a:rPr>
              <a:t>102 Billion</a:t>
            </a:r>
          </a:p>
        </p:txBody>
      </p:sp>
      <p:sp>
        <p:nvSpPr>
          <p:cNvPr id="37" name="TextBox 36"/>
          <p:cNvSpPr txBox="1"/>
          <p:nvPr/>
        </p:nvSpPr>
        <p:spPr>
          <a:xfrm>
            <a:off x="4585135" y="4420934"/>
            <a:ext cx="1139571" cy="338552"/>
          </a:xfrm>
          <a:prstGeom prst="rect">
            <a:avLst/>
          </a:prstGeom>
          <a:noFill/>
          <a:ln>
            <a:noFill/>
          </a:ln>
        </p:spPr>
        <p:txBody>
          <a:bodyPr wrap="square" lIns="91438" tIns="45719" rIns="91438" bIns="45719">
            <a:spAutoFit/>
          </a:bodyPr>
          <a:lstStyle/>
          <a:p>
            <a:pPr algn="ctr">
              <a:defRPr/>
            </a:pPr>
            <a:r>
              <a:rPr lang="en-US" sz="1600" dirty="0">
                <a:solidFill>
                  <a:prstClr val="black"/>
                </a:solidFill>
                <a:latin typeface="Arial"/>
                <a:ea typeface="Verdana" pitchFamily="34" charset="0"/>
                <a:cs typeface="Verdana" pitchFamily="34" charset="0"/>
              </a:rPr>
              <a:t>262 Billion</a:t>
            </a:r>
          </a:p>
        </p:txBody>
      </p:sp>
      <p:sp>
        <p:nvSpPr>
          <p:cNvPr id="38" name="TextBox 37"/>
          <p:cNvSpPr txBox="1"/>
          <p:nvPr/>
        </p:nvSpPr>
        <p:spPr>
          <a:xfrm>
            <a:off x="5546499" y="3594939"/>
            <a:ext cx="1139571" cy="338552"/>
          </a:xfrm>
          <a:prstGeom prst="rect">
            <a:avLst/>
          </a:prstGeom>
          <a:noFill/>
          <a:ln>
            <a:noFill/>
          </a:ln>
        </p:spPr>
        <p:txBody>
          <a:bodyPr wrap="square" lIns="91438" tIns="45719" rIns="91438" bIns="45719">
            <a:spAutoFit/>
          </a:bodyPr>
          <a:lstStyle/>
          <a:p>
            <a:pPr algn="ctr">
              <a:defRPr/>
            </a:pPr>
            <a:r>
              <a:rPr lang="en-US" sz="1600" dirty="0">
                <a:solidFill>
                  <a:prstClr val="black"/>
                </a:solidFill>
                <a:latin typeface="Arial"/>
                <a:ea typeface="Verdana" pitchFamily="34" charset="0"/>
                <a:cs typeface="Verdana" pitchFamily="34" charset="0"/>
              </a:rPr>
              <a:t>762 Billion</a:t>
            </a:r>
          </a:p>
        </p:txBody>
      </p:sp>
      <p:sp>
        <p:nvSpPr>
          <p:cNvPr id="39" name="TextBox 38"/>
          <p:cNvSpPr txBox="1"/>
          <p:nvPr/>
        </p:nvSpPr>
        <p:spPr>
          <a:xfrm>
            <a:off x="1436914" y="3173497"/>
            <a:ext cx="3337026" cy="584773"/>
          </a:xfrm>
          <a:prstGeom prst="rect">
            <a:avLst/>
          </a:prstGeom>
          <a:noFill/>
          <a:ln>
            <a:solidFill>
              <a:schemeClr val="bg1">
                <a:lumMod val="65000"/>
              </a:schemeClr>
            </a:solidFill>
          </a:ln>
        </p:spPr>
        <p:txBody>
          <a:bodyPr wrap="square" lIns="91438" tIns="45719" rIns="91438" bIns="45719">
            <a:spAutoFit/>
          </a:bodyPr>
          <a:lstStyle/>
          <a:p>
            <a:pPr algn="ctr">
              <a:defRPr/>
            </a:pPr>
            <a:r>
              <a:rPr lang="en-US" sz="1600" dirty="0">
                <a:solidFill>
                  <a:prstClr val="black"/>
                </a:solidFill>
                <a:latin typeface="Arial"/>
                <a:ea typeface="Verdana" pitchFamily="34" charset="0"/>
                <a:cs typeface="Verdana" pitchFamily="34" charset="0"/>
              </a:rPr>
              <a:t>Current Peak Rate:</a:t>
            </a:r>
          </a:p>
          <a:p>
            <a:pPr algn="ctr">
              <a:defRPr/>
            </a:pPr>
            <a:r>
              <a:rPr lang="en-US" sz="1600" dirty="0">
                <a:solidFill>
                  <a:prstClr val="black"/>
                </a:solidFill>
                <a:latin typeface="Arial"/>
                <a:ea typeface="Verdana" pitchFamily="34" charset="0"/>
                <a:cs typeface="Verdana" pitchFamily="34" charset="0"/>
              </a:rPr>
              <a:t>1.1 Million Requests per Second</a:t>
            </a:r>
          </a:p>
        </p:txBody>
      </p:sp>
      <p:sp>
        <p:nvSpPr>
          <p:cNvPr id="40" name="TextBox 39"/>
          <p:cNvSpPr txBox="1"/>
          <p:nvPr/>
        </p:nvSpPr>
        <p:spPr>
          <a:xfrm>
            <a:off x="6579352" y="2657418"/>
            <a:ext cx="1127865" cy="338552"/>
          </a:xfrm>
          <a:prstGeom prst="rect">
            <a:avLst/>
          </a:prstGeom>
          <a:noFill/>
          <a:ln>
            <a:noFill/>
          </a:ln>
        </p:spPr>
        <p:txBody>
          <a:bodyPr wrap="square" lIns="91438" tIns="45719" rIns="91438" bIns="45719">
            <a:spAutoFit/>
          </a:bodyPr>
          <a:lstStyle/>
          <a:p>
            <a:pPr algn="ctr">
              <a:defRPr/>
            </a:pPr>
            <a:r>
              <a:rPr lang="en-US" sz="1600" dirty="0">
                <a:solidFill>
                  <a:prstClr val="black"/>
                </a:solidFill>
                <a:latin typeface="Arial"/>
                <a:ea typeface="Verdana" pitchFamily="34" charset="0"/>
                <a:cs typeface="Verdana" pitchFamily="34" charset="0"/>
              </a:rPr>
              <a:t>1.3 Trillion</a:t>
            </a:r>
          </a:p>
        </p:txBody>
      </p:sp>
      <p:sp>
        <p:nvSpPr>
          <p:cNvPr id="41" name="TextBox 40"/>
          <p:cNvSpPr txBox="1"/>
          <p:nvPr/>
        </p:nvSpPr>
        <p:spPr>
          <a:xfrm>
            <a:off x="7734441" y="1476702"/>
            <a:ext cx="952763" cy="338552"/>
          </a:xfrm>
          <a:prstGeom prst="rect">
            <a:avLst/>
          </a:prstGeom>
          <a:noFill/>
          <a:ln>
            <a:noFill/>
          </a:ln>
        </p:spPr>
        <p:txBody>
          <a:bodyPr wrap="square" lIns="91438" tIns="45719" rIns="91438" bIns="45719">
            <a:spAutoFit/>
          </a:bodyPr>
          <a:lstStyle/>
          <a:p>
            <a:pPr algn="ctr">
              <a:defRPr/>
            </a:pPr>
            <a:r>
              <a:rPr lang="en-US" sz="1600" dirty="0">
                <a:solidFill>
                  <a:prstClr val="black"/>
                </a:solidFill>
                <a:latin typeface="Arial"/>
                <a:ea typeface="Verdana" pitchFamily="34" charset="0"/>
                <a:cs typeface="Verdana" pitchFamily="34" charset="0"/>
              </a:rPr>
              <a:t>2 Trillion</a:t>
            </a:r>
          </a:p>
        </p:txBody>
      </p:sp>
      <p:sp>
        <p:nvSpPr>
          <p:cNvPr id="2" name="Title 1"/>
          <p:cNvSpPr>
            <a:spLocks noGrp="1"/>
          </p:cNvSpPr>
          <p:nvPr>
            <p:ph type="title"/>
          </p:nvPr>
        </p:nvSpPr>
        <p:spPr/>
        <p:txBody>
          <a:bodyPr>
            <a:normAutofit/>
          </a:bodyPr>
          <a:lstStyle/>
          <a:p>
            <a:r>
              <a:rPr lang="en-GB" dirty="0"/>
              <a:t>Objects in Amazon </a:t>
            </a:r>
            <a:r>
              <a:rPr lang="en-GB" dirty="0" smtClean="0"/>
              <a:t>S3</a:t>
            </a:r>
            <a:endParaRPr lang="en-GB" dirty="0"/>
          </a:p>
        </p:txBody>
      </p:sp>
    </p:spTree>
    <p:extLst>
      <p:ext uri="{BB962C8B-B14F-4D97-AF65-F5344CB8AC3E}">
        <p14:creationId xmlns:p14="http://schemas.microsoft.com/office/powerpoint/2010/main" val="3148579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a:grpSpLocks/>
          </p:cNvGrpSpPr>
          <p:nvPr/>
        </p:nvGrpSpPr>
        <p:grpSpPr bwMode="auto">
          <a:xfrm>
            <a:off x="676231" y="1815142"/>
            <a:ext cx="954087" cy="1000125"/>
            <a:chOff x="1816101" y="791368"/>
            <a:chExt cx="536575" cy="561975"/>
          </a:xfrm>
        </p:grpSpPr>
        <p:sp>
          <p:nvSpPr>
            <p:cNvPr id="12" name="Rectangle 8"/>
            <p:cNvSpPr>
              <a:spLocks noChangeArrowheads="1"/>
            </p:cNvSpPr>
            <p:nvPr/>
          </p:nvSpPr>
          <p:spPr bwMode="auto">
            <a:xfrm>
              <a:off x="1841501" y="896143"/>
              <a:ext cx="482600" cy="457200"/>
            </a:xfrm>
            <a:prstGeom prst="rect">
              <a:avLst/>
            </a:prstGeom>
            <a:solidFill>
              <a:srgbClr val="166FB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3" name="Freeform 9"/>
            <p:cNvSpPr>
              <a:spLocks/>
            </p:cNvSpPr>
            <p:nvPr/>
          </p:nvSpPr>
          <p:spPr bwMode="auto">
            <a:xfrm>
              <a:off x="1841501" y="802481"/>
              <a:ext cx="482600" cy="93663"/>
            </a:xfrm>
            <a:custGeom>
              <a:avLst/>
              <a:gdLst>
                <a:gd name="T0" fmla="*/ 482600 w 304"/>
                <a:gd name="T1" fmla="*/ 93663 h 59"/>
                <a:gd name="T2" fmla="*/ 0 w 304"/>
                <a:gd name="T3" fmla="*/ 93663 h 59"/>
                <a:gd name="T4" fmla="*/ 88900 w 304"/>
                <a:gd name="T5" fmla="*/ 0 h 59"/>
                <a:gd name="T6" fmla="*/ 396875 w 304"/>
                <a:gd name="T7" fmla="*/ 0 h 59"/>
                <a:gd name="T8" fmla="*/ 482600 w 304"/>
                <a:gd name="T9" fmla="*/ 93663 h 59"/>
                <a:gd name="T10" fmla="*/ 0 60000 65536"/>
                <a:gd name="T11" fmla="*/ 0 60000 65536"/>
                <a:gd name="T12" fmla="*/ 0 60000 65536"/>
                <a:gd name="T13" fmla="*/ 0 60000 65536"/>
                <a:gd name="T14" fmla="*/ 0 60000 65536"/>
                <a:gd name="T15" fmla="*/ 0 w 304"/>
                <a:gd name="T16" fmla="*/ 0 h 59"/>
                <a:gd name="T17" fmla="*/ 304 w 304"/>
                <a:gd name="T18" fmla="*/ 59 h 59"/>
              </a:gdLst>
              <a:ahLst/>
              <a:cxnLst>
                <a:cxn ang="T10">
                  <a:pos x="T0" y="T1"/>
                </a:cxn>
                <a:cxn ang="T11">
                  <a:pos x="T2" y="T3"/>
                </a:cxn>
                <a:cxn ang="T12">
                  <a:pos x="T4" y="T5"/>
                </a:cxn>
                <a:cxn ang="T13">
                  <a:pos x="T6" y="T7"/>
                </a:cxn>
                <a:cxn ang="T14">
                  <a:pos x="T8" y="T9"/>
                </a:cxn>
              </a:cxnLst>
              <a:rect l="T15" t="T16" r="T17" b="T18"/>
              <a:pathLst>
                <a:path w="304" h="59">
                  <a:moveTo>
                    <a:pt x="304" y="59"/>
                  </a:moveTo>
                  <a:lnTo>
                    <a:pt x="0" y="59"/>
                  </a:lnTo>
                  <a:lnTo>
                    <a:pt x="56" y="0"/>
                  </a:lnTo>
                  <a:lnTo>
                    <a:pt x="250" y="0"/>
                  </a:lnTo>
                  <a:lnTo>
                    <a:pt x="304" y="59"/>
                  </a:lnTo>
                  <a:close/>
                </a:path>
              </a:pathLst>
            </a:custGeom>
            <a:solidFill>
              <a:srgbClr val="166FB4"/>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4" name="Freeform 10"/>
            <p:cNvSpPr>
              <a:spLocks noEditPoints="1"/>
            </p:cNvSpPr>
            <p:nvPr/>
          </p:nvSpPr>
          <p:spPr bwMode="auto">
            <a:xfrm>
              <a:off x="1816101" y="791368"/>
              <a:ext cx="536575" cy="115888"/>
            </a:xfrm>
            <a:custGeom>
              <a:avLst/>
              <a:gdLst>
                <a:gd name="T0" fmla="*/ 536575 w 338"/>
                <a:gd name="T1" fmla="*/ 115888 h 73"/>
                <a:gd name="T2" fmla="*/ 0 w 338"/>
                <a:gd name="T3" fmla="*/ 115888 h 73"/>
                <a:gd name="T4" fmla="*/ 106363 w 338"/>
                <a:gd name="T5" fmla="*/ 0 h 73"/>
                <a:gd name="T6" fmla="*/ 427038 w 338"/>
                <a:gd name="T7" fmla="*/ 0 h 73"/>
                <a:gd name="T8" fmla="*/ 536575 w 338"/>
                <a:gd name="T9" fmla="*/ 115888 h 73"/>
                <a:gd name="T10" fmla="*/ 52388 w 338"/>
                <a:gd name="T11" fmla="*/ 93663 h 73"/>
                <a:gd name="T12" fmla="*/ 482600 w 338"/>
                <a:gd name="T13" fmla="*/ 93663 h 73"/>
                <a:gd name="T14" fmla="*/ 417513 w 338"/>
                <a:gd name="T15" fmla="*/ 22225 h 73"/>
                <a:gd name="T16" fmla="*/ 119063 w 338"/>
                <a:gd name="T17" fmla="*/ 22225 h 73"/>
                <a:gd name="T18" fmla="*/ 52388 w 338"/>
                <a:gd name="T19" fmla="*/ 93663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8"/>
                <a:gd name="T31" fmla="*/ 0 h 73"/>
                <a:gd name="T32" fmla="*/ 338 w 338"/>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8" h="73">
                  <a:moveTo>
                    <a:pt x="338" y="73"/>
                  </a:moveTo>
                  <a:lnTo>
                    <a:pt x="0" y="73"/>
                  </a:lnTo>
                  <a:lnTo>
                    <a:pt x="67" y="0"/>
                  </a:lnTo>
                  <a:lnTo>
                    <a:pt x="269" y="0"/>
                  </a:lnTo>
                  <a:lnTo>
                    <a:pt x="338" y="73"/>
                  </a:lnTo>
                  <a:close/>
                  <a:moveTo>
                    <a:pt x="33" y="59"/>
                  </a:moveTo>
                  <a:lnTo>
                    <a:pt x="304" y="59"/>
                  </a:lnTo>
                  <a:lnTo>
                    <a:pt x="263" y="14"/>
                  </a:lnTo>
                  <a:lnTo>
                    <a:pt x="75" y="14"/>
                  </a:lnTo>
                  <a:lnTo>
                    <a:pt x="33" y="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5" name="Freeform 48"/>
            <p:cNvSpPr>
              <a:spLocks/>
            </p:cNvSpPr>
            <p:nvPr/>
          </p:nvSpPr>
          <p:spPr bwMode="auto">
            <a:xfrm>
              <a:off x="1911351" y="1050131"/>
              <a:ext cx="95250" cy="173038"/>
            </a:xfrm>
            <a:custGeom>
              <a:avLst/>
              <a:gdLst>
                <a:gd name="T0" fmla="*/ 0 w 60"/>
                <a:gd name="T1" fmla="*/ 0 h 109"/>
                <a:gd name="T2" fmla="*/ 93663 w 60"/>
                <a:gd name="T3" fmla="*/ 0 h 109"/>
                <a:gd name="T4" fmla="*/ 93663 w 60"/>
                <a:gd name="T5" fmla="*/ 23813 h 109"/>
                <a:gd name="T6" fmla="*/ 26988 w 60"/>
                <a:gd name="T7" fmla="*/ 23813 h 109"/>
                <a:gd name="T8" fmla="*/ 26988 w 60"/>
                <a:gd name="T9" fmla="*/ 73025 h 109"/>
                <a:gd name="T10" fmla="*/ 90488 w 60"/>
                <a:gd name="T11" fmla="*/ 73025 h 109"/>
                <a:gd name="T12" fmla="*/ 90488 w 60"/>
                <a:gd name="T13" fmla="*/ 95250 h 109"/>
                <a:gd name="T14" fmla="*/ 26988 w 60"/>
                <a:gd name="T15" fmla="*/ 95250 h 109"/>
                <a:gd name="T16" fmla="*/ 26988 w 60"/>
                <a:gd name="T17" fmla="*/ 149225 h 109"/>
                <a:gd name="T18" fmla="*/ 95250 w 60"/>
                <a:gd name="T19" fmla="*/ 149225 h 109"/>
                <a:gd name="T20" fmla="*/ 95250 w 60"/>
                <a:gd name="T21" fmla="*/ 173038 h 109"/>
                <a:gd name="T22" fmla="*/ 0 w 60"/>
                <a:gd name="T23" fmla="*/ 173038 h 109"/>
                <a:gd name="T24" fmla="*/ 0 w 60"/>
                <a:gd name="T25" fmla="*/ 0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109"/>
                <a:gd name="T41" fmla="*/ 60 w 60"/>
                <a:gd name="T42" fmla="*/ 109 h 1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109">
                  <a:moveTo>
                    <a:pt x="0" y="0"/>
                  </a:moveTo>
                  <a:lnTo>
                    <a:pt x="59" y="0"/>
                  </a:lnTo>
                  <a:lnTo>
                    <a:pt x="59" y="15"/>
                  </a:lnTo>
                  <a:lnTo>
                    <a:pt x="17" y="15"/>
                  </a:lnTo>
                  <a:lnTo>
                    <a:pt x="17" y="46"/>
                  </a:lnTo>
                  <a:lnTo>
                    <a:pt x="57" y="46"/>
                  </a:lnTo>
                  <a:lnTo>
                    <a:pt x="57" y="60"/>
                  </a:lnTo>
                  <a:lnTo>
                    <a:pt x="17" y="60"/>
                  </a:lnTo>
                  <a:lnTo>
                    <a:pt x="17" y="94"/>
                  </a:lnTo>
                  <a:lnTo>
                    <a:pt x="60" y="94"/>
                  </a:lnTo>
                  <a:lnTo>
                    <a:pt x="60" y="109"/>
                  </a:lnTo>
                  <a:lnTo>
                    <a:pt x="0" y="109"/>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6" name="Freeform 49"/>
            <p:cNvSpPr>
              <a:spLocks noEditPoints="1"/>
            </p:cNvSpPr>
            <p:nvPr/>
          </p:nvSpPr>
          <p:spPr bwMode="auto">
            <a:xfrm>
              <a:off x="2027239" y="1050131"/>
              <a:ext cx="111125" cy="173038"/>
            </a:xfrm>
            <a:custGeom>
              <a:avLst/>
              <a:gdLst>
                <a:gd name="T0" fmla="*/ 0 w 47"/>
                <a:gd name="T1" fmla="*/ 0 h 74"/>
                <a:gd name="T2" fmla="*/ 56745 w 47"/>
                <a:gd name="T3" fmla="*/ 0 h 74"/>
                <a:gd name="T4" fmla="*/ 104032 w 47"/>
                <a:gd name="T5" fmla="*/ 42090 h 74"/>
                <a:gd name="T6" fmla="*/ 78024 w 47"/>
                <a:gd name="T7" fmla="*/ 81842 h 74"/>
                <a:gd name="T8" fmla="*/ 78024 w 47"/>
                <a:gd name="T9" fmla="*/ 81842 h 74"/>
                <a:gd name="T10" fmla="*/ 111125 w 47"/>
                <a:gd name="T11" fmla="*/ 126271 h 74"/>
                <a:gd name="T12" fmla="*/ 56745 w 47"/>
                <a:gd name="T13" fmla="*/ 173038 h 74"/>
                <a:gd name="T14" fmla="*/ 0 w 47"/>
                <a:gd name="T15" fmla="*/ 173038 h 74"/>
                <a:gd name="T16" fmla="*/ 0 w 47"/>
                <a:gd name="T17" fmla="*/ 0 h 74"/>
                <a:gd name="T18" fmla="*/ 49652 w 47"/>
                <a:gd name="T19" fmla="*/ 74827 h 74"/>
                <a:gd name="T20" fmla="*/ 75660 w 47"/>
                <a:gd name="T21" fmla="*/ 46767 h 74"/>
                <a:gd name="T22" fmla="*/ 47287 w 47"/>
                <a:gd name="T23" fmla="*/ 21045 h 74"/>
                <a:gd name="T24" fmla="*/ 28372 w 47"/>
                <a:gd name="T25" fmla="*/ 21045 h 74"/>
                <a:gd name="T26" fmla="*/ 28372 w 47"/>
                <a:gd name="T27" fmla="*/ 74827 h 74"/>
                <a:gd name="T28" fmla="*/ 49652 w 47"/>
                <a:gd name="T29" fmla="*/ 74827 h 74"/>
                <a:gd name="T30" fmla="*/ 56745 w 47"/>
                <a:gd name="T31" fmla="*/ 154331 h 74"/>
                <a:gd name="T32" fmla="*/ 82753 w 47"/>
                <a:gd name="T33" fmla="*/ 121594 h 74"/>
                <a:gd name="T34" fmla="*/ 54380 w 47"/>
                <a:gd name="T35" fmla="*/ 93534 h 74"/>
                <a:gd name="T36" fmla="*/ 28372 w 47"/>
                <a:gd name="T37" fmla="*/ 93534 h 74"/>
                <a:gd name="T38" fmla="*/ 28372 w 47"/>
                <a:gd name="T39" fmla="*/ 154331 h 74"/>
                <a:gd name="T40" fmla="*/ 56745 w 47"/>
                <a:gd name="T41" fmla="*/ 154331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74"/>
                <a:gd name="T65" fmla="*/ 47 w 47"/>
                <a:gd name="T66" fmla="*/ 74 h 7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74">
                  <a:moveTo>
                    <a:pt x="0" y="0"/>
                  </a:moveTo>
                  <a:cubicBezTo>
                    <a:pt x="24" y="0"/>
                    <a:pt x="24" y="0"/>
                    <a:pt x="24" y="0"/>
                  </a:cubicBezTo>
                  <a:cubicBezTo>
                    <a:pt x="35" y="0"/>
                    <a:pt x="44" y="5"/>
                    <a:pt x="44" y="18"/>
                  </a:cubicBezTo>
                  <a:cubicBezTo>
                    <a:pt x="44" y="27"/>
                    <a:pt x="41" y="33"/>
                    <a:pt x="33" y="35"/>
                  </a:cubicBezTo>
                  <a:cubicBezTo>
                    <a:pt x="33" y="35"/>
                    <a:pt x="33" y="35"/>
                    <a:pt x="33" y="35"/>
                  </a:cubicBezTo>
                  <a:cubicBezTo>
                    <a:pt x="41" y="37"/>
                    <a:pt x="47" y="42"/>
                    <a:pt x="47" y="54"/>
                  </a:cubicBezTo>
                  <a:cubicBezTo>
                    <a:pt x="47" y="67"/>
                    <a:pt x="38" y="74"/>
                    <a:pt x="24" y="74"/>
                  </a:cubicBezTo>
                  <a:cubicBezTo>
                    <a:pt x="0" y="74"/>
                    <a:pt x="0" y="74"/>
                    <a:pt x="0" y="74"/>
                  </a:cubicBezTo>
                  <a:lnTo>
                    <a:pt x="0" y="0"/>
                  </a:lnTo>
                  <a:close/>
                  <a:moveTo>
                    <a:pt x="21" y="32"/>
                  </a:moveTo>
                  <a:cubicBezTo>
                    <a:pt x="29" y="32"/>
                    <a:pt x="32" y="27"/>
                    <a:pt x="32" y="20"/>
                  </a:cubicBezTo>
                  <a:cubicBezTo>
                    <a:pt x="32" y="11"/>
                    <a:pt x="27" y="9"/>
                    <a:pt x="20" y="9"/>
                  </a:cubicBezTo>
                  <a:cubicBezTo>
                    <a:pt x="12" y="9"/>
                    <a:pt x="12" y="9"/>
                    <a:pt x="12" y="9"/>
                  </a:cubicBezTo>
                  <a:cubicBezTo>
                    <a:pt x="12" y="32"/>
                    <a:pt x="12" y="32"/>
                    <a:pt x="12" y="32"/>
                  </a:cubicBezTo>
                  <a:lnTo>
                    <a:pt x="21" y="32"/>
                  </a:lnTo>
                  <a:close/>
                  <a:moveTo>
                    <a:pt x="24" y="66"/>
                  </a:moveTo>
                  <a:cubicBezTo>
                    <a:pt x="31" y="66"/>
                    <a:pt x="35" y="61"/>
                    <a:pt x="35" y="52"/>
                  </a:cubicBezTo>
                  <a:cubicBezTo>
                    <a:pt x="35" y="44"/>
                    <a:pt x="30" y="40"/>
                    <a:pt x="23" y="40"/>
                  </a:cubicBezTo>
                  <a:cubicBezTo>
                    <a:pt x="12" y="40"/>
                    <a:pt x="12" y="40"/>
                    <a:pt x="12" y="40"/>
                  </a:cubicBezTo>
                  <a:cubicBezTo>
                    <a:pt x="12" y="66"/>
                    <a:pt x="12" y="66"/>
                    <a:pt x="12" y="66"/>
                  </a:cubicBezTo>
                  <a:lnTo>
                    <a:pt x="24"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7" name="Freeform 50"/>
            <p:cNvSpPr>
              <a:spLocks/>
            </p:cNvSpPr>
            <p:nvPr/>
          </p:nvSpPr>
          <p:spPr bwMode="auto">
            <a:xfrm>
              <a:off x="2151064" y="1048543"/>
              <a:ext cx="111125" cy="179388"/>
            </a:xfrm>
            <a:custGeom>
              <a:avLst/>
              <a:gdLst>
                <a:gd name="T0" fmla="*/ 28372 w 47"/>
                <a:gd name="T1" fmla="*/ 121145 h 77"/>
                <a:gd name="T2" fmla="*/ 28372 w 47"/>
                <a:gd name="T3" fmla="*/ 125805 h 77"/>
                <a:gd name="T4" fmla="*/ 56745 w 47"/>
                <a:gd name="T5" fmla="*/ 158421 h 77"/>
                <a:gd name="T6" fmla="*/ 85117 w 47"/>
                <a:gd name="T7" fmla="*/ 132794 h 77"/>
                <a:gd name="T8" fmla="*/ 59109 w 47"/>
                <a:gd name="T9" fmla="*/ 102507 h 77"/>
                <a:gd name="T10" fmla="*/ 40194 w 47"/>
                <a:gd name="T11" fmla="*/ 95518 h 77"/>
                <a:gd name="T12" fmla="*/ 2364 w 47"/>
                <a:gd name="T13" fmla="*/ 48924 h 77"/>
                <a:gd name="T14" fmla="*/ 56745 w 47"/>
                <a:gd name="T15" fmla="*/ 0 h 77"/>
                <a:gd name="T16" fmla="*/ 106396 w 47"/>
                <a:gd name="T17" fmla="*/ 44265 h 77"/>
                <a:gd name="T18" fmla="*/ 106396 w 47"/>
                <a:gd name="T19" fmla="*/ 48924 h 77"/>
                <a:gd name="T20" fmla="*/ 80388 w 47"/>
                <a:gd name="T21" fmla="*/ 48924 h 77"/>
                <a:gd name="T22" fmla="*/ 80388 w 47"/>
                <a:gd name="T23" fmla="*/ 44265 h 77"/>
                <a:gd name="T24" fmla="*/ 54380 w 47"/>
                <a:gd name="T25" fmla="*/ 20967 h 77"/>
                <a:gd name="T26" fmla="*/ 30737 w 47"/>
                <a:gd name="T27" fmla="*/ 44265 h 77"/>
                <a:gd name="T28" fmla="*/ 56745 w 47"/>
                <a:gd name="T29" fmla="*/ 74551 h 77"/>
                <a:gd name="T30" fmla="*/ 75660 w 47"/>
                <a:gd name="T31" fmla="*/ 81540 h 77"/>
                <a:gd name="T32" fmla="*/ 111125 w 47"/>
                <a:gd name="T33" fmla="*/ 128134 h 77"/>
                <a:gd name="T34" fmla="*/ 54380 w 47"/>
                <a:gd name="T35" fmla="*/ 179388 h 77"/>
                <a:gd name="T36" fmla="*/ 0 w 47"/>
                <a:gd name="T37" fmla="*/ 125805 h 77"/>
                <a:gd name="T38" fmla="*/ 0 w 47"/>
                <a:gd name="T39" fmla="*/ 121145 h 77"/>
                <a:gd name="T40" fmla="*/ 28372 w 47"/>
                <a:gd name="T41" fmla="*/ 121145 h 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77"/>
                <a:gd name="T65" fmla="*/ 47 w 47"/>
                <a:gd name="T66" fmla="*/ 77 h 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77">
                  <a:moveTo>
                    <a:pt x="12" y="52"/>
                  </a:moveTo>
                  <a:cubicBezTo>
                    <a:pt x="12" y="54"/>
                    <a:pt x="12" y="54"/>
                    <a:pt x="12" y="54"/>
                  </a:cubicBezTo>
                  <a:cubicBezTo>
                    <a:pt x="12" y="63"/>
                    <a:pt x="16" y="68"/>
                    <a:pt x="24" y="68"/>
                  </a:cubicBezTo>
                  <a:cubicBezTo>
                    <a:pt x="32" y="68"/>
                    <a:pt x="36" y="63"/>
                    <a:pt x="36" y="57"/>
                  </a:cubicBezTo>
                  <a:cubicBezTo>
                    <a:pt x="36" y="49"/>
                    <a:pt x="32" y="46"/>
                    <a:pt x="25" y="44"/>
                  </a:cubicBezTo>
                  <a:cubicBezTo>
                    <a:pt x="17" y="41"/>
                    <a:pt x="17" y="41"/>
                    <a:pt x="17" y="41"/>
                  </a:cubicBezTo>
                  <a:cubicBezTo>
                    <a:pt x="6" y="37"/>
                    <a:pt x="1" y="31"/>
                    <a:pt x="1" y="21"/>
                  </a:cubicBezTo>
                  <a:cubicBezTo>
                    <a:pt x="1" y="7"/>
                    <a:pt x="10" y="0"/>
                    <a:pt x="24" y="0"/>
                  </a:cubicBezTo>
                  <a:cubicBezTo>
                    <a:pt x="43" y="0"/>
                    <a:pt x="45" y="12"/>
                    <a:pt x="45" y="19"/>
                  </a:cubicBezTo>
                  <a:cubicBezTo>
                    <a:pt x="45" y="21"/>
                    <a:pt x="45" y="21"/>
                    <a:pt x="45" y="21"/>
                  </a:cubicBezTo>
                  <a:cubicBezTo>
                    <a:pt x="34" y="21"/>
                    <a:pt x="34" y="21"/>
                    <a:pt x="34" y="21"/>
                  </a:cubicBezTo>
                  <a:cubicBezTo>
                    <a:pt x="34" y="19"/>
                    <a:pt x="34" y="19"/>
                    <a:pt x="34" y="19"/>
                  </a:cubicBezTo>
                  <a:cubicBezTo>
                    <a:pt x="34" y="13"/>
                    <a:pt x="31" y="9"/>
                    <a:pt x="23" y="9"/>
                  </a:cubicBezTo>
                  <a:cubicBezTo>
                    <a:pt x="18" y="9"/>
                    <a:pt x="13" y="12"/>
                    <a:pt x="13" y="19"/>
                  </a:cubicBezTo>
                  <a:cubicBezTo>
                    <a:pt x="13" y="26"/>
                    <a:pt x="16" y="29"/>
                    <a:pt x="24" y="32"/>
                  </a:cubicBezTo>
                  <a:cubicBezTo>
                    <a:pt x="32" y="35"/>
                    <a:pt x="32" y="35"/>
                    <a:pt x="32" y="35"/>
                  </a:cubicBezTo>
                  <a:cubicBezTo>
                    <a:pt x="43" y="39"/>
                    <a:pt x="47" y="44"/>
                    <a:pt x="47" y="55"/>
                  </a:cubicBezTo>
                  <a:cubicBezTo>
                    <a:pt x="47" y="70"/>
                    <a:pt x="38" y="77"/>
                    <a:pt x="23" y="77"/>
                  </a:cubicBezTo>
                  <a:cubicBezTo>
                    <a:pt x="4" y="77"/>
                    <a:pt x="0" y="65"/>
                    <a:pt x="0" y="54"/>
                  </a:cubicBezTo>
                  <a:cubicBezTo>
                    <a:pt x="0" y="52"/>
                    <a:pt x="0" y="52"/>
                    <a:pt x="0" y="52"/>
                  </a:cubicBezTo>
                  <a:lnTo>
                    <a:pt x="1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35" name="TextBox 34"/>
          <p:cNvSpPr txBox="1">
            <a:spLocks noChangeArrowheads="1"/>
          </p:cNvSpPr>
          <p:nvPr/>
        </p:nvSpPr>
        <p:spPr bwMode="auto">
          <a:xfrm>
            <a:off x="1974267" y="2276708"/>
            <a:ext cx="6492638" cy="36533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lnSpc>
                <a:spcPct val="105000"/>
              </a:lnSpc>
              <a:spcBef>
                <a:spcPts val="600"/>
              </a:spcBef>
            </a:pPr>
            <a:r>
              <a:rPr lang="en-US" sz="1200" b="1" dirty="0">
                <a:solidFill>
                  <a:schemeClr val="tx1">
                    <a:lumMod val="75000"/>
                    <a:lumOff val="25000"/>
                  </a:schemeClr>
                </a:solidFill>
                <a:latin typeface="Helvetica Neue"/>
              </a:rPr>
              <a:t>EBS Volumes = Virtual Disks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Use for persistent storage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Can use to create RAID configuration for a server</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Off-instance block storage that persists independently</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Storage volumes for use with Amazon EC2 instances – create, attach, backup, restore and delete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Can be attached to a running Amazon EC2 instance and exposed as a block device for raw or formatted (</a:t>
            </a:r>
            <a:r>
              <a:rPr lang="en-US" sz="1200" dirty="0" err="1">
                <a:solidFill>
                  <a:schemeClr val="tx1">
                    <a:lumMod val="75000"/>
                    <a:lumOff val="25000"/>
                  </a:schemeClr>
                </a:solidFill>
                <a:latin typeface="Helvetica Neue"/>
              </a:rPr>
              <a:t>filesystem</a:t>
            </a:r>
            <a:r>
              <a:rPr lang="en-US" sz="1200" dirty="0">
                <a:solidFill>
                  <a:schemeClr val="tx1">
                    <a:lumMod val="75000"/>
                    <a:lumOff val="25000"/>
                  </a:schemeClr>
                </a:solidFill>
                <a:latin typeface="Helvetica Neue"/>
              </a:rPr>
              <a:t>) access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Volumes behave like unformatted block devices for Linux or Windows instances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Ideas use cases: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OS Boot device / root file system; secondary volumes/</a:t>
            </a:r>
            <a:r>
              <a:rPr lang="en-US" sz="1200" dirty="0" err="1">
                <a:solidFill>
                  <a:schemeClr val="tx1">
                    <a:lumMod val="75000"/>
                    <a:lumOff val="25000"/>
                  </a:schemeClr>
                </a:solidFill>
                <a:latin typeface="Helvetica Neue"/>
              </a:rPr>
              <a:t>filesystems</a:t>
            </a:r>
            <a:endParaRPr lang="en-US" sz="1200" dirty="0">
              <a:solidFill>
                <a:schemeClr val="tx1">
                  <a:lumMod val="75000"/>
                  <a:lumOff val="25000"/>
                </a:schemeClr>
              </a:solidFill>
              <a:latin typeface="Helvetica Neue"/>
            </a:endParaRP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Typical basis for database storage</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Raw block devices for RAID, some databases</a:t>
            </a:r>
          </a:p>
          <a:p>
            <a:pPr marL="177800" indent="-177800" eaLnBrk="1" hangingPunct="1">
              <a:lnSpc>
                <a:spcPct val="105000"/>
              </a:lnSpc>
              <a:spcBef>
                <a:spcPts val="600"/>
              </a:spcBef>
              <a:buFont typeface="Arial" charset="0"/>
              <a:buChar char="•"/>
            </a:pPr>
            <a:endParaRPr lang="en-US" sz="1200" dirty="0">
              <a:solidFill>
                <a:schemeClr val="tx1">
                  <a:lumMod val="75000"/>
                  <a:lumOff val="25000"/>
                </a:schemeClr>
              </a:solidFill>
              <a:latin typeface="Helvetica Neue"/>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618" y="2276708"/>
            <a:ext cx="854075"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GB" dirty="0"/>
              <a:t>Elastic Block Store (EBS</a:t>
            </a:r>
            <a:r>
              <a:rPr lang="en-GB" dirty="0" smtClean="0"/>
              <a:t>)</a:t>
            </a:r>
            <a:endParaRPr lang="en-GB" dirty="0"/>
          </a:p>
        </p:txBody>
      </p:sp>
    </p:spTree>
    <p:extLst>
      <p:ext uri="{BB962C8B-B14F-4D97-AF65-F5344CB8AC3E}">
        <p14:creationId xmlns:p14="http://schemas.microsoft.com/office/powerpoint/2010/main" val="840267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a:spLocks noChangeArrowheads="1"/>
          </p:cNvSpPr>
          <p:nvPr/>
        </p:nvSpPr>
        <p:spPr bwMode="auto">
          <a:xfrm>
            <a:off x="1974267" y="2276708"/>
            <a:ext cx="6492638" cy="19112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 low-cost storage service for data archiving and backup</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$0.01 per GB / Month</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Optimized for data that is infrequently accessed</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Retrieval times measured in hours not days or weeks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Annual durability of 99.999999999% for an archive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AES 256 data at rest encryption</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Data stored as archives within a vault. Vaults are located within a specific AWS region </a:t>
            </a:r>
          </a:p>
        </p:txBody>
      </p:sp>
      <p:sp>
        <p:nvSpPr>
          <p:cNvPr id="11" name="Oval 10"/>
          <p:cNvSpPr/>
          <p:nvPr/>
        </p:nvSpPr>
        <p:spPr>
          <a:xfrm>
            <a:off x="711369" y="1878958"/>
            <a:ext cx="900766" cy="900766"/>
          </a:xfrm>
          <a:prstGeom prst="ellipse">
            <a:avLst/>
          </a:prstGeom>
          <a:solidFill>
            <a:srgbClr val="166F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latin typeface="Helvetica Neue"/>
              </a:rPr>
              <a:t>G</a:t>
            </a:r>
          </a:p>
        </p:txBody>
      </p:sp>
      <p:sp>
        <p:nvSpPr>
          <p:cNvPr id="2" name="Title 1"/>
          <p:cNvSpPr>
            <a:spLocks noGrp="1"/>
          </p:cNvSpPr>
          <p:nvPr>
            <p:ph type="title"/>
          </p:nvPr>
        </p:nvSpPr>
        <p:spPr/>
        <p:txBody>
          <a:bodyPr>
            <a:normAutofit/>
          </a:bodyPr>
          <a:lstStyle/>
          <a:p>
            <a:r>
              <a:rPr lang="en-GB" dirty="0"/>
              <a:t>AWS </a:t>
            </a:r>
            <a:r>
              <a:rPr lang="en-GB" dirty="0" smtClean="0"/>
              <a:t>Glacier</a:t>
            </a:r>
            <a:endParaRPr lang="en-GB" dirty="0"/>
          </a:p>
        </p:txBody>
      </p:sp>
    </p:spTree>
    <p:extLst>
      <p:ext uri="{BB962C8B-B14F-4D97-AF65-F5344CB8AC3E}">
        <p14:creationId xmlns:p14="http://schemas.microsoft.com/office/powerpoint/2010/main" val="927726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700977" y="1854674"/>
            <a:ext cx="900766" cy="900766"/>
          </a:xfrm>
          <a:prstGeom prst="rect">
            <a:avLst/>
          </a:prstGeom>
        </p:spPr>
      </p:pic>
      <p:sp>
        <p:nvSpPr>
          <p:cNvPr id="35" name="TextBox 34"/>
          <p:cNvSpPr txBox="1">
            <a:spLocks noChangeArrowheads="1"/>
          </p:cNvSpPr>
          <p:nvPr/>
        </p:nvSpPr>
        <p:spPr bwMode="auto">
          <a:xfrm>
            <a:off x="1974267" y="2276708"/>
            <a:ext cx="6492638" cy="3021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Storage gateway service connects an on-premise software appliance with cloud-based storage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On-premises software appliance solution to store data on Amazon S3’s storage infrastructure</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Exposes standard </a:t>
            </a:r>
            <a:r>
              <a:rPr lang="en-US" sz="1200" dirty="0" err="1">
                <a:solidFill>
                  <a:schemeClr val="tx1">
                    <a:lumMod val="75000"/>
                    <a:lumOff val="25000"/>
                  </a:schemeClr>
                </a:solidFill>
                <a:latin typeface="Helvetica Neue"/>
              </a:rPr>
              <a:t>iSCSI</a:t>
            </a:r>
            <a:r>
              <a:rPr lang="en-US" sz="1200" dirty="0">
                <a:solidFill>
                  <a:schemeClr val="tx1">
                    <a:lumMod val="75000"/>
                    <a:lumOff val="25000"/>
                  </a:schemeClr>
                </a:solidFill>
                <a:latin typeface="Helvetica Neue"/>
              </a:rPr>
              <a:t> interface to on-premises applications, while maintaining low-latency data access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Data in Amazon S3 stored as Amazon EBS snapshots for local &amp; EC2-based recovery</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Use Cases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Backup/Restore on-premise data</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Set up a test/</a:t>
            </a:r>
            <a:r>
              <a:rPr lang="en-US" sz="1200" dirty="0" err="1">
                <a:solidFill>
                  <a:schemeClr val="tx1">
                    <a:lumMod val="75000"/>
                    <a:lumOff val="25000"/>
                  </a:schemeClr>
                </a:solidFill>
                <a:latin typeface="Helvetica Neue"/>
              </a:rPr>
              <a:t>dev</a:t>
            </a:r>
            <a:r>
              <a:rPr lang="en-US" sz="1200" dirty="0">
                <a:solidFill>
                  <a:schemeClr val="tx1">
                    <a:lumMod val="75000"/>
                    <a:lumOff val="25000"/>
                  </a:schemeClr>
                </a:solidFill>
                <a:latin typeface="Helvetica Neue"/>
              </a:rPr>
              <a:t> environment with production data</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Migrating applications to the cloud</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On-premise DR/COOP to AWS</a:t>
            </a: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432" y="3983946"/>
            <a:ext cx="1632723" cy="15988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GB" dirty="0"/>
              <a:t>AWS Storage </a:t>
            </a:r>
            <a:r>
              <a:rPr lang="en-GB" dirty="0" smtClean="0"/>
              <a:t>Gateway</a:t>
            </a:r>
            <a:endParaRPr lang="en-GB" dirty="0"/>
          </a:p>
        </p:txBody>
      </p:sp>
    </p:spTree>
    <p:extLst>
      <p:ext uri="{BB962C8B-B14F-4D97-AF65-F5344CB8AC3E}">
        <p14:creationId xmlns:p14="http://schemas.microsoft.com/office/powerpoint/2010/main" val="845491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3906485" y="1742937"/>
            <a:ext cx="4836108" cy="33055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IAM enables customers to create and manage users in AWS’s identity system</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Identity Federation with local directory is an option for enterprises</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Very familiar security model</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Users, groups, permissions	</a:t>
            </a:r>
          </a:p>
          <a:p>
            <a:pPr marL="177800"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Allows customers to</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Create users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Assign individual passwords, access keys, multi-factor authentication devices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Grant fine-grained permissions</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Optionally grant them access to the AWS Console</a:t>
            </a:r>
          </a:p>
          <a:p>
            <a:pPr marL="920750" lvl="1" indent="-177800" eaLnBrk="1" hangingPunct="1">
              <a:lnSpc>
                <a:spcPct val="105000"/>
              </a:lnSpc>
              <a:spcBef>
                <a:spcPts val="600"/>
              </a:spcBef>
              <a:buFont typeface="Arial" charset="0"/>
              <a:buChar char="•"/>
            </a:pPr>
            <a:r>
              <a:rPr lang="en-US" sz="1200" dirty="0">
                <a:solidFill>
                  <a:schemeClr val="tx1">
                    <a:lumMod val="75000"/>
                    <a:lumOff val="25000"/>
                  </a:schemeClr>
                </a:solidFill>
                <a:latin typeface="Helvetica Neue"/>
              </a:rPr>
              <a:t>Organize users in groups</a:t>
            </a: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77" y="1742938"/>
            <a:ext cx="2939142" cy="3571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GB" dirty="0"/>
              <a:t>Identity &amp; Access Management </a:t>
            </a:r>
          </a:p>
        </p:txBody>
      </p:sp>
    </p:spTree>
    <p:extLst>
      <p:ext uri="{BB962C8B-B14F-4D97-AF65-F5344CB8AC3E}">
        <p14:creationId xmlns:p14="http://schemas.microsoft.com/office/powerpoint/2010/main" val="3602718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pic>
        <p:nvPicPr>
          <p:cNvPr id="1026" name="Picture 2" descr="C:\Documents and Settings\jeff\Local Settings\Temporary Internet Files\Content.IE5\D9FBOC55\MCj04349150000[1].png"/>
          <p:cNvPicPr>
            <a:picLocks noChangeAspect="1" noChangeArrowheads="1"/>
          </p:cNvPicPr>
          <p:nvPr/>
        </p:nvPicPr>
        <p:blipFill>
          <a:blip r:embed="rId2"/>
          <a:srcRect/>
          <a:stretch>
            <a:fillRect/>
          </a:stretch>
        </p:blipFill>
        <p:spPr bwMode="auto">
          <a:xfrm>
            <a:off x="762000" y="2057400"/>
            <a:ext cx="2285714" cy="2285714"/>
          </a:xfrm>
          <a:prstGeom prst="rect">
            <a:avLst/>
          </a:prstGeom>
          <a:noFill/>
        </p:spPr>
      </p:pic>
      <p:pic>
        <p:nvPicPr>
          <p:cNvPr id="1027" name="Picture 3" descr="C:\Documents and Settings\jeff\Local Settings\Temporary Internet Files\Content.IE5\GJRA1OBZ\MCj04347540000[1].png"/>
          <p:cNvPicPr>
            <a:picLocks noChangeAspect="1" noChangeArrowheads="1"/>
          </p:cNvPicPr>
          <p:nvPr/>
        </p:nvPicPr>
        <p:blipFill>
          <a:blip r:embed="rId3"/>
          <a:srcRect/>
          <a:stretch>
            <a:fillRect/>
          </a:stretch>
        </p:blipFill>
        <p:spPr bwMode="auto">
          <a:xfrm>
            <a:off x="6096000" y="1295686"/>
            <a:ext cx="2285714" cy="2285714"/>
          </a:xfrm>
          <a:prstGeom prst="rect">
            <a:avLst/>
          </a:prstGeom>
          <a:noFill/>
        </p:spPr>
      </p:pic>
      <p:pic>
        <p:nvPicPr>
          <p:cNvPr id="1028" name="Picture 4" descr="C:\Documents and Settings\jeff\Local Settings\Temporary Internet Files\Content.IE5\W8B6G6LK\MPj03874710000[1].jpg"/>
          <p:cNvPicPr>
            <a:picLocks noChangeAspect="1" noChangeArrowheads="1"/>
          </p:cNvPicPr>
          <p:nvPr/>
        </p:nvPicPr>
        <p:blipFill>
          <a:blip r:embed="rId4"/>
          <a:srcRect/>
          <a:stretch>
            <a:fillRect/>
          </a:stretch>
        </p:blipFill>
        <p:spPr bwMode="auto">
          <a:xfrm>
            <a:off x="3505200" y="2667000"/>
            <a:ext cx="2609088" cy="3657600"/>
          </a:xfrm>
          <a:prstGeom prst="rect">
            <a:avLst/>
          </a:prstGeom>
          <a:noFill/>
        </p:spPr>
      </p:pic>
    </p:spTree>
    <p:extLst>
      <p:ext uri="{BB962C8B-B14F-4D97-AF65-F5344CB8AC3E}">
        <p14:creationId xmlns:p14="http://schemas.microsoft.com/office/powerpoint/2010/main" val="2448978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bwMode="auto">
          <a:xfrm>
            <a:off x="0" y="249238"/>
            <a:ext cx="8229600" cy="5889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1" anchor="t" anchorCtr="0" compatLnSpc="1">
            <a:prstTxWarp prst="textNoShape">
              <a:avLst/>
            </a:prstTxWarp>
            <a:normAutofit fontScale="90000"/>
          </a:bodyPr>
          <a:lstStyle/>
          <a:p>
            <a:pPr eaLnBrk="1" fontAlgn="auto" hangingPunct="1">
              <a:spcAft>
                <a:spcPts val="0"/>
              </a:spcAft>
              <a:defRPr/>
            </a:pPr>
            <a:r>
              <a:rPr lang="en-US" altLang="en-US"/>
              <a:t>Case Study – New York Times</a:t>
            </a:r>
          </a:p>
        </p:txBody>
      </p:sp>
      <p:pic>
        <p:nvPicPr>
          <p:cNvPr id="15363" name="Picture 3"/>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0" y="1663700"/>
            <a:ext cx="3759200" cy="5118100"/>
          </a:xfrm>
          <a:noFill/>
          <a:ln>
            <a:solidFill>
              <a:schemeClr val="tx1"/>
            </a:solidFill>
            <a:miter lim="800000"/>
            <a:headEnd/>
            <a:tailEnd/>
          </a:ln>
        </p:spPr>
      </p:pic>
      <p:sp>
        <p:nvSpPr>
          <p:cNvPr id="15364" name="Date Placeholder 3"/>
          <p:cNvSpPr txBox="1">
            <a:spLocks noGrp="1"/>
          </p:cNvSpPr>
          <p:nvPr/>
        </p:nvSpPr>
        <p:spPr bwMode="auto">
          <a:xfrm>
            <a:off x="7677150" y="6719888"/>
            <a:ext cx="1281113"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0" bIns="0" anchor="ct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r"/>
            <a:r>
              <a:rPr lang="en-GB" altLang="en-US" sz="800" u="none">
                <a:solidFill>
                  <a:srgbClr val="000000"/>
                </a:solidFill>
                <a:latin typeface="Arial" charset="0"/>
              </a:rPr>
              <a:t>© 2008 . All rights reserved</a:t>
            </a:r>
            <a:endParaRPr lang="en-US" altLang="en-US" sz="800" u="none">
              <a:solidFill>
                <a:srgbClr val="000000"/>
              </a:solidFill>
              <a:latin typeface="Arial" charset="0"/>
            </a:endParaRPr>
          </a:p>
        </p:txBody>
      </p:sp>
      <p:sp>
        <p:nvSpPr>
          <p:cNvPr id="15365" name="Slide Number Placeholder 4"/>
          <p:cNvSpPr txBox="1">
            <a:spLocks noGrp="1"/>
          </p:cNvSpPr>
          <p:nvPr/>
        </p:nvSpPr>
        <p:spPr bwMode="auto">
          <a:xfrm>
            <a:off x="8956675" y="6719888"/>
            <a:ext cx="187325" cy="10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nchor="ct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r"/>
            <a:fld id="{8784703B-C9C3-4388-8342-E82C79BC81A7}" type="slidenum">
              <a:rPr lang="en-US" altLang="en-US" sz="800" b="1" u="none">
                <a:solidFill>
                  <a:srgbClr val="000000"/>
                </a:solidFill>
                <a:latin typeface="Arial" charset="0"/>
              </a:rPr>
              <a:pPr algn="r"/>
              <a:t>60</a:t>
            </a:fld>
            <a:endParaRPr lang="en-US" altLang="en-US" sz="800" b="1" u="none">
              <a:solidFill>
                <a:srgbClr val="000000"/>
              </a:solidFill>
              <a:latin typeface="Arial" charset="0"/>
            </a:endParaRPr>
          </a:p>
        </p:txBody>
      </p:sp>
      <p:sp>
        <p:nvSpPr>
          <p:cNvPr id="15366" name="Text Box 6"/>
          <p:cNvSpPr txBox="1">
            <a:spLocks noChangeArrowheads="1"/>
          </p:cNvSpPr>
          <p:nvPr/>
        </p:nvSpPr>
        <p:spPr bwMode="auto">
          <a:xfrm>
            <a:off x="4343400" y="1579562"/>
            <a:ext cx="4305300" cy="48974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000" u="sng">
                <a:solidFill>
                  <a:schemeClr val="bg1"/>
                </a:solidFill>
                <a:latin typeface="Calibri" pitchFamily="34" charset="0"/>
                <a:cs typeface="Arial" charset="0"/>
              </a:defRPr>
            </a:lvl1pPr>
            <a:lvl2pPr>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a:buClr>
                <a:schemeClr val="bg1"/>
              </a:buClr>
              <a:buFont typeface="Wingdings" pitchFamily="2" charset="2"/>
              <a:buChar char="§"/>
            </a:pPr>
            <a:r>
              <a:rPr lang="en-US" altLang="en-US" sz="1800" u="none" dirty="0">
                <a:solidFill>
                  <a:schemeClr val="tx1"/>
                </a:solidFill>
                <a:latin typeface="Arial" charset="0"/>
              </a:rPr>
              <a:t>150 years of newspaper to the public online</a:t>
            </a:r>
          </a:p>
          <a:p>
            <a:pPr algn="l">
              <a:buClr>
                <a:schemeClr val="bg1"/>
              </a:buClr>
              <a:buFont typeface="Wingdings" pitchFamily="2" charset="2"/>
              <a:buChar char="§"/>
            </a:pPr>
            <a:endParaRPr lang="en-US" altLang="en-US" sz="1800" u="none" dirty="0">
              <a:solidFill>
                <a:schemeClr val="tx1"/>
              </a:solidFill>
              <a:latin typeface="Arial" charset="0"/>
            </a:endParaRPr>
          </a:p>
          <a:p>
            <a:pPr algn="l">
              <a:buClr>
                <a:schemeClr val="bg1"/>
              </a:buClr>
              <a:buFont typeface="Wingdings" pitchFamily="2" charset="2"/>
              <a:buChar char="§"/>
            </a:pPr>
            <a:r>
              <a:rPr lang="en-US" altLang="en-US" sz="1800" u="none" dirty="0">
                <a:solidFill>
                  <a:schemeClr val="tx1"/>
                </a:solidFill>
                <a:latin typeface="Arial" charset="0"/>
              </a:rPr>
              <a:t>Challenge: </a:t>
            </a:r>
          </a:p>
          <a:p>
            <a:pPr lvl="1" algn="l">
              <a:buClr>
                <a:schemeClr val="bg1"/>
              </a:buClr>
              <a:buFont typeface="Wingdings" pitchFamily="2" charset="2"/>
              <a:buChar char="§"/>
            </a:pPr>
            <a:r>
              <a:rPr lang="en-US" altLang="en-US" sz="1800" u="none" dirty="0">
                <a:solidFill>
                  <a:schemeClr val="tx1"/>
                </a:solidFill>
                <a:latin typeface="Arial" charset="0"/>
              </a:rPr>
              <a:t>4 TB of data </a:t>
            </a:r>
          </a:p>
          <a:p>
            <a:pPr lvl="1" algn="l">
              <a:buClr>
                <a:schemeClr val="bg1"/>
              </a:buClr>
              <a:buFont typeface="Wingdings" pitchFamily="2" charset="2"/>
              <a:buChar char="§"/>
            </a:pPr>
            <a:r>
              <a:rPr lang="en-US" altLang="en-US" sz="1800" u="none" dirty="0">
                <a:solidFill>
                  <a:schemeClr val="tx1"/>
                </a:solidFill>
                <a:latin typeface="Arial" charset="0"/>
              </a:rPr>
              <a:t>405.000 very large TIFF images</a:t>
            </a:r>
          </a:p>
          <a:p>
            <a:pPr lvl="1" algn="l">
              <a:buClr>
                <a:schemeClr val="bg1"/>
              </a:buClr>
              <a:buFont typeface="Wingdings" pitchFamily="2" charset="2"/>
              <a:buChar char="§"/>
            </a:pPr>
            <a:r>
              <a:rPr lang="en-US" altLang="en-US" sz="1800" u="none" dirty="0">
                <a:solidFill>
                  <a:schemeClr val="tx1"/>
                </a:solidFill>
                <a:latin typeface="Arial" charset="0"/>
              </a:rPr>
              <a:t>3.3 million SGML articles</a:t>
            </a:r>
          </a:p>
          <a:p>
            <a:pPr lvl="1" algn="l">
              <a:buClr>
                <a:schemeClr val="bg1"/>
              </a:buClr>
              <a:buFont typeface="Wingdings" pitchFamily="2" charset="2"/>
              <a:buChar char="§"/>
            </a:pPr>
            <a:r>
              <a:rPr lang="en-US" altLang="en-US" sz="1800" u="none" dirty="0">
                <a:solidFill>
                  <a:schemeClr val="tx1"/>
                </a:solidFill>
                <a:latin typeface="Arial" charset="0"/>
              </a:rPr>
              <a:t>405.000 XML mapping files</a:t>
            </a:r>
          </a:p>
          <a:p>
            <a:pPr lvl="1" algn="l">
              <a:buClr>
                <a:schemeClr val="bg1"/>
              </a:buClr>
              <a:buFont typeface="Wingdings" pitchFamily="2" charset="2"/>
              <a:buChar char="§"/>
            </a:pPr>
            <a:endParaRPr lang="en-US" altLang="en-US" sz="1800" u="none" dirty="0">
              <a:solidFill>
                <a:schemeClr val="tx1"/>
              </a:solidFill>
              <a:latin typeface="Arial" charset="0"/>
            </a:endParaRPr>
          </a:p>
          <a:p>
            <a:pPr algn="l">
              <a:buClr>
                <a:schemeClr val="bg1"/>
              </a:buClr>
              <a:buFont typeface="Wingdings" pitchFamily="2" charset="2"/>
              <a:buChar char="§"/>
            </a:pPr>
            <a:r>
              <a:rPr lang="en-US" altLang="en-US" sz="1800" u="none" dirty="0">
                <a:solidFill>
                  <a:schemeClr val="tx1"/>
                </a:solidFill>
                <a:latin typeface="Arial" charset="0"/>
              </a:rPr>
              <a:t>Convert to:</a:t>
            </a:r>
          </a:p>
          <a:p>
            <a:pPr lvl="1" algn="l">
              <a:buClr>
                <a:schemeClr val="bg1"/>
              </a:buClr>
              <a:buFont typeface="Wingdings" pitchFamily="2" charset="2"/>
              <a:buChar char="§"/>
            </a:pPr>
            <a:r>
              <a:rPr lang="en-US" altLang="en-US" sz="1800" u="none" dirty="0">
                <a:solidFill>
                  <a:schemeClr val="tx1"/>
                </a:solidFill>
                <a:latin typeface="Arial" charset="0"/>
              </a:rPr>
              <a:t>810.000 PNG images</a:t>
            </a:r>
          </a:p>
          <a:p>
            <a:pPr lvl="1" algn="l">
              <a:buClr>
                <a:schemeClr val="bg1"/>
              </a:buClr>
              <a:buFont typeface="Wingdings" pitchFamily="2" charset="2"/>
              <a:buChar char="§"/>
            </a:pPr>
            <a:r>
              <a:rPr lang="en-US" altLang="en-US" sz="1800" u="none" dirty="0">
                <a:solidFill>
                  <a:schemeClr val="tx1"/>
                </a:solidFill>
                <a:latin typeface="Arial" charset="0"/>
              </a:rPr>
              <a:t>405.000 JavaScript file</a:t>
            </a:r>
          </a:p>
          <a:p>
            <a:pPr lvl="1" algn="l">
              <a:buClr>
                <a:schemeClr val="bg1"/>
              </a:buClr>
              <a:buFont typeface="Wingdings" pitchFamily="2" charset="2"/>
              <a:buChar char="§"/>
            </a:pPr>
            <a:endParaRPr lang="en-US" altLang="en-US" sz="1800" u="none" dirty="0">
              <a:solidFill>
                <a:schemeClr val="tx1"/>
              </a:solidFill>
              <a:latin typeface="Arial" charset="0"/>
            </a:endParaRPr>
          </a:p>
          <a:p>
            <a:pPr algn="l">
              <a:buClr>
                <a:schemeClr val="bg1"/>
              </a:buClr>
              <a:buFont typeface="Wingdings" pitchFamily="2" charset="2"/>
              <a:buChar char="§"/>
            </a:pPr>
            <a:r>
              <a:rPr lang="en-US" altLang="en-US" sz="1800" u="none" dirty="0">
                <a:solidFill>
                  <a:schemeClr val="tx1"/>
                </a:solidFill>
                <a:latin typeface="Arial" charset="0"/>
              </a:rPr>
              <a:t>Imagine a couple of seconds per conversion </a:t>
            </a:r>
            <a:r>
              <a:rPr lang="en-US" altLang="en-US" sz="1800" u="none" dirty="0">
                <a:solidFill>
                  <a:schemeClr val="tx1"/>
                </a:solidFill>
                <a:latin typeface="Arial" charset="0"/>
                <a:sym typeface="Wingdings" pitchFamily="2" charset="2"/>
              </a:rPr>
              <a:t> easily 1 month of work!</a:t>
            </a:r>
          </a:p>
          <a:p>
            <a:pPr algn="l">
              <a:buClr>
                <a:schemeClr val="bg1"/>
              </a:buClr>
              <a:buFont typeface="Wingdings" pitchFamily="2" charset="2"/>
              <a:buChar char="§"/>
            </a:pPr>
            <a:endParaRPr lang="en-US" altLang="en-US" sz="1800" u="none" dirty="0">
              <a:solidFill>
                <a:schemeClr val="tx1"/>
              </a:solidFill>
              <a:latin typeface="Arial" charset="0"/>
              <a:sym typeface="Wingdings" pitchFamily="2" charset="2"/>
            </a:endParaRPr>
          </a:p>
          <a:p>
            <a:pPr algn="l">
              <a:buClr>
                <a:schemeClr val="bg1"/>
              </a:buClr>
              <a:buFont typeface="Wingdings" pitchFamily="2" charset="2"/>
              <a:buChar char="§"/>
            </a:pPr>
            <a:r>
              <a:rPr lang="en-US" altLang="en-US" sz="1800" u="none" dirty="0">
                <a:solidFill>
                  <a:schemeClr val="tx1"/>
                </a:solidFill>
                <a:latin typeface="Arial" charset="0"/>
                <a:sym typeface="Wingdings" pitchFamily="2" charset="2"/>
              </a:rPr>
              <a:t>NYT did it in 36 hours using hundreds of AWS instances (using EC2, S3 and Hadoop)</a:t>
            </a:r>
            <a:endParaRPr lang="en-US" altLang="en-US" sz="1800" u="none" dirty="0">
              <a:solidFill>
                <a:schemeClr val="tx1"/>
              </a:solidFill>
              <a:latin typeface="Arial" charset="0"/>
            </a:endParaRPr>
          </a:p>
          <a:p>
            <a:pPr>
              <a:spcBef>
                <a:spcPct val="50000"/>
              </a:spcBef>
            </a:pPr>
            <a:endParaRPr lang="en-US" altLang="en-US" sz="1800" b="1" u="none" dirty="0">
              <a:latin typeface="Arial" charset="0"/>
            </a:endParaRPr>
          </a:p>
        </p:txBody>
      </p:sp>
      <p:pic>
        <p:nvPicPr>
          <p:cNvPr id="1536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5486400"/>
            <a:ext cx="2895600" cy="74295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12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auto">
          <a:xfrm>
            <a:off x="398463" y="2803525"/>
            <a:ext cx="8339137" cy="82232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sz="2000" b="1" u="none">
              <a:solidFill>
                <a:schemeClr val="bg1"/>
              </a:solidFill>
              <a:cs typeface="Arial" pitchFamily="34" charset="0"/>
            </a:endParaRPr>
          </a:p>
        </p:txBody>
      </p:sp>
      <p:sp>
        <p:nvSpPr>
          <p:cNvPr id="16" name="Rounded Rectangle 15"/>
          <p:cNvSpPr/>
          <p:nvPr/>
        </p:nvSpPr>
        <p:spPr bwMode="auto">
          <a:xfrm>
            <a:off x="398463" y="3711575"/>
            <a:ext cx="8339137" cy="82232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sz="2000" b="1" u="none">
              <a:solidFill>
                <a:schemeClr val="bg1"/>
              </a:solidFill>
              <a:cs typeface="Arial" pitchFamily="34" charset="0"/>
            </a:endParaRPr>
          </a:p>
        </p:txBody>
      </p:sp>
      <p:sp>
        <p:nvSpPr>
          <p:cNvPr id="17" name="Rounded Rectangle 16"/>
          <p:cNvSpPr/>
          <p:nvPr/>
        </p:nvSpPr>
        <p:spPr bwMode="auto">
          <a:xfrm>
            <a:off x="398463" y="4629150"/>
            <a:ext cx="8339137" cy="82232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sz="2000" b="1" u="none">
              <a:solidFill>
                <a:schemeClr val="bg1"/>
              </a:solidFill>
              <a:cs typeface="Arial" pitchFamily="34" charset="0"/>
            </a:endParaRPr>
          </a:p>
        </p:txBody>
      </p:sp>
      <p:sp>
        <p:nvSpPr>
          <p:cNvPr id="14" name="Rounded Rectangle 13"/>
          <p:cNvSpPr/>
          <p:nvPr/>
        </p:nvSpPr>
        <p:spPr bwMode="auto">
          <a:xfrm>
            <a:off x="398463" y="1898650"/>
            <a:ext cx="8339137" cy="82232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sz="2000" b="1" u="none">
              <a:solidFill>
                <a:schemeClr val="bg1"/>
              </a:solidFill>
              <a:cs typeface="Arial" pitchFamily="34" charset="0"/>
            </a:endParaRPr>
          </a:p>
        </p:txBody>
      </p:sp>
      <p:sp>
        <p:nvSpPr>
          <p:cNvPr id="13" name="Rounded Rectangle 12"/>
          <p:cNvSpPr/>
          <p:nvPr/>
        </p:nvSpPr>
        <p:spPr bwMode="auto">
          <a:xfrm>
            <a:off x="398463" y="990600"/>
            <a:ext cx="8339137" cy="82232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sz="2000" b="1" u="none">
              <a:solidFill>
                <a:schemeClr val="bg1"/>
              </a:solidFill>
              <a:cs typeface="Arial" pitchFamily="34" charset="0"/>
            </a:endParaRPr>
          </a:p>
        </p:txBody>
      </p:sp>
      <p:sp>
        <p:nvSpPr>
          <p:cNvPr id="13319" name="Title 1"/>
          <p:cNvSpPr txBox="1">
            <a:spLocks/>
          </p:cNvSpPr>
          <p:nvPr/>
        </p:nvSpPr>
        <p:spPr bwMode="black">
          <a:xfrm>
            <a:off x="234950" y="171450"/>
            <a:ext cx="85026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252000" rIns="72000" bIns="36000"/>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a:lnSpc>
                <a:spcPct val="100000"/>
              </a:lnSpc>
            </a:pPr>
            <a:r>
              <a:rPr lang="en-US" altLang="en-US" sz="2400" b="1" u="none">
                <a:solidFill>
                  <a:srgbClr val="0070C0"/>
                </a:solidFill>
              </a:rPr>
              <a:t>When is Cloud Computing A Fit For The Enterprise?</a:t>
            </a:r>
          </a:p>
        </p:txBody>
      </p:sp>
      <p:pic>
        <p:nvPicPr>
          <p:cNvPr id="13320" name="Picture 6" descr="b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763" y="3711575"/>
            <a:ext cx="82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7" descr="b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5763" y="990600"/>
            <a:ext cx="82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9" descr="b4.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5763" y="2803525"/>
            <a:ext cx="82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1" descr="b3.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5763" y="1898650"/>
            <a:ext cx="822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17"/>
          <p:cNvSpPr>
            <a:spLocks noChangeArrowheads="1"/>
          </p:cNvSpPr>
          <p:nvPr/>
        </p:nvSpPr>
        <p:spPr bwMode="auto">
          <a:xfrm>
            <a:off x="1536700" y="3711575"/>
            <a:ext cx="72009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spcBef>
                <a:spcPts val="300"/>
              </a:spcBef>
            </a:pPr>
            <a:r>
              <a:rPr lang="en-US" altLang="en-US" sz="1800" u="none">
                <a:solidFill>
                  <a:schemeClr val="tx1"/>
                </a:solidFill>
              </a:rPr>
              <a:t>Speed of provisioning is constraining business execution</a:t>
            </a:r>
          </a:p>
        </p:txBody>
      </p:sp>
      <p:sp>
        <p:nvSpPr>
          <p:cNvPr id="13325" name="Rectangle 18"/>
          <p:cNvSpPr>
            <a:spLocks noChangeArrowheads="1"/>
          </p:cNvSpPr>
          <p:nvPr/>
        </p:nvSpPr>
        <p:spPr bwMode="auto">
          <a:xfrm>
            <a:off x="1536700" y="4629150"/>
            <a:ext cx="6962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spcBef>
                <a:spcPts val="300"/>
              </a:spcBef>
            </a:pPr>
            <a:r>
              <a:rPr lang="en-US" altLang="en-US" sz="1800" u="none">
                <a:solidFill>
                  <a:schemeClr val="tx1"/>
                </a:solidFill>
              </a:rPr>
              <a:t>Existing hardware has reached end of serviceable life and refresh options are being considered </a:t>
            </a:r>
          </a:p>
        </p:txBody>
      </p:sp>
      <p:sp>
        <p:nvSpPr>
          <p:cNvPr id="13326" name="Rectangle 20"/>
          <p:cNvSpPr>
            <a:spLocks noChangeArrowheads="1"/>
          </p:cNvSpPr>
          <p:nvPr/>
        </p:nvSpPr>
        <p:spPr bwMode="auto">
          <a:xfrm>
            <a:off x="1568450" y="2803525"/>
            <a:ext cx="69310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spcBef>
                <a:spcPts val="300"/>
              </a:spcBef>
            </a:pPr>
            <a:r>
              <a:rPr lang="en-US" altLang="en-US" sz="1800" u="none">
                <a:solidFill>
                  <a:schemeClr val="tx1"/>
                </a:solidFill>
              </a:rPr>
              <a:t>Time-constrained or event-based infrastructure is required to ramp quickly and be disposed of shortly afterwards</a:t>
            </a:r>
          </a:p>
        </p:txBody>
      </p:sp>
      <p:sp>
        <p:nvSpPr>
          <p:cNvPr id="13327" name="Rectangle 21"/>
          <p:cNvSpPr>
            <a:spLocks noChangeArrowheads="1"/>
          </p:cNvSpPr>
          <p:nvPr/>
        </p:nvSpPr>
        <p:spPr bwMode="auto">
          <a:xfrm>
            <a:off x="1565275" y="990600"/>
            <a:ext cx="57642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spcBef>
                <a:spcPts val="300"/>
              </a:spcBef>
            </a:pPr>
            <a:r>
              <a:rPr lang="en-US" altLang="en-US" sz="1800" u="none">
                <a:solidFill>
                  <a:schemeClr val="tx1"/>
                </a:solidFill>
              </a:rPr>
              <a:t>Applications &amp; processes have highly variable demand</a:t>
            </a:r>
          </a:p>
        </p:txBody>
      </p:sp>
      <p:sp>
        <p:nvSpPr>
          <p:cNvPr id="23" name="Rounded Rectangle 22"/>
          <p:cNvSpPr/>
          <p:nvPr/>
        </p:nvSpPr>
        <p:spPr bwMode="auto">
          <a:xfrm>
            <a:off x="398463" y="5535613"/>
            <a:ext cx="8339137" cy="82232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en-US" sz="2000" b="1" u="none">
              <a:solidFill>
                <a:schemeClr val="bg1"/>
              </a:solidFill>
              <a:cs typeface="Arial" pitchFamily="34" charset="0"/>
            </a:endParaRPr>
          </a:p>
        </p:txBody>
      </p:sp>
      <p:sp>
        <p:nvSpPr>
          <p:cNvPr id="13329" name="Rectangle 24"/>
          <p:cNvSpPr>
            <a:spLocks noChangeArrowheads="1"/>
          </p:cNvSpPr>
          <p:nvPr/>
        </p:nvSpPr>
        <p:spPr bwMode="auto">
          <a:xfrm>
            <a:off x="1536700" y="1909763"/>
            <a:ext cx="69627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u="none">
                <a:solidFill>
                  <a:schemeClr val="tx1"/>
                </a:solidFill>
              </a:rPr>
              <a:t>High compute capacities are required to accelerate information discovery and publishing</a:t>
            </a:r>
          </a:p>
        </p:txBody>
      </p:sp>
      <p:pic>
        <p:nvPicPr>
          <p:cNvPr id="13330" name="Picture 25" descr="i2.jpg"/>
          <p:cNvPicPr>
            <a:picLocks/>
          </p:cNvPicPr>
          <p:nvPr/>
        </p:nvPicPr>
        <p:blipFill>
          <a:blip r:embed="rId7">
            <a:extLst>
              <a:ext uri="{28A0092B-C50C-407E-A947-70E740481C1C}">
                <a14:useLocalDpi xmlns:a14="http://schemas.microsoft.com/office/drawing/2010/main" val="0"/>
              </a:ext>
            </a:extLst>
          </a:blip>
          <a:srcRect/>
          <a:stretch>
            <a:fillRect/>
          </a:stretch>
        </p:blipFill>
        <p:spPr bwMode="auto">
          <a:xfrm>
            <a:off x="385763" y="4621213"/>
            <a:ext cx="822325"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1" name="Rectangle 19"/>
          <p:cNvSpPr>
            <a:spLocks noChangeArrowheads="1"/>
          </p:cNvSpPr>
          <p:nvPr/>
        </p:nvSpPr>
        <p:spPr bwMode="auto">
          <a:xfrm>
            <a:off x="1524000" y="5537200"/>
            <a:ext cx="6975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spcBef>
                <a:spcPts val="300"/>
              </a:spcBef>
            </a:pPr>
            <a:r>
              <a:rPr lang="en-US" altLang="en-US" sz="1800" u="none">
                <a:solidFill>
                  <a:schemeClr val="tx1"/>
                </a:solidFill>
              </a:rPr>
              <a:t>Internal datacenter capacity limits are being reached and hosting</a:t>
            </a:r>
          </a:p>
          <a:p>
            <a:pPr algn="l" eaLnBrk="1" hangingPunct="1">
              <a:lnSpc>
                <a:spcPct val="100000"/>
              </a:lnSpc>
              <a:spcBef>
                <a:spcPts val="300"/>
              </a:spcBef>
            </a:pPr>
            <a:r>
              <a:rPr lang="en-US" altLang="en-US" sz="1800" u="none">
                <a:solidFill>
                  <a:schemeClr val="tx1"/>
                </a:solidFill>
              </a:rPr>
              <a:t>locations must be re-balanced</a:t>
            </a:r>
          </a:p>
        </p:txBody>
      </p:sp>
      <p:pic>
        <p:nvPicPr>
          <p:cNvPr id="13332" name="Picture 28" descr="b5.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763" y="5527675"/>
            <a:ext cx="81597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309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381000" y="4060825"/>
            <a:ext cx="8339138" cy="663575"/>
          </a:xfrm>
          <a:prstGeom prst="roundRect">
            <a:avLst/>
          </a:prstGeom>
          <a:solidFill>
            <a:schemeClr val="bg2">
              <a:lumMod val="85000"/>
              <a:alpha val="35000"/>
            </a:schemeClr>
          </a:soli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en-US" sz="2000" b="1" u="none">
              <a:solidFill>
                <a:schemeClr val="bg1"/>
              </a:solidFill>
              <a:latin typeface="Arial" charset="0"/>
              <a:cs typeface="Arial" charset="0"/>
            </a:endParaRPr>
          </a:p>
        </p:txBody>
      </p:sp>
      <p:sp>
        <p:nvSpPr>
          <p:cNvPr id="2" name="Rounded Rectangle 12"/>
          <p:cNvSpPr/>
          <p:nvPr/>
        </p:nvSpPr>
        <p:spPr bwMode="auto">
          <a:xfrm>
            <a:off x="423863" y="4822825"/>
            <a:ext cx="8339137" cy="663575"/>
          </a:xfrm>
          <a:prstGeom prst="roundRect">
            <a:avLst/>
          </a:prstGeom>
          <a:solidFill>
            <a:schemeClr val="bg2">
              <a:lumMod val="85000"/>
              <a:alpha val="35000"/>
            </a:schemeClr>
          </a:soli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en-US" sz="2000" b="1" u="none">
              <a:solidFill>
                <a:schemeClr val="bg1"/>
              </a:solidFill>
              <a:latin typeface="Arial" charset="0"/>
              <a:cs typeface="Arial" charset="0"/>
            </a:endParaRPr>
          </a:p>
        </p:txBody>
      </p:sp>
      <p:sp>
        <p:nvSpPr>
          <p:cNvPr id="4" name="Rounded Rectangle 12"/>
          <p:cNvSpPr/>
          <p:nvPr/>
        </p:nvSpPr>
        <p:spPr bwMode="auto">
          <a:xfrm>
            <a:off x="406400" y="5584825"/>
            <a:ext cx="8339138" cy="663575"/>
          </a:xfrm>
          <a:prstGeom prst="roundRect">
            <a:avLst/>
          </a:prstGeom>
          <a:solidFill>
            <a:schemeClr val="bg2">
              <a:lumMod val="85000"/>
              <a:alpha val="35000"/>
            </a:schemeClr>
          </a:soli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en-US" sz="2000" b="1" u="none">
              <a:solidFill>
                <a:schemeClr val="bg1"/>
              </a:solidFill>
              <a:latin typeface="Arial" charset="0"/>
              <a:cs typeface="Arial" charset="0"/>
            </a:endParaRPr>
          </a:p>
        </p:txBody>
      </p:sp>
      <p:sp>
        <p:nvSpPr>
          <p:cNvPr id="5" name="Rounded Rectangle 12"/>
          <p:cNvSpPr/>
          <p:nvPr/>
        </p:nvSpPr>
        <p:spPr bwMode="auto">
          <a:xfrm>
            <a:off x="381000" y="3276600"/>
            <a:ext cx="8339138" cy="663575"/>
          </a:xfrm>
          <a:prstGeom prst="roundRect">
            <a:avLst/>
          </a:prstGeom>
          <a:solidFill>
            <a:schemeClr val="bg2">
              <a:lumMod val="85000"/>
              <a:alpha val="35000"/>
            </a:schemeClr>
          </a:soli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en-US" sz="2000" b="1" u="none">
              <a:solidFill>
                <a:schemeClr val="bg1"/>
              </a:solidFill>
              <a:latin typeface="Arial" charset="0"/>
              <a:cs typeface="Arial" charset="0"/>
            </a:endParaRPr>
          </a:p>
        </p:txBody>
      </p:sp>
      <p:sp>
        <p:nvSpPr>
          <p:cNvPr id="6" name="Rounded Rectangle 12"/>
          <p:cNvSpPr/>
          <p:nvPr/>
        </p:nvSpPr>
        <p:spPr bwMode="auto">
          <a:xfrm>
            <a:off x="423863" y="2514600"/>
            <a:ext cx="8339137" cy="663575"/>
          </a:xfrm>
          <a:prstGeom prst="roundRect">
            <a:avLst/>
          </a:prstGeom>
          <a:solidFill>
            <a:schemeClr val="bg2">
              <a:lumMod val="85000"/>
              <a:alpha val="35000"/>
            </a:schemeClr>
          </a:soli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en-US" sz="2000" b="1" u="none">
              <a:solidFill>
                <a:schemeClr val="bg1"/>
              </a:solidFill>
              <a:latin typeface="Arial" charset="0"/>
              <a:cs typeface="Arial" charset="0"/>
            </a:endParaRPr>
          </a:p>
        </p:txBody>
      </p:sp>
      <p:sp>
        <p:nvSpPr>
          <p:cNvPr id="3" name="Title 1"/>
          <p:cNvSpPr txBox="1">
            <a:spLocks/>
          </p:cNvSpPr>
          <p:nvPr/>
        </p:nvSpPr>
        <p:spPr bwMode="black">
          <a:xfrm>
            <a:off x="234950" y="171450"/>
            <a:ext cx="8502650" cy="822325"/>
          </a:xfrm>
          <a:prstGeom prst="rect">
            <a:avLst/>
          </a:prstGeom>
          <a:noFill/>
          <a:ln w="9525">
            <a:noFill/>
            <a:miter lim="800000"/>
            <a:headEnd/>
            <a:tailEnd/>
          </a:ln>
        </p:spPr>
        <p:txBody>
          <a:bodyPr lIns="72000" tIns="252000" rIns="72000" bIns="36000"/>
          <a:lstStyle/>
          <a:p>
            <a:pPr algn="l">
              <a:lnSpc>
                <a:spcPct val="100000"/>
              </a:lnSpc>
              <a:defRPr/>
            </a:pPr>
            <a:r>
              <a:rPr lang="en-US" sz="2400" b="1" u="none" dirty="0">
                <a:solidFill>
                  <a:srgbClr val="0070C0"/>
                </a:solidFill>
                <a:latin typeface="Arial Narrow"/>
                <a:cs typeface="Arial Narrow"/>
              </a:rPr>
              <a:t>Where Are Some of The Challenges of Adopting Cloud?</a:t>
            </a:r>
            <a:endParaRPr lang="en-US" sz="2400" b="1" u="none" kern="0" dirty="0">
              <a:solidFill>
                <a:srgbClr val="0070C0"/>
              </a:solidFill>
              <a:latin typeface="Arial Narrow"/>
              <a:cs typeface="Arial Narrow"/>
            </a:endParaRPr>
          </a:p>
        </p:txBody>
      </p:sp>
      <p:sp>
        <p:nvSpPr>
          <p:cNvPr id="14344" name="Rectangle 17"/>
          <p:cNvSpPr>
            <a:spLocks noChangeArrowheads="1"/>
          </p:cNvSpPr>
          <p:nvPr/>
        </p:nvSpPr>
        <p:spPr bwMode="auto">
          <a:xfrm>
            <a:off x="1219200" y="4953000"/>
            <a:ext cx="720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u="none">
                <a:solidFill>
                  <a:schemeClr val="tx1"/>
                </a:solidFill>
                <a:latin typeface="Arial" charset="0"/>
              </a:rPr>
              <a:t>Making apps publicly available, Interfacing and data volumes</a:t>
            </a:r>
          </a:p>
        </p:txBody>
      </p:sp>
      <p:sp>
        <p:nvSpPr>
          <p:cNvPr id="14345" name="Rectangle 18"/>
          <p:cNvSpPr>
            <a:spLocks noChangeArrowheads="1"/>
          </p:cNvSpPr>
          <p:nvPr/>
        </p:nvSpPr>
        <p:spPr bwMode="auto">
          <a:xfrm>
            <a:off x="1219200" y="5727700"/>
            <a:ext cx="6769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spcBef>
                <a:spcPts val="300"/>
              </a:spcBef>
            </a:pPr>
            <a:r>
              <a:rPr lang="en-US" altLang="en-US" sz="1800" u="none">
                <a:solidFill>
                  <a:schemeClr val="tx1"/>
                </a:solidFill>
                <a:latin typeface="Arial" charset="0"/>
              </a:rPr>
              <a:t>Some architectures require re-working to move to the cloud</a:t>
            </a:r>
          </a:p>
        </p:txBody>
      </p:sp>
      <p:sp>
        <p:nvSpPr>
          <p:cNvPr id="14346" name="Rectangle 20"/>
          <p:cNvSpPr>
            <a:spLocks noChangeArrowheads="1"/>
          </p:cNvSpPr>
          <p:nvPr/>
        </p:nvSpPr>
        <p:spPr bwMode="auto">
          <a:xfrm>
            <a:off x="1219200" y="4205288"/>
            <a:ext cx="3943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u="none">
                <a:solidFill>
                  <a:schemeClr val="tx1"/>
                </a:solidFill>
                <a:latin typeface="Arial" charset="0"/>
              </a:rPr>
              <a:t>Increase usage of Internet bandwidth</a:t>
            </a:r>
          </a:p>
        </p:txBody>
      </p:sp>
      <p:sp>
        <p:nvSpPr>
          <p:cNvPr id="14347" name="Rectangle 19"/>
          <p:cNvSpPr>
            <a:spLocks noChangeArrowheads="1"/>
          </p:cNvSpPr>
          <p:nvPr/>
        </p:nvSpPr>
        <p:spPr bwMode="auto">
          <a:xfrm>
            <a:off x="1220788" y="3429000"/>
            <a:ext cx="51038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u="none">
                <a:solidFill>
                  <a:schemeClr val="tx1"/>
                </a:solidFill>
                <a:latin typeface="Arial" charset="0"/>
              </a:rPr>
              <a:t>Licensing models aren't adapting quickly enough</a:t>
            </a:r>
          </a:p>
        </p:txBody>
      </p:sp>
      <p:sp>
        <p:nvSpPr>
          <p:cNvPr id="14348" name="Rectangle 21"/>
          <p:cNvSpPr>
            <a:spLocks noChangeArrowheads="1"/>
          </p:cNvSpPr>
          <p:nvPr/>
        </p:nvSpPr>
        <p:spPr bwMode="auto">
          <a:xfrm>
            <a:off x="1244600" y="2644775"/>
            <a:ext cx="53276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u="none">
                <a:solidFill>
                  <a:schemeClr val="tx1"/>
                </a:solidFill>
                <a:latin typeface="Arial" charset="0"/>
              </a:rPr>
              <a:t>Absence of robust SLAs, Availability and Reliability</a:t>
            </a:r>
          </a:p>
        </p:txBody>
      </p:sp>
      <p:pic>
        <p:nvPicPr>
          <p:cNvPr id="14349" name="Picture 22" descr="i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14600"/>
            <a:ext cx="6651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0" name="Picture 23" descr="i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8463" y="3276600"/>
            <a:ext cx="6651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24" descr="i4.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038600"/>
            <a:ext cx="6635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2" name="Picture 26" descr="i2.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1000" y="5576888"/>
            <a:ext cx="649288"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3" name="Picture 27" descr="ico2.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1000" y="4829175"/>
            <a:ext cx="64135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12"/>
          <p:cNvSpPr/>
          <p:nvPr/>
        </p:nvSpPr>
        <p:spPr bwMode="auto">
          <a:xfrm>
            <a:off x="381000" y="1752600"/>
            <a:ext cx="8339138" cy="663575"/>
          </a:xfrm>
          <a:prstGeom prst="roundRect">
            <a:avLst/>
          </a:prstGeom>
          <a:solidFill>
            <a:schemeClr val="bg2">
              <a:lumMod val="85000"/>
              <a:alpha val="35000"/>
            </a:schemeClr>
          </a:soli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en-US" sz="2000" b="1" u="none">
              <a:solidFill>
                <a:schemeClr val="bg1"/>
              </a:solidFill>
              <a:latin typeface="Arial" charset="0"/>
              <a:cs typeface="Arial" charset="0"/>
            </a:endParaRPr>
          </a:p>
        </p:txBody>
      </p:sp>
      <p:sp>
        <p:nvSpPr>
          <p:cNvPr id="8" name="Rounded Rectangle 12"/>
          <p:cNvSpPr/>
          <p:nvPr/>
        </p:nvSpPr>
        <p:spPr bwMode="auto">
          <a:xfrm>
            <a:off x="423863" y="990600"/>
            <a:ext cx="8339137" cy="663575"/>
          </a:xfrm>
          <a:prstGeom prst="roundRect">
            <a:avLst/>
          </a:prstGeom>
          <a:solidFill>
            <a:schemeClr val="bg2">
              <a:lumMod val="85000"/>
              <a:alpha val="35000"/>
            </a:schemeClr>
          </a:solidFill>
          <a:ln>
            <a:solidFill>
              <a:schemeClr val="bg2">
                <a:lumMod val="85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wrap="none" anchor="ctr"/>
          <a:lstStyle/>
          <a:p>
            <a:pPr>
              <a:defRPr/>
            </a:pPr>
            <a:endParaRPr lang="en-US" sz="2000" b="1" u="none">
              <a:solidFill>
                <a:schemeClr val="bg1"/>
              </a:solidFill>
              <a:latin typeface="Arial" charset="0"/>
              <a:cs typeface="Arial" charset="0"/>
            </a:endParaRPr>
          </a:p>
        </p:txBody>
      </p:sp>
      <p:sp>
        <p:nvSpPr>
          <p:cNvPr id="14356" name="Rectangle 19"/>
          <p:cNvSpPr>
            <a:spLocks noChangeArrowheads="1"/>
          </p:cNvSpPr>
          <p:nvPr/>
        </p:nvSpPr>
        <p:spPr bwMode="auto">
          <a:xfrm>
            <a:off x="1220788" y="1905000"/>
            <a:ext cx="393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u="none">
                <a:solidFill>
                  <a:schemeClr val="tx1"/>
                </a:solidFill>
                <a:latin typeface="Arial" charset="0"/>
              </a:rPr>
              <a:t>Cloud Vendor lock-in: Interoperability</a:t>
            </a:r>
          </a:p>
        </p:txBody>
      </p:sp>
      <p:sp>
        <p:nvSpPr>
          <p:cNvPr id="14357" name="Rectangle 21"/>
          <p:cNvSpPr>
            <a:spLocks noChangeArrowheads="1"/>
          </p:cNvSpPr>
          <p:nvPr/>
        </p:nvSpPr>
        <p:spPr bwMode="auto">
          <a:xfrm>
            <a:off x="1244600" y="1120775"/>
            <a:ext cx="736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u="sng">
                <a:solidFill>
                  <a:schemeClr val="bg1"/>
                </a:solidFill>
                <a:latin typeface="Calibri" pitchFamily="34" charset="0"/>
                <a:cs typeface="Arial" charset="0"/>
              </a:defRPr>
            </a:lvl1pPr>
            <a:lvl2pPr marL="742950" indent="-285750">
              <a:defRPr sz="1000" u="sng">
                <a:solidFill>
                  <a:schemeClr val="bg1"/>
                </a:solidFill>
                <a:latin typeface="Calibri" pitchFamily="34" charset="0"/>
                <a:cs typeface="Arial" charset="0"/>
              </a:defRPr>
            </a:lvl2pPr>
            <a:lvl3pPr marL="1143000" indent="-228600">
              <a:defRPr sz="1000" u="sng">
                <a:solidFill>
                  <a:schemeClr val="bg1"/>
                </a:solidFill>
                <a:latin typeface="Calibri" pitchFamily="34" charset="0"/>
                <a:cs typeface="Arial" charset="0"/>
              </a:defRPr>
            </a:lvl3pPr>
            <a:lvl4pPr marL="1600200" indent="-228600">
              <a:defRPr sz="1000" u="sng">
                <a:solidFill>
                  <a:schemeClr val="bg1"/>
                </a:solidFill>
                <a:latin typeface="Calibri" pitchFamily="34" charset="0"/>
                <a:cs typeface="Arial" charset="0"/>
              </a:defRPr>
            </a:lvl4pPr>
            <a:lvl5pPr marL="2057400" indent="-228600">
              <a:defRPr sz="1000" u="sng">
                <a:solidFill>
                  <a:schemeClr val="bg1"/>
                </a:solidFill>
                <a:latin typeface="Calibri" pitchFamily="34" charset="0"/>
                <a:cs typeface="Arial" charset="0"/>
              </a:defRPr>
            </a:lvl5pPr>
            <a:lvl6pPr marL="25146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6pPr>
            <a:lvl7pPr marL="29718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7pPr>
            <a:lvl8pPr marL="34290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8pPr>
            <a:lvl9pPr marL="3886200" indent="-228600" algn="ctr" eaLnBrk="0" fontAlgn="base" hangingPunct="0">
              <a:lnSpc>
                <a:spcPct val="85000"/>
              </a:lnSpc>
              <a:spcBef>
                <a:spcPct val="0"/>
              </a:spcBef>
              <a:spcAft>
                <a:spcPct val="0"/>
              </a:spcAft>
              <a:defRPr sz="1000" u="sng">
                <a:solidFill>
                  <a:schemeClr val="bg1"/>
                </a:solidFill>
                <a:latin typeface="Calibri" pitchFamily="34" charset="0"/>
                <a:cs typeface="Arial" charset="0"/>
              </a:defRPr>
            </a:lvl9pPr>
          </a:lstStyle>
          <a:p>
            <a:pPr algn="l" eaLnBrk="1" hangingPunct="1">
              <a:lnSpc>
                <a:spcPct val="100000"/>
              </a:lnSpc>
            </a:pPr>
            <a:r>
              <a:rPr lang="en-US" altLang="en-US" sz="1800" u="none">
                <a:solidFill>
                  <a:schemeClr val="tx1"/>
                </a:solidFill>
                <a:latin typeface="Arial" charset="0"/>
              </a:rPr>
              <a:t>Security on the cloud</a:t>
            </a:r>
          </a:p>
        </p:txBody>
      </p:sp>
      <p:pic>
        <p:nvPicPr>
          <p:cNvPr id="14358" name="Picture 29" descr="lock"/>
          <p:cNvPicPr>
            <a:picLocks noChangeAspect="1" noChangeArrowheads="1"/>
          </p:cNvPicPr>
          <p:nvPr/>
        </p:nvPicPr>
        <p:blipFill>
          <a:blip r:embed="rId8">
            <a:lum bright="10000"/>
            <a:extLst>
              <a:ext uri="{28A0092B-C50C-407E-A947-70E740481C1C}">
                <a14:useLocalDpi xmlns:a14="http://schemas.microsoft.com/office/drawing/2010/main" val="0"/>
              </a:ext>
            </a:extLst>
          </a:blip>
          <a:srcRect/>
          <a:stretch>
            <a:fillRect/>
          </a:stretch>
        </p:blipFill>
        <p:spPr bwMode="auto">
          <a:xfrm>
            <a:off x="381000" y="990600"/>
            <a:ext cx="685800" cy="685800"/>
          </a:xfrm>
          <a:prstGeom prst="rect">
            <a:avLst/>
          </a:prstGeom>
          <a:solidFill>
            <a:schemeClr val="bg2">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359" name="Picture 30" descr="ancho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17526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788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22553" y="2133600"/>
            <a:ext cx="9300459" cy="4284217"/>
            <a:chOff x="122552" y="430196"/>
            <a:chExt cx="9300459" cy="4284217"/>
          </a:xfrm>
        </p:grpSpPr>
        <p:sp>
          <p:nvSpPr>
            <p:cNvPr id="2" name="Rectangle 5"/>
            <p:cNvSpPr/>
            <p:nvPr/>
          </p:nvSpPr>
          <p:spPr bwMode="auto">
            <a:xfrm>
              <a:off x="991370" y="2718824"/>
              <a:ext cx="5441311" cy="933699"/>
            </a:xfrm>
            <a:prstGeom prst="roundRect">
              <a:avLst/>
            </a:prstGeom>
            <a:solidFill>
              <a:srgbClr val="F29826"/>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fontAlgn="base">
                <a:spcBef>
                  <a:spcPct val="0"/>
                </a:spcBef>
                <a:spcAft>
                  <a:spcPct val="0"/>
                </a:spcAft>
                <a:defRPr/>
              </a:pPr>
              <a:endParaRPr lang="en-US" altLang="ja-JP" dirty="0">
                <a:solidFill>
                  <a:prstClr val="black"/>
                </a:solidFill>
                <a:latin typeface="Calibri"/>
                <a:ea typeface="Verdana" pitchFamily="34" charset="0"/>
                <a:cs typeface="Calibri"/>
                <a:sym typeface="Times New Roman" pitchFamily="18" charset="0"/>
              </a:endParaRPr>
            </a:p>
          </p:txBody>
        </p:sp>
        <p:sp>
          <p:nvSpPr>
            <p:cNvPr id="3" name="TextBox 2"/>
            <p:cNvSpPr txBox="1"/>
            <p:nvPr/>
          </p:nvSpPr>
          <p:spPr>
            <a:xfrm>
              <a:off x="1011268" y="2712456"/>
              <a:ext cx="3209262" cy="331123"/>
            </a:xfrm>
            <a:prstGeom prst="roundRect">
              <a:avLst/>
            </a:prstGeom>
            <a:noFill/>
            <a:ln>
              <a:noFill/>
            </a:ln>
            <a:effectLst/>
          </p:spPr>
          <p:txBody>
            <a:bodyPr wrap="square" lIns="67744" tIns="33895" rIns="67744" bIns="33895" rtlCol="0">
              <a:spAutoFit/>
            </a:bodyPr>
            <a:lstStyle>
              <a:defPPr>
                <a:defRPr lang="en-US"/>
              </a:defPPr>
              <a:lvl1pPr>
                <a:defRPr b="1">
                  <a:solidFill>
                    <a:schemeClr val="tx1">
                      <a:lumMod val="75000"/>
                      <a:lumOff val="25000"/>
                    </a:schemeClr>
                  </a:solidFill>
                </a:defRPr>
              </a:lvl1pPr>
            </a:lstStyle>
            <a:p>
              <a:pPr defTabSz="338953" fontAlgn="base">
                <a:spcBef>
                  <a:spcPct val="0"/>
                </a:spcBef>
                <a:spcAft>
                  <a:spcPct val="0"/>
                </a:spcAft>
              </a:pPr>
              <a:r>
                <a:rPr lang="en-US" sz="1500" dirty="0">
                  <a:solidFill>
                    <a:schemeClr val="bg1"/>
                  </a:solidFill>
                  <a:latin typeface="Helvetica Neue"/>
                  <a:ea typeface="Verdana" pitchFamily="34" charset="0"/>
                  <a:cs typeface="Calibri"/>
                </a:rPr>
                <a:t>Foundation Services</a:t>
              </a:r>
            </a:p>
          </p:txBody>
        </p:sp>
        <p:sp>
          <p:nvSpPr>
            <p:cNvPr id="4" name="Rectangle 7"/>
            <p:cNvSpPr/>
            <p:nvPr/>
          </p:nvSpPr>
          <p:spPr bwMode="auto">
            <a:xfrm>
              <a:off x="1090143" y="3095230"/>
              <a:ext cx="1243876"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chemeClr val="bg1">
                      <a:lumMod val="50000"/>
                    </a:schemeClr>
                  </a:solidFill>
                  <a:latin typeface="Helvetica Neue"/>
                  <a:ea typeface="Verdana" pitchFamily="34" charset="0"/>
                  <a:cs typeface="Calibri"/>
                  <a:sym typeface="Times New Roman" pitchFamily="18" charset="0"/>
                </a:rPr>
                <a:t>Compute</a:t>
              </a:r>
            </a:p>
          </p:txBody>
        </p:sp>
        <p:sp>
          <p:nvSpPr>
            <p:cNvPr id="5" name="Rounded Rectangle 4"/>
            <p:cNvSpPr/>
            <p:nvPr/>
          </p:nvSpPr>
          <p:spPr bwMode="auto">
            <a:xfrm>
              <a:off x="2432606" y="3089620"/>
              <a:ext cx="1296442"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chemeClr val="bg1">
                      <a:lumMod val="50000"/>
                    </a:schemeClr>
                  </a:solidFill>
                  <a:latin typeface="Helvetica Neue"/>
                  <a:ea typeface="Verdana" pitchFamily="34" charset="0"/>
                  <a:cs typeface="Calibri"/>
                  <a:sym typeface="Times New Roman" pitchFamily="18" charset="0"/>
                </a:rPr>
                <a:t>Storage</a:t>
              </a:r>
            </a:p>
          </p:txBody>
        </p:sp>
        <p:sp>
          <p:nvSpPr>
            <p:cNvPr id="6" name="Rectangle 7"/>
            <p:cNvSpPr/>
            <p:nvPr/>
          </p:nvSpPr>
          <p:spPr bwMode="auto">
            <a:xfrm>
              <a:off x="3815903" y="3095230"/>
              <a:ext cx="1266895" cy="486382"/>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600" b="1" dirty="0">
                  <a:solidFill>
                    <a:schemeClr val="bg1">
                      <a:lumMod val="50000"/>
                    </a:schemeClr>
                  </a:solidFill>
                  <a:latin typeface="Helvetica Neue"/>
                  <a:ea typeface="Verdana" pitchFamily="34" charset="0"/>
                  <a:cs typeface="Calibri"/>
                  <a:sym typeface="Times New Roman" pitchFamily="18" charset="0"/>
                </a:rPr>
                <a:t>Database</a:t>
              </a:r>
            </a:p>
          </p:txBody>
        </p:sp>
        <p:sp>
          <p:nvSpPr>
            <p:cNvPr id="7" name="Rectangle 7"/>
            <p:cNvSpPr/>
            <p:nvPr/>
          </p:nvSpPr>
          <p:spPr bwMode="auto">
            <a:xfrm>
              <a:off x="5161671" y="3095369"/>
              <a:ext cx="1187784" cy="480773"/>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400" b="1" dirty="0">
                  <a:solidFill>
                    <a:schemeClr val="bg1">
                      <a:lumMod val="50000"/>
                    </a:schemeClr>
                  </a:solidFill>
                  <a:latin typeface="Helvetica Neue"/>
                  <a:ea typeface="Verdana" pitchFamily="34" charset="0"/>
                  <a:cs typeface="Calibri"/>
                  <a:sym typeface="Times New Roman" pitchFamily="18" charset="0"/>
                </a:rPr>
                <a:t>Networking</a:t>
              </a:r>
            </a:p>
          </p:txBody>
        </p:sp>
        <p:sp>
          <p:nvSpPr>
            <p:cNvPr id="8" name="Rectangle 5"/>
            <p:cNvSpPr/>
            <p:nvPr/>
          </p:nvSpPr>
          <p:spPr bwMode="auto">
            <a:xfrm>
              <a:off x="991474" y="3726903"/>
              <a:ext cx="5444187" cy="920723"/>
            </a:xfrm>
            <a:prstGeom prst="roundRect">
              <a:avLst/>
            </a:prstGeom>
            <a:solidFill>
              <a:srgbClr val="F29826"/>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lIns="67744" tIns="33895" rIns="67744" bIns="33895" anchor="ctr"/>
            <a:lstStyle/>
            <a:p>
              <a:pPr algn="ctr" defTabSz="338953" fontAlgn="base">
                <a:spcBef>
                  <a:spcPct val="0"/>
                </a:spcBef>
                <a:spcAft>
                  <a:spcPct val="0"/>
                </a:spcAft>
                <a:defRPr/>
              </a:pPr>
              <a:endParaRPr lang="en-US" altLang="ja-JP" dirty="0">
                <a:solidFill>
                  <a:prstClr val="black"/>
                </a:solidFill>
                <a:latin typeface="Calibri"/>
                <a:ea typeface="Verdana" pitchFamily="34" charset="0"/>
                <a:cs typeface="Calibri"/>
                <a:sym typeface="Times New Roman" pitchFamily="18" charset="0"/>
              </a:endParaRPr>
            </a:p>
          </p:txBody>
        </p:sp>
        <p:sp>
          <p:nvSpPr>
            <p:cNvPr id="9" name="TextBox 8"/>
            <p:cNvSpPr txBox="1"/>
            <p:nvPr/>
          </p:nvSpPr>
          <p:spPr>
            <a:xfrm>
              <a:off x="1011274" y="3842930"/>
              <a:ext cx="2001814" cy="688668"/>
            </a:xfrm>
            <a:prstGeom prst="roundRect">
              <a:avLst/>
            </a:prstGeom>
            <a:noFill/>
            <a:ln>
              <a:noFill/>
            </a:ln>
            <a:effectLst/>
          </p:spPr>
          <p:txBody>
            <a:bodyPr wrap="square" lIns="67744" tIns="33895" rIns="67744" bIns="33895" rtlCol="0">
              <a:spAutoFit/>
            </a:bodyPr>
            <a:lstStyle>
              <a:defPPr>
                <a:defRPr lang="en-US"/>
              </a:defPPr>
              <a:lvl1pPr>
                <a:defRPr b="1">
                  <a:solidFill>
                    <a:schemeClr val="tx1">
                      <a:lumMod val="75000"/>
                      <a:lumOff val="25000"/>
                    </a:schemeClr>
                  </a:solidFill>
                </a:defRPr>
              </a:lvl1pPr>
            </a:lstStyle>
            <a:p>
              <a:pPr defTabSz="338953" fontAlgn="base">
                <a:spcBef>
                  <a:spcPct val="0"/>
                </a:spcBef>
                <a:spcAft>
                  <a:spcPct val="0"/>
                </a:spcAft>
              </a:pPr>
              <a:r>
                <a:rPr lang="en-US" dirty="0">
                  <a:solidFill>
                    <a:schemeClr val="bg1"/>
                  </a:solidFill>
                  <a:latin typeface="Helvetica Neue"/>
                  <a:ea typeface="Verdana" pitchFamily="34" charset="0"/>
                  <a:cs typeface="Calibri"/>
                </a:rPr>
                <a:t>AWS Global Infrastructure</a:t>
              </a:r>
            </a:p>
          </p:txBody>
        </p:sp>
        <p:sp>
          <p:nvSpPr>
            <p:cNvPr id="10" name="Rectangle 7"/>
            <p:cNvSpPr/>
            <p:nvPr/>
          </p:nvSpPr>
          <p:spPr bwMode="auto">
            <a:xfrm>
              <a:off x="3013124" y="4227688"/>
              <a:ext cx="1600482" cy="35135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200" b="1" dirty="0">
                  <a:solidFill>
                    <a:schemeClr val="bg1">
                      <a:lumMod val="50000"/>
                    </a:schemeClr>
                  </a:solidFill>
                  <a:latin typeface="Helvetica Neue"/>
                  <a:ea typeface="Verdana" pitchFamily="34" charset="0"/>
                  <a:cs typeface="Calibri"/>
                  <a:sym typeface="Times New Roman" pitchFamily="18" charset="0"/>
                </a:rPr>
                <a:t>Regions</a:t>
              </a:r>
            </a:p>
          </p:txBody>
        </p:sp>
        <p:sp>
          <p:nvSpPr>
            <p:cNvPr id="11" name="Rectangle 7"/>
            <p:cNvSpPr/>
            <p:nvPr/>
          </p:nvSpPr>
          <p:spPr bwMode="auto">
            <a:xfrm>
              <a:off x="3013124" y="3774534"/>
              <a:ext cx="1600482" cy="368310"/>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200" b="1" dirty="0">
                  <a:solidFill>
                    <a:schemeClr val="bg1">
                      <a:lumMod val="50000"/>
                    </a:schemeClr>
                  </a:solidFill>
                  <a:latin typeface="Helvetica Neue"/>
                  <a:ea typeface="Verdana" pitchFamily="34" charset="0"/>
                  <a:cs typeface="Calibri"/>
                  <a:sym typeface="Times New Roman" pitchFamily="18" charset="0"/>
                </a:rPr>
                <a:t>Availability Zones</a:t>
              </a:r>
            </a:p>
          </p:txBody>
        </p:sp>
        <p:sp>
          <p:nvSpPr>
            <p:cNvPr id="12" name="Rectangle 7"/>
            <p:cNvSpPr/>
            <p:nvPr/>
          </p:nvSpPr>
          <p:spPr bwMode="auto">
            <a:xfrm>
              <a:off x="4836799" y="3804988"/>
              <a:ext cx="1506879" cy="776819"/>
            </a:xfrm>
            <a:prstGeom prst="roundRect">
              <a:avLst/>
            </a:prstGeom>
            <a:solidFill>
              <a:schemeClr val="bg1"/>
            </a:solidFill>
            <a:ln>
              <a:no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200" b="1" dirty="0">
                  <a:solidFill>
                    <a:schemeClr val="bg1">
                      <a:lumMod val="50000"/>
                    </a:schemeClr>
                  </a:solidFill>
                  <a:latin typeface="Helvetica Neue"/>
                  <a:ea typeface="Verdana" pitchFamily="34" charset="0"/>
                  <a:cs typeface="Calibri"/>
                  <a:sym typeface="Times New Roman" pitchFamily="18" charset="0"/>
                </a:rPr>
                <a:t>Edge Locations</a:t>
              </a:r>
            </a:p>
          </p:txBody>
        </p:sp>
        <p:sp>
          <p:nvSpPr>
            <p:cNvPr id="13" name="Rectangle 7"/>
            <p:cNvSpPr/>
            <p:nvPr/>
          </p:nvSpPr>
          <p:spPr bwMode="auto">
            <a:xfrm>
              <a:off x="982238" y="2158491"/>
              <a:ext cx="1813188" cy="429163"/>
            </a:xfrm>
            <a:prstGeom prst="roundRect">
              <a:avLst/>
            </a:prstGeom>
            <a:solidFill>
              <a:schemeClr val="tx1">
                <a:lumMod val="75000"/>
                <a:lumOff val="25000"/>
              </a:schemeClr>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800" dirty="0">
                  <a:solidFill>
                    <a:srgbClr val="FFFFFF"/>
                  </a:solidFill>
                  <a:latin typeface="Helvetica Neue"/>
                  <a:ea typeface="Verdana" pitchFamily="34" charset="0"/>
                  <a:cs typeface="Calibri"/>
                  <a:sym typeface="Times New Roman" pitchFamily="18" charset="0"/>
                </a:rPr>
                <a:t>Client-side Data Encryption &amp; Data Integrity Authentication</a:t>
              </a:r>
            </a:p>
          </p:txBody>
        </p:sp>
        <p:sp>
          <p:nvSpPr>
            <p:cNvPr id="14" name="Rectangle 7"/>
            <p:cNvSpPr/>
            <p:nvPr/>
          </p:nvSpPr>
          <p:spPr bwMode="auto">
            <a:xfrm>
              <a:off x="2931224" y="2158388"/>
              <a:ext cx="1564479" cy="429162"/>
            </a:xfrm>
            <a:prstGeom prst="roundRect">
              <a:avLst/>
            </a:prstGeom>
            <a:solidFill>
              <a:schemeClr val="tx1">
                <a:lumMod val="75000"/>
                <a:lumOff val="25000"/>
              </a:schemeClr>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fontAlgn="base">
                <a:spcBef>
                  <a:spcPct val="0"/>
                </a:spcBef>
                <a:spcAft>
                  <a:spcPct val="0"/>
                </a:spcAft>
              </a:pPr>
              <a:r>
                <a:rPr lang="en-US" altLang="ja-JP" sz="800" dirty="0">
                  <a:solidFill>
                    <a:srgbClr val="FFFFFF"/>
                  </a:solidFill>
                  <a:latin typeface="Helvetica Neue"/>
                  <a:ea typeface="Verdana" pitchFamily="34" charset="0"/>
                  <a:cs typeface="Calibri"/>
                  <a:sym typeface="Times New Roman" pitchFamily="18" charset="0"/>
                </a:rPr>
                <a:t>Server-side Encryption </a:t>
              </a:r>
            </a:p>
            <a:p>
              <a:pPr algn="ctr" defTabSz="338953" fontAlgn="base">
                <a:spcBef>
                  <a:spcPct val="0"/>
                </a:spcBef>
                <a:spcAft>
                  <a:spcPct val="0"/>
                </a:spcAft>
              </a:pPr>
              <a:r>
                <a:rPr lang="en-US" altLang="ja-JP" sz="800" dirty="0">
                  <a:solidFill>
                    <a:srgbClr val="FFFFFF"/>
                  </a:solidFill>
                  <a:latin typeface="Helvetica Neue"/>
                  <a:ea typeface="Verdana" pitchFamily="34" charset="0"/>
                  <a:cs typeface="Calibri"/>
                  <a:sym typeface="Times New Roman" pitchFamily="18" charset="0"/>
                </a:rPr>
                <a:t>(File System and/or Data)</a:t>
              </a:r>
            </a:p>
          </p:txBody>
        </p:sp>
        <p:sp>
          <p:nvSpPr>
            <p:cNvPr id="15" name="Rectangle 7"/>
            <p:cNvSpPr/>
            <p:nvPr/>
          </p:nvSpPr>
          <p:spPr bwMode="auto">
            <a:xfrm>
              <a:off x="4613677" y="2164589"/>
              <a:ext cx="1793803" cy="429162"/>
            </a:xfrm>
            <a:prstGeom prst="roundRect">
              <a:avLst/>
            </a:prstGeom>
            <a:solidFill>
              <a:schemeClr val="tx1">
                <a:lumMod val="75000"/>
                <a:lumOff val="25000"/>
              </a:schemeClr>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lIns="67744" tIns="33895" rIns="67744" bIns="33895" anchor="ctr"/>
            <a:lstStyle/>
            <a:p>
              <a:pPr algn="ctr" defTabSz="338953" fontAlgn="base">
                <a:spcBef>
                  <a:spcPct val="0"/>
                </a:spcBef>
                <a:spcAft>
                  <a:spcPct val="0"/>
                </a:spcAft>
              </a:pPr>
              <a:r>
                <a:rPr lang="en-US" altLang="ja-JP" sz="800" dirty="0">
                  <a:solidFill>
                    <a:srgbClr val="FFFFFF"/>
                  </a:solidFill>
                  <a:latin typeface="Helvetica Neue"/>
                  <a:ea typeface="Verdana" pitchFamily="34" charset="0"/>
                  <a:cs typeface="Calibri"/>
                  <a:sym typeface="Times New Roman" pitchFamily="18" charset="0"/>
                </a:rPr>
                <a:t>Network Traffic Protection</a:t>
              </a:r>
            </a:p>
            <a:p>
              <a:pPr algn="ctr" defTabSz="338953" fontAlgn="base">
                <a:spcBef>
                  <a:spcPct val="0"/>
                </a:spcBef>
                <a:spcAft>
                  <a:spcPct val="0"/>
                </a:spcAft>
              </a:pPr>
              <a:r>
                <a:rPr lang="en-US" altLang="ja-JP" sz="800" dirty="0">
                  <a:solidFill>
                    <a:srgbClr val="FFFFFF"/>
                  </a:solidFill>
                  <a:latin typeface="Helvetica Neue"/>
                  <a:ea typeface="Verdana" pitchFamily="34" charset="0"/>
                  <a:cs typeface="Calibri"/>
                  <a:sym typeface="Times New Roman" pitchFamily="18" charset="0"/>
                </a:rPr>
                <a:t>(Encryption/Integrity/Identity)</a:t>
              </a:r>
            </a:p>
          </p:txBody>
        </p:sp>
        <p:sp>
          <p:nvSpPr>
            <p:cNvPr id="16" name="Rectangle 5"/>
            <p:cNvSpPr/>
            <p:nvPr/>
          </p:nvSpPr>
          <p:spPr bwMode="auto">
            <a:xfrm>
              <a:off x="964677" y="1024262"/>
              <a:ext cx="5439873" cy="508722"/>
            </a:xfrm>
            <a:prstGeom prst="roundRect">
              <a:avLst/>
            </a:prstGeom>
            <a:solidFill>
              <a:schemeClr val="tx1">
                <a:lumMod val="75000"/>
                <a:lumOff val="25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67744" tIns="33895" rIns="67744" bIns="33895" anchor="ctr"/>
            <a:lstStyle/>
            <a:p>
              <a:pPr algn="ctr" defTabSz="338953" fontAlgn="base">
                <a:spcBef>
                  <a:spcPct val="0"/>
                </a:spcBef>
                <a:spcAft>
                  <a:spcPct val="0"/>
                </a:spcAft>
                <a:defRPr/>
              </a:pPr>
              <a:r>
                <a:rPr lang="en-US" altLang="ja-JP" sz="1500" dirty="0">
                  <a:solidFill>
                    <a:srgbClr val="FFFFFF"/>
                  </a:solidFill>
                  <a:latin typeface="Helvetica Neue"/>
                  <a:ea typeface="Tahoma" pitchFamily="34" charset="0"/>
                  <a:cs typeface="Calibri"/>
                  <a:sym typeface="Times New Roman" pitchFamily="18" charset="0"/>
                </a:rPr>
                <a:t>Platform, Applications, Identity &amp; Access Management</a:t>
              </a:r>
            </a:p>
          </p:txBody>
        </p:sp>
        <p:sp>
          <p:nvSpPr>
            <p:cNvPr id="17" name="Rectangle 5"/>
            <p:cNvSpPr/>
            <p:nvPr/>
          </p:nvSpPr>
          <p:spPr bwMode="auto">
            <a:xfrm>
              <a:off x="979429" y="1618332"/>
              <a:ext cx="5439873" cy="467877"/>
            </a:xfrm>
            <a:prstGeom prst="roundRect">
              <a:avLst/>
            </a:prstGeom>
            <a:solidFill>
              <a:schemeClr val="tx1">
                <a:lumMod val="75000"/>
                <a:lumOff val="25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67744" tIns="33895" rIns="67744" bIns="33895" anchor="ctr"/>
            <a:lstStyle/>
            <a:p>
              <a:pPr algn="ctr" defTabSz="338953" fontAlgn="base">
                <a:spcBef>
                  <a:spcPct val="0"/>
                </a:spcBef>
                <a:spcAft>
                  <a:spcPct val="0"/>
                </a:spcAft>
                <a:defRPr/>
              </a:pPr>
              <a:r>
                <a:rPr lang="en-US" altLang="ja-JP" sz="1500" dirty="0">
                  <a:solidFill>
                    <a:srgbClr val="FFFFFF"/>
                  </a:solidFill>
                  <a:latin typeface="Helvetica Neue"/>
                  <a:ea typeface="Verdana" pitchFamily="34" charset="0"/>
                  <a:cs typeface="Calibri"/>
                  <a:sym typeface="Times New Roman" pitchFamily="18" charset="0"/>
                </a:rPr>
                <a:t>Operating System, Network &amp; Firewall Configuration</a:t>
              </a:r>
            </a:p>
          </p:txBody>
        </p:sp>
        <p:sp>
          <p:nvSpPr>
            <p:cNvPr id="18" name="Rectangle 5"/>
            <p:cNvSpPr/>
            <p:nvPr/>
          </p:nvSpPr>
          <p:spPr bwMode="auto">
            <a:xfrm>
              <a:off x="964677" y="430196"/>
              <a:ext cx="5439873" cy="508722"/>
            </a:xfrm>
            <a:prstGeom prst="roundRect">
              <a:avLst/>
            </a:prstGeom>
            <a:solidFill>
              <a:schemeClr val="tx1">
                <a:lumMod val="75000"/>
                <a:lumOff val="2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67744" tIns="33895" rIns="67744" bIns="33895" anchor="ctr"/>
            <a:lstStyle/>
            <a:p>
              <a:pPr algn="ctr" defTabSz="338953" fontAlgn="base">
                <a:spcBef>
                  <a:spcPct val="0"/>
                </a:spcBef>
                <a:spcAft>
                  <a:spcPct val="0"/>
                </a:spcAft>
                <a:defRPr/>
              </a:pPr>
              <a:r>
                <a:rPr lang="en-US" altLang="ja-JP" sz="1500" b="1" dirty="0">
                  <a:solidFill>
                    <a:srgbClr val="FFFFFF"/>
                  </a:solidFill>
                  <a:latin typeface="Helvetica Neue"/>
                  <a:ea typeface="Verdana" pitchFamily="34" charset="0"/>
                  <a:cs typeface="Calibri"/>
                  <a:sym typeface="Times New Roman" pitchFamily="18" charset="0"/>
                </a:rPr>
                <a:t>Customer Data</a:t>
              </a:r>
            </a:p>
          </p:txBody>
        </p:sp>
        <p:sp>
          <p:nvSpPr>
            <p:cNvPr id="19" name="TextBox 18"/>
            <p:cNvSpPr txBox="1"/>
            <p:nvPr/>
          </p:nvSpPr>
          <p:spPr>
            <a:xfrm rot="16200000">
              <a:off x="-247522" y="3410549"/>
              <a:ext cx="1483334" cy="483950"/>
            </a:xfrm>
            <a:prstGeom prst="rect">
              <a:avLst/>
            </a:prstGeom>
            <a:noFill/>
          </p:spPr>
          <p:txBody>
            <a:bodyPr wrap="none" lIns="67744" tIns="33895" rIns="67744" bIns="33895" rtlCol="0">
              <a:spAutoFit/>
            </a:bodyPr>
            <a:lstStyle/>
            <a:p>
              <a:r>
                <a:rPr lang="en-US" sz="2700" b="1" dirty="0">
                  <a:solidFill>
                    <a:schemeClr val="bg1">
                      <a:lumMod val="50000"/>
                    </a:schemeClr>
                  </a:solidFill>
                  <a:latin typeface="Helvetica Neue"/>
                </a:rPr>
                <a:t>Amazon</a:t>
              </a:r>
            </a:p>
          </p:txBody>
        </p:sp>
        <p:cxnSp>
          <p:nvCxnSpPr>
            <p:cNvPr id="20" name="Straight Connector 19"/>
            <p:cNvCxnSpPr/>
            <p:nvPr/>
          </p:nvCxnSpPr>
          <p:spPr>
            <a:xfrm>
              <a:off x="122552" y="2664407"/>
              <a:ext cx="8542538" cy="0"/>
            </a:xfrm>
            <a:prstGeom prst="line">
              <a:avLst/>
            </a:prstGeom>
            <a:ln w="6350" cmpd="sng">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16200000">
              <a:off x="-382174" y="1202945"/>
              <a:ext cx="1752638" cy="483950"/>
            </a:xfrm>
            <a:prstGeom prst="rect">
              <a:avLst/>
            </a:prstGeom>
            <a:noFill/>
          </p:spPr>
          <p:txBody>
            <a:bodyPr wrap="none" lIns="67744" tIns="33895" rIns="67744" bIns="33895" rtlCol="0">
              <a:spAutoFit/>
            </a:bodyPr>
            <a:lstStyle/>
            <a:p>
              <a:r>
                <a:rPr lang="en-US" sz="2700" b="1" dirty="0">
                  <a:solidFill>
                    <a:schemeClr val="bg1">
                      <a:lumMod val="50000"/>
                    </a:schemeClr>
                  </a:solidFill>
                  <a:latin typeface="Helvetica Neue"/>
                </a:rPr>
                <a:t>Customer</a:t>
              </a:r>
            </a:p>
          </p:txBody>
        </p:sp>
        <p:sp>
          <p:nvSpPr>
            <p:cNvPr id="24" name="Rectangle 23"/>
            <p:cNvSpPr/>
            <p:nvPr/>
          </p:nvSpPr>
          <p:spPr>
            <a:xfrm>
              <a:off x="6435661" y="2739392"/>
              <a:ext cx="2987350" cy="1975021"/>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marL="285750" indent="-285750">
                <a:buFont typeface="Arial" pitchFamily="34" charset="0"/>
                <a:buChar char="•"/>
              </a:pPr>
              <a:r>
                <a:rPr lang="en-US" sz="1200" b="1" dirty="0">
                  <a:solidFill>
                    <a:schemeClr val="tx1">
                      <a:lumMod val="75000"/>
                      <a:lumOff val="25000"/>
                    </a:schemeClr>
                  </a:solidFill>
                  <a:latin typeface="Helvetica Neue"/>
                </a:rPr>
                <a:t>SAS-70 Type II</a:t>
              </a:r>
            </a:p>
            <a:p>
              <a:pPr marL="285750" indent="-285750">
                <a:buFont typeface="Arial" pitchFamily="34" charset="0"/>
                <a:buChar char="•"/>
              </a:pPr>
              <a:r>
                <a:rPr lang="en-US" sz="1200" b="1" dirty="0">
                  <a:solidFill>
                    <a:schemeClr val="tx1">
                      <a:lumMod val="75000"/>
                      <a:lumOff val="25000"/>
                    </a:schemeClr>
                  </a:solidFill>
                  <a:latin typeface="Helvetica Neue"/>
                </a:rPr>
                <a:t>ISO 27001/ 2 Certification</a:t>
              </a:r>
            </a:p>
            <a:p>
              <a:pPr marL="285750" indent="-285750">
                <a:buFont typeface="Arial" pitchFamily="34" charset="0"/>
                <a:buChar char="•"/>
              </a:pPr>
              <a:r>
                <a:rPr lang="en-US" sz="1200" b="1" dirty="0">
                  <a:solidFill>
                    <a:schemeClr val="tx1">
                      <a:lumMod val="75000"/>
                      <a:lumOff val="25000"/>
                    </a:schemeClr>
                  </a:solidFill>
                  <a:latin typeface="Helvetica Neue"/>
                </a:rPr>
                <a:t>Payment Card Industry (PCI)</a:t>
              </a:r>
            </a:p>
            <a:p>
              <a:pPr marL="285750" indent="-285750">
                <a:buFont typeface="Arial" pitchFamily="34" charset="0"/>
                <a:buChar char="•"/>
              </a:pPr>
              <a:r>
                <a:rPr lang="en-US" sz="1200" b="1" dirty="0">
                  <a:solidFill>
                    <a:schemeClr val="tx1">
                      <a:lumMod val="75000"/>
                      <a:lumOff val="25000"/>
                    </a:schemeClr>
                  </a:solidFill>
                  <a:latin typeface="Helvetica Neue"/>
                </a:rPr>
                <a:t>Data Security Standard (DSS)</a:t>
              </a:r>
            </a:p>
            <a:p>
              <a:pPr marL="285750" indent="-285750">
                <a:buFont typeface="Arial" pitchFamily="34" charset="0"/>
                <a:buChar char="•"/>
              </a:pPr>
              <a:r>
                <a:rPr lang="en-US" sz="1200" b="1" dirty="0">
                  <a:solidFill>
                    <a:schemeClr val="tx1">
                      <a:lumMod val="75000"/>
                      <a:lumOff val="25000"/>
                    </a:schemeClr>
                  </a:solidFill>
                  <a:latin typeface="Helvetica Neue"/>
                </a:rPr>
                <a:t>NIST Compliant Controls</a:t>
              </a:r>
            </a:p>
            <a:p>
              <a:pPr marL="285750" indent="-285750">
                <a:buFont typeface="Arial" pitchFamily="34" charset="0"/>
                <a:buChar char="•"/>
              </a:pPr>
              <a:r>
                <a:rPr lang="en-US" sz="1200" b="1" dirty="0" err="1">
                  <a:solidFill>
                    <a:schemeClr val="tx1">
                      <a:lumMod val="75000"/>
                      <a:lumOff val="25000"/>
                    </a:schemeClr>
                  </a:solidFill>
                  <a:latin typeface="Helvetica Neue"/>
                </a:rPr>
                <a:t>DoD</a:t>
              </a:r>
              <a:r>
                <a:rPr lang="en-US" sz="1200" b="1" dirty="0">
                  <a:solidFill>
                    <a:schemeClr val="tx1">
                      <a:lumMod val="75000"/>
                      <a:lumOff val="25000"/>
                    </a:schemeClr>
                  </a:solidFill>
                  <a:latin typeface="Helvetica Neue"/>
                </a:rPr>
                <a:t> Compliant Controls</a:t>
              </a:r>
            </a:p>
            <a:p>
              <a:pPr marL="285750" indent="-285750">
                <a:buFont typeface="Arial" pitchFamily="34" charset="0"/>
                <a:buChar char="•"/>
              </a:pPr>
              <a:r>
                <a:rPr lang="en-US" sz="1200" b="1" dirty="0">
                  <a:solidFill>
                    <a:schemeClr val="tx1">
                      <a:lumMod val="75000"/>
                      <a:lumOff val="25000"/>
                    </a:schemeClr>
                  </a:solidFill>
                  <a:latin typeface="Helvetica Neue"/>
                </a:rPr>
                <a:t>FedRAMP Compliant Controls</a:t>
              </a:r>
            </a:p>
            <a:p>
              <a:pPr marL="285750" indent="-285750">
                <a:buFont typeface="Arial" pitchFamily="34" charset="0"/>
                <a:buChar char="•"/>
              </a:pPr>
              <a:r>
                <a:rPr lang="en-US" sz="1200" b="1" dirty="0">
                  <a:solidFill>
                    <a:schemeClr val="tx1">
                      <a:lumMod val="75000"/>
                      <a:lumOff val="25000"/>
                    </a:schemeClr>
                  </a:solidFill>
                  <a:latin typeface="Helvetica Neue"/>
                </a:rPr>
                <a:t>HIPAA and ITAR Compliant</a:t>
              </a:r>
            </a:p>
            <a:p>
              <a:pPr marL="285750" indent="-285750">
                <a:buFont typeface="Arial" pitchFamily="34" charset="0"/>
                <a:buChar char="•"/>
              </a:pPr>
              <a:endParaRPr lang="en-US" sz="1200" b="1" dirty="0">
                <a:solidFill>
                  <a:schemeClr val="tx1"/>
                </a:solidFill>
                <a:latin typeface="Helvetica Neue"/>
                <a:cs typeface="Arial" pitchFamily="34" charset="0"/>
              </a:endParaRPr>
            </a:p>
          </p:txBody>
        </p:sp>
        <p:sp>
          <p:nvSpPr>
            <p:cNvPr id="25" name="Rectangle 24"/>
            <p:cNvSpPr/>
            <p:nvPr/>
          </p:nvSpPr>
          <p:spPr>
            <a:xfrm>
              <a:off x="6435661" y="457408"/>
              <a:ext cx="2553960" cy="1975021"/>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marL="285750" indent="-285750">
                <a:buFont typeface="Arial" pitchFamily="34" charset="0"/>
                <a:buChar char="•"/>
              </a:pPr>
              <a:r>
                <a:rPr lang="en-US" sz="1200" b="1" dirty="0">
                  <a:solidFill>
                    <a:schemeClr val="tx1">
                      <a:lumMod val="75000"/>
                      <a:lumOff val="25000"/>
                    </a:schemeClr>
                  </a:solidFill>
                  <a:latin typeface="Helvetica Neue"/>
                  <a:cs typeface="Arial" pitchFamily="34" charset="0"/>
                </a:rPr>
                <a:t>Customers implement their own set of controls</a:t>
              </a:r>
            </a:p>
            <a:p>
              <a:pPr marL="285750" indent="-285750">
                <a:buFont typeface="Arial" pitchFamily="34" charset="0"/>
                <a:buChar char="•"/>
              </a:pPr>
              <a:r>
                <a:rPr lang="en-US" sz="1200" b="1" dirty="0">
                  <a:solidFill>
                    <a:schemeClr val="tx1">
                      <a:lumMod val="75000"/>
                      <a:lumOff val="25000"/>
                    </a:schemeClr>
                  </a:solidFill>
                  <a:latin typeface="Helvetica Neue"/>
                  <a:cs typeface="Arial" pitchFamily="34" charset="0"/>
                </a:rPr>
                <a:t>Multiple customers with FISMA Low and Moderate ATOs</a:t>
              </a:r>
            </a:p>
          </p:txBody>
        </p:sp>
      </p:grpSp>
      <p:sp>
        <p:nvSpPr>
          <p:cNvPr id="23" name="Title 22"/>
          <p:cNvSpPr>
            <a:spLocks noGrp="1"/>
          </p:cNvSpPr>
          <p:nvPr>
            <p:ph type="title"/>
          </p:nvPr>
        </p:nvSpPr>
        <p:spPr/>
        <p:txBody>
          <a:bodyPr/>
          <a:lstStyle/>
          <a:p>
            <a:r>
              <a:rPr lang="en-US" dirty="0" smtClean="0"/>
              <a:t>Amazon Architecture</a:t>
            </a:r>
            <a:endParaRPr lang="en-GB" dirty="0"/>
          </a:p>
        </p:txBody>
      </p:sp>
    </p:spTree>
    <p:extLst>
      <p:ext uri="{BB962C8B-B14F-4D97-AF65-F5344CB8AC3E}">
        <p14:creationId xmlns:p14="http://schemas.microsoft.com/office/powerpoint/2010/main" val="1109212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97" y="930012"/>
            <a:ext cx="4305905" cy="453571"/>
          </a:xfrm>
          <a:prstGeom prst="rect">
            <a:avLst/>
          </a:prstGeom>
          <a:solidFill>
            <a:srgbClr val="F29826"/>
          </a:solidFill>
          <a:ln>
            <a:noFill/>
          </a:ln>
        </p:spPr>
        <p:style>
          <a:lnRef idx="1">
            <a:schemeClr val="accent1"/>
          </a:lnRef>
          <a:fillRef idx="3">
            <a:schemeClr val="accent1"/>
          </a:fillRef>
          <a:effectRef idx="2">
            <a:schemeClr val="accent1"/>
          </a:effectRef>
          <a:fontRef idx="minor">
            <a:schemeClr val="lt1"/>
          </a:fontRef>
        </p:style>
        <p:txBody>
          <a:bodyPr lIns="67615" tIns="33831" rIns="67615" bIns="33831" rtlCol="0" anchor="ctr"/>
          <a:lstStyle/>
          <a:p>
            <a:pPr lvl="1" defTabSz="338349"/>
            <a:r>
              <a:rPr lang="en-US" sz="2100" b="1" dirty="0">
                <a:solidFill>
                  <a:prstClr val="white"/>
                </a:solidFill>
                <a:latin typeface="Helvetica Neue"/>
              </a:rPr>
              <a:t>AWS Platform</a:t>
            </a:r>
          </a:p>
        </p:txBody>
      </p:sp>
      <p:grpSp>
        <p:nvGrpSpPr>
          <p:cNvPr id="4" name="Group 3"/>
          <p:cNvGrpSpPr/>
          <p:nvPr/>
        </p:nvGrpSpPr>
        <p:grpSpPr>
          <a:xfrm>
            <a:off x="283781" y="1576701"/>
            <a:ext cx="8560676" cy="4313687"/>
            <a:chOff x="283781" y="567556"/>
            <a:chExt cx="8560676" cy="4465582"/>
          </a:xfrm>
        </p:grpSpPr>
        <p:sp>
          <p:nvSpPr>
            <p:cNvPr id="10" name="Rectangle 5"/>
            <p:cNvSpPr/>
            <p:nvPr/>
          </p:nvSpPr>
          <p:spPr bwMode="auto">
            <a:xfrm>
              <a:off x="288159" y="928006"/>
              <a:ext cx="8540982" cy="1006392"/>
            </a:xfrm>
            <a:prstGeom prst="rect">
              <a:avLst/>
            </a:prstGeom>
            <a:solidFill>
              <a:srgbClr val="004B91">
                <a:alpha val="4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7" name="Rectangle 6"/>
            <p:cNvSpPr/>
            <p:nvPr/>
          </p:nvSpPr>
          <p:spPr bwMode="auto">
            <a:xfrm>
              <a:off x="288159" y="567556"/>
              <a:ext cx="8540982" cy="303790"/>
            </a:xfrm>
            <a:prstGeom prst="rect">
              <a:avLst/>
            </a:prstGeom>
            <a:solidFill>
              <a:srgbClr val="004B91">
                <a:alpha val="20000"/>
              </a:srgb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1600" b="1" spc="50" dirty="0">
                  <a:ln w="13500">
                    <a:noFill/>
                    <a:prstDash val="solid"/>
                  </a:ln>
                  <a:solidFill>
                    <a:schemeClr val="tx1">
                      <a:lumMod val="75000"/>
                      <a:lumOff val="25000"/>
                    </a:schemeClr>
                  </a:solidFill>
                  <a:latin typeface="Arial" pitchFamily="34" charset="0"/>
                  <a:cs typeface="Arial" pitchFamily="34" charset="0"/>
                  <a:sym typeface="Times New Roman" pitchFamily="18" charset="0"/>
                </a:rPr>
                <a:t>Your Applications</a:t>
              </a:r>
            </a:p>
          </p:txBody>
        </p:sp>
        <p:grpSp>
          <p:nvGrpSpPr>
            <p:cNvPr id="9" name="Group 8"/>
            <p:cNvGrpSpPr/>
            <p:nvPr/>
          </p:nvGrpSpPr>
          <p:grpSpPr>
            <a:xfrm>
              <a:off x="288159" y="3078861"/>
              <a:ext cx="8540982" cy="1081286"/>
              <a:chOff x="371842" y="3987637"/>
              <a:chExt cx="8497837" cy="1446510"/>
            </a:xfrm>
          </p:grpSpPr>
          <p:sp>
            <p:nvSpPr>
              <p:cNvPr id="29" name="Rectangle 5"/>
              <p:cNvSpPr/>
              <p:nvPr/>
            </p:nvSpPr>
            <p:spPr bwMode="auto">
              <a:xfrm>
                <a:off x="371842" y="3996216"/>
                <a:ext cx="8497837" cy="1437931"/>
              </a:xfrm>
              <a:prstGeom prst="rect">
                <a:avLst/>
              </a:prstGeom>
              <a:solidFill>
                <a:srgbClr val="004B91">
                  <a:alpha val="8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30" name="TextBox 29"/>
              <p:cNvSpPr txBox="1"/>
              <p:nvPr/>
            </p:nvSpPr>
            <p:spPr>
              <a:xfrm>
                <a:off x="371842" y="3987637"/>
                <a:ext cx="1672036" cy="426233"/>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Foundation Services</a:t>
                </a:r>
              </a:p>
            </p:txBody>
          </p:sp>
          <p:sp>
            <p:nvSpPr>
              <p:cNvPr id="31" name="Rectangle 7"/>
              <p:cNvSpPr/>
              <p:nvPr/>
            </p:nvSpPr>
            <p:spPr bwMode="auto">
              <a:xfrm>
                <a:off x="503605" y="4341223"/>
                <a:ext cx="189996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Compute</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EC2</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Auto Scale</a:t>
                </a:r>
              </a:p>
            </p:txBody>
          </p:sp>
          <p:sp>
            <p:nvSpPr>
              <p:cNvPr id="32" name="Rectangle 7"/>
              <p:cNvSpPr/>
              <p:nvPr/>
            </p:nvSpPr>
            <p:spPr bwMode="auto">
              <a:xfrm>
                <a:off x="2547257" y="4341223"/>
                <a:ext cx="1980253"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Storage</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S3</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EBS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StorageGateway</a:t>
                </a:r>
              </a:p>
            </p:txBody>
          </p:sp>
          <p:sp>
            <p:nvSpPr>
              <p:cNvPr id="33" name="Rectangle 7"/>
              <p:cNvSpPr/>
              <p:nvPr/>
            </p:nvSpPr>
            <p:spPr bwMode="auto">
              <a:xfrm>
                <a:off x="4661065" y="4341223"/>
                <a:ext cx="1935120"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Database</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RDS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SimpleDB</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ElastiCache</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DynamoDB</a:t>
                </a:r>
              </a:p>
            </p:txBody>
          </p:sp>
          <p:sp>
            <p:nvSpPr>
              <p:cNvPr id="34" name="Rectangle 7"/>
              <p:cNvSpPr/>
              <p:nvPr/>
            </p:nvSpPr>
            <p:spPr bwMode="auto">
              <a:xfrm>
                <a:off x="6727399" y="4341223"/>
                <a:ext cx="1960176" cy="103196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400" b="1" dirty="0">
                    <a:solidFill>
                      <a:schemeClr val="tx1">
                        <a:lumMod val="75000"/>
                        <a:lumOff val="25000"/>
                      </a:schemeClr>
                    </a:solidFill>
                    <a:latin typeface="Arial" pitchFamily="34" charset="0"/>
                    <a:cs typeface="Arial" pitchFamily="34" charset="0"/>
                    <a:sym typeface="Times New Roman" pitchFamily="18" charset="0"/>
                  </a:rPr>
                  <a:t>Networking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VPC</a:t>
                </a:r>
                <a:br>
                  <a:rPr lang="en-US" altLang="ja-JP" sz="900" dirty="0">
                    <a:solidFill>
                      <a:schemeClr val="tx1">
                        <a:lumMod val="75000"/>
                        <a:lumOff val="25000"/>
                      </a:schemeClr>
                    </a:solidFill>
                    <a:latin typeface="Arial" pitchFamily="34" charset="0"/>
                    <a:cs typeface="Arial" pitchFamily="34" charset="0"/>
                    <a:sym typeface="Times New Roman" pitchFamily="18" charset="0"/>
                  </a:rPr>
                </a:br>
                <a:r>
                  <a:rPr lang="en-US" altLang="ja-JP" sz="900" dirty="0">
                    <a:solidFill>
                      <a:schemeClr val="tx1">
                        <a:lumMod val="75000"/>
                        <a:lumOff val="25000"/>
                      </a:schemeClr>
                    </a:solidFill>
                    <a:latin typeface="Arial" pitchFamily="34" charset="0"/>
                    <a:cs typeface="Arial" pitchFamily="34" charset="0"/>
                    <a:sym typeface="Times New Roman" pitchFamily="18" charset="0"/>
                  </a:rPr>
                  <a:t>Elastic Load Balancing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Route 53</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Direct Connect</a:t>
                </a:r>
                <a:endParaRPr lang="en-US" altLang="ja-JP" sz="900" b="1" dirty="0">
                  <a:solidFill>
                    <a:schemeClr val="tx1">
                      <a:lumMod val="75000"/>
                      <a:lumOff val="25000"/>
                    </a:schemeClr>
                  </a:solidFill>
                  <a:latin typeface="Arial" pitchFamily="34" charset="0"/>
                  <a:cs typeface="Arial" pitchFamily="34" charset="0"/>
                  <a:sym typeface="Times New Roman" pitchFamily="18" charset="0"/>
                </a:endParaRPr>
              </a:p>
            </p:txBody>
          </p:sp>
        </p:grpSp>
        <p:sp>
          <p:nvSpPr>
            <p:cNvPr id="11" name="TextBox 10"/>
            <p:cNvSpPr txBox="1"/>
            <p:nvPr/>
          </p:nvSpPr>
          <p:spPr>
            <a:xfrm>
              <a:off x="283781" y="928218"/>
              <a:ext cx="2485873" cy="318615"/>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Management &amp; Administration</a:t>
              </a:r>
            </a:p>
          </p:txBody>
        </p:sp>
        <p:grpSp>
          <p:nvGrpSpPr>
            <p:cNvPr id="12" name="Group 11"/>
            <p:cNvGrpSpPr/>
            <p:nvPr/>
          </p:nvGrpSpPr>
          <p:grpSpPr>
            <a:xfrm>
              <a:off x="288159" y="1995621"/>
              <a:ext cx="8540982" cy="1031828"/>
              <a:chOff x="371842" y="2633513"/>
              <a:chExt cx="8497837" cy="1380347"/>
            </a:xfrm>
          </p:grpSpPr>
          <p:sp>
            <p:nvSpPr>
              <p:cNvPr id="22" name="Rectangle 5"/>
              <p:cNvSpPr/>
              <p:nvPr/>
            </p:nvSpPr>
            <p:spPr bwMode="auto">
              <a:xfrm>
                <a:off x="371843" y="2633513"/>
                <a:ext cx="8497836" cy="1380347"/>
              </a:xfrm>
              <a:prstGeom prst="rect">
                <a:avLst/>
              </a:prstGeom>
              <a:solidFill>
                <a:srgbClr val="004B91">
                  <a:alpha val="60000"/>
                </a:srgbClr>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b="1" dirty="0">
                  <a:solidFill>
                    <a:schemeClr val="tx1"/>
                  </a:solidFill>
                  <a:latin typeface="Arial" pitchFamily="34" charset="0"/>
                  <a:cs typeface="Arial" pitchFamily="34" charset="0"/>
                  <a:sym typeface="Times New Roman" pitchFamily="18" charset="0"/>
                </a:endParaRPr>
              </a:p>
            </p:txBody>
          </p:sp>
          <p:sp>
            <p:nvSpPr>
              <p:cNvPr id="23" name="TextBox 22"/>
              <p:cNvSpPr txBox="1"/>
              <p:nvPr/>
            </p:nvSpPr>
            <p:spPr>
              <a:xfrm>
                <a:off x="371842" y="2633800"/>
                <a:ext cx="2371752" cy="426232"/>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sz="1400" dirty="0">
                    <a:solidFill>
                      <a:schemeClr val="bg1"/>
                    </a:solidFill>
                  </a:rPr>
                  <a:t>Application Platform Services</a:t>
                </a:r>
              </a:p>
            </p:txBody>
          </p:sp>
          <p:sp>
            <p:nvSpPr>
              <p:cNvPr id="24" name="Rectangle 7"/>
              <p:cNvSpPr/>
              <p:nvPr/>
            </p:nvSpPr>
            <p:spPr bwMode="auto">
              <a:xfrm>
                <a:off x="499249" y="2989706"/>
                <a:ext cx="189996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Content Distribution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CloudFront</a:t>
                </a:r>
              </a:p>
            </p:txBody>
          </p:sp>
          <p:sp>
            <p:nvSpPr>
              <p:cNvPr id="25" name="Rectangle 7"/>
              <p:cNvSpPr/>
              <p:nvPr/>
            </p:nvSpPr>
            <p:spPr bwMode="auto">
              <a:xfrm>
                <a:off x="2542901" y="2989706"/>
                <a:ext cx="1980253"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Application Svcs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Simple Workflow Service</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CloudSearch</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SNS, SQS, SES</a:t>
                </a:r>
              </a:p>
            </p:txBody>
          </p:sp>
          <p:sp>
            <p:nvSpPr>
              <p:cNvPr id="26" name="Rectangle 7"/>
              <p:cNvSpPr/>
              <p:nvPr/>
            </p:nvSpPr>
            <p:spPr bwMode="auto">
              <a:xfrm>
                <a:off x="4656709" y="2989706"/>
                <a:ext cx="1935120"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Parallel Processing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Elastic MapReduc</a:t>
                </a:r>
                <a:r>
                  <a:rPr lang="en-US" altLang="ja-JP" sz="900" dirty="0">
                    <a:solidFill>
                      <a:schemeClr val="tx1"/>
                    </a:solidFill>
                    <a:latin typeface="Arial" pitchFamily="34" charset="0"/>
                    <a:cs typeface="Arial" pitchFamily="34" charset="0"/>
                    <a:sym typeface="Times New Roman" pitchFamily="18" charset="0"/>
                  </a:rPr>
                  <a:t>e</a:t>
                </a:r>
              </a:p>
            </p:txBody>
          </p:sp>
          <p:sp>
            <p:nvSpPr>
              <p:cNvPr id="28" name="Rectangle 7"/>
              <p:cNvSpPr/>
              <p:nvPr/>
            </p:nvSpPr>
            <p:spPr bwMode="auto">
              <a:xfrm>
                <a:off x="6723043" y="2989706"/>
                <a:ext cx="1960138" cy="916088"/>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Libraries &amp; SDKs</a:t>
                </a:r>
              </a:p>
              <a:p>
                <a:pPr algn="ctr">
                  <a:defRPr/>
                </a:pPr>
                <a:r>
                  <a:rPr lang="en-US" sz="900" dirty="0">
                    <a:solidFill>
                      <a:schemeClr val="tx1">
                        <a:lumMod val="75000"/>
                        <a:lumOff val="25000"/>
                      </a:schemeClr>
                    </a:solidFill>
                    <a:latin typeface="Arial" pitchFamily="34" charset="0"/>
                    <a:cs typeface="Arial" pitchFamily="34" charset="0"/>
                    <a:sym typeface="Times New Roman" pitchFamily="18" charset="0"/>
                  </a:rPr>
                  <a:t>Java, PHP, Python, </a:t>
                </a:r>
              </a:p>
              <a:p>
                <a:pPr algn="ctr">
                  <a:defRPr/>
                </a:pPr>
                <a:r>
                  <a:rPr lang="en-US" sz="900" dirty="0">
                    <a:solidFill>
                      <a:schemeClr val="tx1">
                        <a:lumMod val="75000"/>
                        <a:lumOff val="25000"/>
                      </a:schemeClr>
                    </a:solidFill>
                    <a:latin typeface="Arial" pitchFamily="34" charset="0"/>
                    <a:cs typeface="Arial" pitchFamily="34" charset="0"/>
                    <a:sym typeface="Times New Roman" pitchFamily="18" charset="0"/>
                  </a:rPr>
                  <a:t>Ruby, .NET</a:t>
                </a:r>
              </a:p>
            </p:txBody>
          </p:sp>
        </p:grpSp>
        <p:sp>
          <p:nvSpPr>
            <p:cNvPr id="13" name="Rectangle 7"/>
            <p:cNvSpPr/>
            <p:nvPr/>
          </p:nvSpPr>
          <p:spPr bwMode="auto">
            <a:xfrm>
              <a:off x="411835" y="1195891"/>
              <a:ext cx="1909606"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Identity &amp; Access</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IAM</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Identity Federation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Consolidated</a:t>
              </a:r>
              <a:r>
                <a:rPr lang="ja-JP" altLang="en-US" sz="900" dirty="0">
                  <a:solidFill>
                    <a:schemeClr val="tx1">
                      <a:lumMod val="75000"/>
                      <a:lumOff val="25000"/>
                    </a:schemeClr>
                  </a:solidFill>
                  <a:latin typeface="Arial" pitchFamily="34" charset="0"/>
                  <a:cs typeface="Arial" pitchFamily="34" charset="0"/>
                  <a:sym typeface="Times New Roman" pitchFamily="18" charset="0"/>
                </a:rPr>
                <a:t> </a:t>
              </a:r>
              <a:r>
                <a:rPr lang="en-US" altLang="ja-JP" sz="900" dirty="0">
                  <a:solidFill>
                    <a:schemeClr val="tx1">
                      <a:lumMod val="75000"/>
                      <a:lumOff val="25000"/>
                    </a:schemeClr>
                  </a:solidFill>
                  <a:latin typeface="Arial" pitchFamily="34" charset="0"/>
                  <a:cs typeface="Arial" pitchFamily="34" charset="0"/>
                  <a:sym typeface="Times New Roman" pitchFamily="18" charset="0"/>
                </a:rPr>
                <a:t>Billing</a:t>
              </a:r>
              <a:endParaRPr lang="en-US" sz="900" dirty="0">
                <a:solidFill>
                  <a:schemeClr val="tx1">
                    <a:lumMod val="75000"/>
                    <a:lumOff val="25000"/>
                  </a:schemeClr>
                </a:solidFill>
                <a:latin typeface="Arial" pitchFamily="34" charset="0"/>
                <a:cs typeface="Arial" pitchFamily="34" charset="0"/>
                <a:sym typeface="Times New Roman" pitchFamily="18" charset="0"/>
              </a:endParaRPr>
            </a:p>
          </p:txBody>
        </p:sp>
        <p:sp>
          <p:nvSpPr>
            <p:cNvPr id="14" name="Rectangle 7"/>
            <p:cNvSpPr/>
            <p:nvPr/>
          </p:nvSpPr>
          <p:spPr bwMode="auto">
            <a:xfrm>
              <a:off x="2465863" y="1195891"/>
              <a:ext cx="1990307"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Web Interface</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Management Console</a:t>
              </a:r>
            </a:p>
          </p:txBody>
        </p:sp>
        <p:sp>
          <p:nvSpPr>
            <p:cNvPr id="15" name="Rectangle 7"/>
            <p:cNvSpPr/>
            <p:nvPr/>
          </p:nvSpPr>
          <p:spPr bwMode="auto">
            <a:xfrm>
              <a:off x="4590403" y="1195891"/>
              <a:ext cx="1944945"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200" b="1" dirty="0">
                  <a:solidFill>
                    <a:schemeClr val="tx1">
                      <a:lumMod val="75000"/>
                      <a:lumOff val="25000"/>
                    </a:schemeClr>
                  </a:solidFill>
                  <a:latin typeface="Arial" pitchFamily="34" charset="0"/>
                  <a:cs typeface="Arial" pitchFamily="34" charset="0"/>
                  <a:sym typeface="Times New Roman" pitchFamily="18" charset="0"/>
                </a:rPr>
                <a:t>Monitoring</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Amazon CloudWatch </a:t>
              </a:r>
            </a:p>
          </p:txBody>
        </p:sp>
        <p:sp>
          <p:nvSpPr>
            <p:cNvPr id="16" name="Rectangle 7"/>
            <p:cNvSpPr/>
            <p:nvPr/>
          </p:nvSpPr>
          <p:spPr bwMode="auto">
            <a:xfrm>
              <a:off x="6667228" y="1195891"/>
              <a:ext cx="1978884" cy="67015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100" b="1" dirty="0">
                  <a:solidFill>
                    <a:schemeClr val="tx1">
                      <a:lumMod val="75000"/>
                      <a:lumOff val="25000"/>
                    </a:schemeClr>
                  </a:solidFill>
                  <a:latin typeface="Arial" pitchFamily="34" charset="0"/>
                  <a:cs typeface="Arial" pitchFamily="34" charset="0"/>
                  <a:sym typeface="Times New Roman" pitchFamily="18" charset="0"/>
                </a:rPr>
                <a:t>Deployment &amp; Automation</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Elastic Beanstalk</a:t>
              </a:r>
            </a:p>
            <a:p>
              <a:pPr algn="ctr">
                <a:defRPr/>
              </a:pPr>
              <a:r>
                <a:rPr lang="en-US" altLang="ja-JP" sz="900" dirty="0">
                  <a:solidFill>
                    <a:schemeClr val="tx1">
                      <a:lumMod val="75000"/>
                      <a:lumOff val="25000"/>
                    </a:schemeClr>
                  </a:solidFill>
                  <a:latin typeface="Arial" pitchFamily="34" charset="0"/>
                  <a:cs typeface="Arial" pitchFamily="34" charset="0"/>
                  <a:sym typeface="Times New Roman" pitchFamily="18" charset="0"/>
                </a:rPr>
                <a:t>AWS CloudFormation</a:t>
              </a:r>
            </a:p>
          </p:txBody>
        </p:sp>
        <p:sp>
          <p:nvSpPr>
            <p:cNvPr id="17" name="Rectangle 5"/>
            <p:cNvSpPr/>
            <p:nvPr/>
          </p:nvSpPr>
          <p:spPr bwMode="auto">
            <a:xfrm>
              <a:off x="292536" y="4225840"/>
              <a:ext cx="8551921" cy="807298"/>
            </a:xfrm>
            <a:prstGeom prst="rect">
              <a:avLst/>
            </a:prstGeom>
            <a:solidFill>
              <a:srgbClr val="004B91"/>
            </a:solidFill>
            <a:ln>
              <a:noFill/>
              <a:headEnd type="none" w="med" len="med"/>
              <a:tailEnd type="none" w="med" len="med"/>
            </a:ln>
            <a:effectLst/>
          </p:spPr>
          <p:style>
            <a:lnRef idx="3">
              <a:schemeClr val="lt1"/>
            </a:lnRef>
            <a:fillRef idx="1">
              <a:schemeClr val="accent6"/>
            </a:fillRef>
            <a:effectRef idx="1">
              <a:schemeClr val="accent6"/>
            </a:effectRef>
            <a:fontRef idx="minor">
              <a:schemeClr val="lt1"/>
            </a:fontRef>
          </p:style>
          <p:txBody>
            <a:bodyPr anchor="ctr"/>
            <a:lstStyle/>
            <a:p>
              <a:pPr algn="ctr">
                <a:defRPr/>
              </a:pPr>
              <a:endParaRPr lang="en-US" altLang="ja-JP" sz="1600" b="1" dirty="0">
                <a:solidFill>
                  <a:schemeClr val="tx1"/>
                </a:solidFill>
                <a:latin typeface="Arial" pitchFamily="34" charset="0"/>
                <a:cs typeface="Arial" pitchFamily="34" charset="0"/>
                <a:sym typeface="Times New Roman" pitchFamily="18" charset="0"/>
              </a:endParaRPr>
            </a:p>
          </p:txBody>
        </p:sp>
        <p:sp>
          <p:nvSpPr>
            <p:cNvPr id="18" name="TextBox 17"/>
            <p:cNvSpPr txBox="1"/>
            <p:nvPr/>
          </p:nvSpPr>
          <p:spPr>
            <a:xfrm>
              <a:off x="319227" y="4442374"/>
              <a:ext cx="2651880" cy="382337"/>
            </a:xfrm>
            <a:prstGeom prst="rect">
              <a:avLst/>
            </a:prstGeom>
            <a:noFill/>
          </p:spPr>
          <p:txBody>
            <a:bodyPr wrap="none" rtlCol="0">
              <a:spAutoFit/>
            </a:bodyPr>
            <a:lstStyle>
              <a:defPPr>
                <a:defRPr lang="en-US"/>
              </a:defPPr>
              <a:lvl1pPr>
                <a:defRPr b="1">
                  <a:solidFill>
                    <a:schemeClr val="tx1">
                      <a:lumMod val="75000"/>
                      <a:lumOff val="25000"/>
                    </a:schemeClr>
                  </a:solidFill>
                </a:defRPr>
              </a:lvl1pPr>
            </a:lstStyle>
            <a:p>
              <a:r>
                <a:rPr lang="en-US" dirty="0">
                  <a:solidFill>
                    <a:schemeClr val="bg1"/>
                  </a:solidFill>
                </a:rPr>
                <a:t>AWS Global Infrastructure</a:t>
              </a:r>
            </a:p>
          </p:txBody>
        </p:sp>
        <p:sp>
          <p:nvSpPr>
            <p:cNvPr id="19" name="Rectangle 7"/>
            <p:cNvSpPr/>
            <p:nvPr/>
          </p:nvSpPr>
          <p:spPr bwMode="auto">
            <a:xfrm>
              <a:off x="3630262" y="4648574"/>
              <a:ext cx="2564291" cy="333965"/>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a:solidFill>
                    <a:schemeClr val="tx1">
                      <a:lumMod val="75000"/>
                      <a:lumOff val="25000"/>
                    </a:schemeClr>
                  </a:solidFill>
                  <a:latin typeface="Arial" pitchFamily="34" charset="0"/>
                  <a:cs typeface="Arial" pitchFamily="34" charset="0"/>
                  <a:sym typeface="Times New Roman" pitchFamily="18" charset="0"/>
                </a:rPr>
                <a:t>Regions</a:t>
              </a:r>
            </a:p>
          </p:txBody>
        </p:sp>
        <p:sp>
          <p:nvSpPr>
            <p:cNvPr id="20" name="Rectangle 7"/>
            <p:cNvSpPr/>
            <p:nvPr/>
          </p:nvSpPr>
          <p:spPr bwMode="auto">
            <a:xfrm>
              <a:off x="3630262" y="4296856"/>
              <a:ext cx="2564291" cy="332633"/>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a:solidFill>
                    <a:schemeClr val="tx1">
                      <a:lumMod val="75000"/>
                      <a:lumOff val="25000"/>
                    </a:schemeClr>
                  </a:solidFill>
                  <a:latin typeface="Arial" pitchFamily="34" charset="0"/>
                  <a:cs typeface="Arial" pitchFamily="34" charset="0"/>
                  <a:sym typeface="Times New Roman" pitchFamily="18" charset="0"/>
                </a:rPr>
                <a:t>Availability Zones</a:t>
              </a:r>
            </a:p>
          </p:txBody>
        </p:sp>
        <p:sp>
          <p:nvSpPr>
            <p:cNvPr id="21" name="Rectangle 7"/>
            <p:cNvSpPr/>
            <p:nvPr/>
          </p:nvSpPr>
          <p:spPr bwMode="auto">
            <a:xfrm>
              <a:off x="6326567" y="4296856"/>
              <a:ext cx="2313370" cy="685684"/>
            </a:xfrm>
            <a:prstGeom prst="rect">
              <a:avLst/>
            </a:prstGeom>
            <a:solidFill>
              <a:schemeClr val="bg1"/>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ja-JP" sz="1600" b="1" dirty="0">
                  <a:solidFill>
                    <a:schemeClr val="tx1">
                      <a:lumMod val="75000"/>
                      <a:lumOff val="25000"/>
                    </a:schemeClr>
                  </a:solidFill>
                  <a:latin typeface="Arial" pitchFamily="34" charset="0"/>
                  <a:cs typeface="Arial" pitchFamily="34" charset="0"/>
                  <a:sym typeface="Times New Roman" pitchFamily="18" charset="0"/>
                </a:rPr>
                <a:t>Edge Locations</a:t>
              </a:r>
            </a:p>
          </p:txBody>
        </p:sp>
      </p:grpSp>
    </p:spTree>
    <p:extLst>
      <p:ext uri="{BB962C8B-B14F-4D97-AF65-F5344CB8AC3E}">
        <p14:creationId xmlns:p14="http://schemas.microsoft.com/office/powerpoint/2010/main" val="150134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fontScale="90000"/>
          </a:bodyPr>
          <a:lstStyle/>
          <a:p>
            <a:r>
              <a:rPr lang="en-US" dirty="0" smtClean="0"/>
              <a:t>Amazon’s Infrastructure Web Services</a:t>
            </a:r>
            <a:endParaRPr lang="en-US" dirty="0"/>
          </a:p>
        </p:txBody>
      </p:sp>
      <p:sp>
        <p:nvSpPr>
          <p:cNvPr id="3" name="Content Placeholder 2"/>
          <p:cNvSpPr>
            <a:spLocks noGrp="1"/>
          </p:cNvSpPr>
          <p:nvPr>
            <p:ph sz="quarter" idx="13"/>
            <p:custDataLst>
              <p:tags r:id="rId3"/>
            </p:custDataLst>
          </p:nvPr>
        </p:nvSpPr>
        <p:spPr>
          <a:prstGeom prst="rect">
            <a:avLst/>
          </a:prstGeom>
        </p:spPr>
        <p:txBody>
          <a:bodyPr>
            <a:normAutofit/>
          </a:bodyPr>
          <a:lstStyle/>
          <a:p>
            <a:r>
              <a:rPr lang="en-US" dirty="0" smtClean="0"/>
              <a:t>Elastic Compute Cloud (EC2)</a:t>
            </a:r>
          </a:p>
          <a:p>
            <a:pPr lvl="1"/>
            <a:r>
              <a:rPr lang="en-US" dirty="0" smtClean="0"/>
              <a:t>Unlimited computing power via virtual machines</a:t>
            </a:r>
          </a:p>
          <a:p>
            <a:r>
              <a:rPr lang="en-US" dirty="0" smtClean="0"/>
              <a:t>Simple Storage Service (S3)</a:t>
            </a:r>
          </a:p>
          <a:p>
            <a:pPr lvl="1"/>
            <a:r>
              <a:rPr lang="en-US" dirty="0" smtClean="0"/>
              <a:t>Unlimited persistent storage</a:t>
            </a:r>
          </a:p>
          <a:p>
            <a:r>
              <a:rPr lang="en-US" dirty="0" smtClean="0"/>
              <a:t>Simple Queue Service (SQS)</a:t>
            </a:r>
          </a:p>
          <a:p>
            <a:pPr lvl="1"/>
            <a:r>
              <a:rPr lang="en-US" dirty="0" smtClean="0"/>
              <a:t>Simple, reliable messaging</a:t>
            </a:r>
          </a:p>
          <a:p>
            <a:r>
              <a:rPr lang="en-US" dirty="0" err="1" smtClean="0"/>
              <a:t>SimpleDB</a:t>
            </a:r>
            <a:r>
              <a:rPr lang="en-US" dirty="0" smtClean="0"/>
              <a:t> (EBS)</a:t>
            </a:r>
          </a:p>
          <a:p>
            <a:pPr lvl="1"/>
            <a:r>
              <a:rPr lang="en-US" dirty="0" smtClean="0"/>
              <a:t>Store and query structured data</a:t>
            </a:r>
          </a:p>
        </p:txBody>
      </p:sp>
    </p:spTree>
    <p:custDataLst>
      <p:tags r:id="rId1"/>
    </p:custData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Perspective</a:t>
            </a:r>
            <a:endParaRPr lang="en-US" dirty="0"/>
          </a:p>
        </p:txBody>
      </p:sp>
      <p:sp>
        <p:nvSpPr>
          <p:cNvPr id="3" name="Text Placeholder 2"/>
          <p:cNvSpPr>
            <a:spLocks noGrp="1"/>
          </p:cNvSpPr>
          <p:nvPr>
            <p:ph type="body" idx="1"/>
            <p:custDataLst>
              <p:tags r:id="rId3"/>
            </p:custDataLst>
          </p:nvPr>
        </p:nvSpPr>
        <p:spPr/>
        <p:txBody>
          <a:bodyPr>
            <a:normAutofit/>
          </a:bodyPr>
          <a:lstStyle/>
          <a:p>
            <a:r>
              <a:rPr lang="en-US" dirty="0" smtClean="0"/>
              <a:t>Getting started</a:t>
            </a:r>
          </a:p>
          <a:p>
            <a:r>
              <a:rPr lang="en-US" dirty="0" smtClean="0"/>
              <a:t>Things to look out for</a:t>
            </a:r>
          </a:p>
          <a:p>
            <a:r>
              <a:rPr lang="en-US" dirty="0" smtClean="0"/>
              <a:t>Helping developers get through early adoption of AWS</a:t>
            </a:r>
          </a:p>
          <a:p>
            <a:r>
              <a:rPr lang="en-US" dirty="0" smtClean="0"/>
              <a:t>Look at concepts and get hands-on</a:t>
            </a:r>
          </a:p>
          <a:p>
            <a:r>
              <a:rPr lang="en-US" dirty="0" smtClean="0"/>
              <a:t>Will use a number of tools</a:t>
            </a:r>
          </a:p>
          <a:p>
            <a:pPr lvl="1"/>
            <a:r>
              <a:rPr lang="en-US" dirty="0" smtClean="0"/>
              <a:t>Command-line</a:t>
            </a:r>
          </a:p>
          <a:p>
            <a:pPr lvl="1"/>
            <a:r>
              <a:rPr lang="en-US" dirty="0" smtClean="0"/>
              <a:t>Management Console</a:t>
            </a:r>
          </a:p>
        </p:txBody>
      </p:sp>
    </p:spTree>
    <p:custDataLst>
      <p:tags r:id="rId1"/>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Enticing New Customers</a:t>
            </a:r>
            <a:endParaRPr lang="en-US" dirty="0"/>
          </a:p>
        </p:txBody>
      </p:sp>
      <p:sp>
        <p:nvSpPr>
          <p:cNvPr id="1536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Segoe" pitchFamily="34" charset="0"/>
              </a:defRPr>
            </a:lvl1pPr>
            <a:lvl2pPr marL="742950" indent="-285750">
              <a:defRPr sz="2400">
                <a:solidFill>
                  <a:schemeClr val="tx1"/>
                </a:solidFill>
                <a:latin typeface="Segoe" pitchFamily="34" charset="0"/>
              </a:defRPr>
            </a:lvl2pPr>
            <a:lvl3pPr marL="1143000" indent="-228600">
              <a:defRPr sz="2400">
                <a:solidFill>
                  <a:schemeClr val="tx1"/>
                </a:solidFill>
                <a:latin typeface="Segoe" pitchFamily="34" charset="0"/>
              </a:defRPr>
            </a:lvl3pPr>
            <a:lvl4pPr marL="1600200" indent="-228600">
              <a:defRPr sz="2400">
                <a:solidFill>
                  <a:schemeClr val="tx1"/>
                </a:solidFill>
                <a:latin typeface="Segoe" pitchFamily="34" charset="0"/>
              </a:defRPr>
            </a:lvl4pPr>
            <a:lvl5pPr marL="2057400" indent="-228600">
              <a:defRPr sz="2400">
                <a:solidFill>
                  <a:schemeClr val="tx1"/>
                </a:solidFill>
                <a:latin typeface="Segoe" pitchFamily="34" charset="0"/>
              </a:defRPr>
            </a:lvl5pPr>
            <a:lvl6pPr marL="2514600" indent="-228600" algn="ctr"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eaLnBrk="0" fontAlgn="base" hangingPunct="0">
              <a:lnSpc>
                <a:spcPct val="85000"/>
              </a:lnSpc>
              <a:spcBef>
                <a:spcPct val="20000"/>
              </a:spcBef>
              <a:spcAft>
                <a:spcPct val="0"/>
              </a:spcAft>
              <a:defRPr sz="2400">
                <a:solidFill>
                  <a:schemeClr val="tx1"/>
                </a:solidFill>
                <a:latin typeface="Segoe" pitchFamily="34" charset="0"/>
              </a:defRPr>
            </a:lvl9pPr>
          </a:lstStyle>
          <a:p>
            <a:r>
              <a:rPr lang="en-US" altLang="en-US" sz="1400" smtClean="0">
                <a:latin typeface="Arial" panose="020B0604020202020204" pitchFamily="34" charset="0"/>
              </a:rPr>
              <a:t>Advanced Internet &amp; Web Systems</a:t>
            </a:r>
          </a:p>
        </p:txBody>
      </p:sp>
      <p:sp>
        <p:nvSpPr>
          <p:cNvPr id="1536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Segoe" pitchFamily="34" charset="0"/>
              </a:defRPr>
            </a:lvl1pPr>
            <a:lvl2pPr marL="742950" indent="-285750">
              <a:defRPr sz="2400">
                <a:solidFill>
                  <a:schemeClr val="tx1"/>
                </a:solidFill>
                <a:latin typeface="Segoe" pitchFamily="34" charset="0"/>
              </a:defRPr>
            </a:lvl2pPr>
            <a:lvl3pPr marL="1143000" indent="-228600">
              <a:defRPr sz="2400">
                <a:solidFill>
                  <a:schemeClr val="tx1"/>
                </a:solidFill>
                <a:latin typeface="Segoe" pitchFamily="34" charset="0"/>
              </a:defRPr>
            </a:lvl3pPr>
            <a:lvl4pPr marL="1600200" indent="-228600">
              <a:defRPr sz="2400">
                <a:solidFill>
                  <a:schemeClr val="tx1"/>
                </a:solidFill>
                <a:latin typeface="Segoe" pitchFamily="34" charset="0"/>
              </a:defRPr>
            </a:lvl4pPr>
            <a:lvl5pPr marL="2057400" indent="-228600">
              <a:defRPr sz="2400">
                <a:solidFill>
                  <a:schemeClr val="tx1"/>
                </a:solidFill>
                <a:latin typeface="Segoe" pitchFamily="34" charset="0"/>
              </a:defRPr>
            </a:lvl5pPr>
            <a:lvl6pPr marL="2514600" indent="-228600" algn="ctr" eaLnBrk="0" fontAlgn="base" hangingPunct="0">
              <a:lnSpc>
                <a:spcPct val="85000"/>
              </a:lnSpc>
              <a:spcBef>
                <a:spcPct val="20000"/>
              </a:spcBef>
              <a:spcAft>
                <a:spcPct val="0"/>
              </a:spcAft>
              <a:defRPr sz="2400">
                <a:solidFill>
                  <a:schemeClr val="tx1"/>
                </a:solidFill>
                <a:latin typeface="Segoe" pitchFamily="34" charset="0"/>
              </a:defRPr>
            </a:lvl6pPr>
            <a:lvl7pPr marL="2971800" indent="-228600" algn="ctr" eaLnBrk="0" fontAlgn="base" hangingPunct="0">
              <a:lnSpc>
                <a:spcPct val="85000"/>
              </a:lnSpc>
              <a:spcBef>
                <a:spcPct val="20000"/>
              </a:spcBef>
              <a:spcAft>
                <a:spcPct val="0"/>
              </a:spcAft>
              <a:defRPr sz="2400">
                <a:solidFill>
                  <a:schemeClr val="tx1"/>
                </a:solidFill>
                <a:latin typeface="Segoe" pitchFamily="34" charset="0"/>
              </a:defRPr>
            </a:lvl7pPr>
            <a:lvl8pPr marL="3429000" indent="-228600" algn="ctr" eaLnBrk="0" fontAlgn="base" hangingPunct="0">
              <a:lnSpc>
                <a:spcPct val="85000"/>
              </a:lnSpc>
              <a:spcBef>
                <a:spcPct val="20000"/>
              </a:spcBef>
              <a:spcAft>
                <a:spcPct val="0"/>
              </a:spcAft>
              <a:defRPr sz="2400">
                <a:solidFill>
                  <a:schemeClr val="tx1"/>
                </a:solidFill>
                <a:latin typeface="Segoe" pitchFamily="34" charset="0"/>
              </a:defRPr>
            </a:lvl8pPr>
            <a:lvl9pPr marL="3886200" indent="-228600" algn="ctr" eaLnBrk="0" fontAlgn="base" hangingPunct="0">
              <a:lnSpc>
                <a:spcPct val="85000"/>
              </a:lnSpc>
              <a:spcBef>
                <a:spcPct val="20000"/>
              </a:spcBef>
              <a:spcAft>
                <a:spcPct val="0"/>
              </a:spcAft>
              <a:defRPr sz="2400">
                <a:solidFill>
                  <a:schemeClr val="tx1"/>
                </a:solidFill>
                <a:latin typeface="Segoe" pitchFamily="34" charset="0"/>
              </a:defRPr>
            </a:lvl9pPr>
          </a:lstStyle>
          <a:p>
            <a:r>
              <a:rPr lang="en-US" altLang="en-US" sz="1400" smtClean="0">
                <a:latin typeface="Arial" panose="020B0604020202020204" pitchFamily="34" charset="0"/>
              </a:rPr>
              <a:t>chow</a:t>
            </a:r>
          </a:p>
        </p:txBody>
      </p:sp>
      <p:pic>
        <p:nvPicPr>
          <p:cNvPr id="99330" name="Picture 2"/>
          <p:cNvPicPr>
            <a:picLocks noChangeAspect="1" noChangeArrowheads="1"/>
          </p:cNvPicPr>
          <p:nvPr/>
        </p:nvPicPr>
        <p:blipFill>
          <a:blip r:embed="rId2"/>
          <a:srcRect/>
          <a:stretch>
            <a:fillRect/>
          </a:stretch>
        </p:blipFill>
        <p:spPr bwMode="auto">
          <a:xfrm>
            <a:off x="273050" y="1778000"/>
            <a:ext cx="8597900" cy="2870200"/>
          </a:xfrm>
          <a:prstGeom prst="rect">
            <a:avLst/>
          </a:prstGeom>
          <a:noFill/>
          <a:ln>
            <a:noFill/>
          </a:ln>
          <a:effectLst/>
          <a:extLst>
            <a:ext uri="{909E8E84-426E-40DD-AFC4-6F175D3DCCD1}">
              <a14:hiddenFill xmlns:a14="http://schemas.microsoft.com/office/drawing/2010/main">
                <a:gradFill rotWithShape="0">
                  <a:gsLst>
                    <a:gs pos="0">
                      <a:schemeClr val="accent2">
                        <a:gamma/>
                        <a:shade val="63529"/>
                        <a:invGamma/>
                        <a:alpha val="70000"/>
                      </a:schemeClr>
                    </a:gs>
                    <a:gs pos="50000">
                      <a:schemeClr val="accent2">
                        <a:alpha val="70000"/>
                      </a:schemeClr>
                    </a:gs>
                    <a:gs pos="100000">
                      <a:schemeClr val="accent2">
                        <a:gamma/>
                        <a:shade val="63529"/>
                        <a:invGamma/>
                        <a:alpha val="70000"/>
                      </a:schemeClr>
                    </a:gs>
                  </a:gsLst>
                  <a:lin ang="2700000" scaled="1"/>
                </a:gradFill>
              </a14:hiddenFill>
            </a:ext>
            <a:ext uri="{91240B29-F687-4F45-9708-019B960494DF}">
              <a14:hiddenLine xmlns:a14="http://schemas.microsoft.com/office/drawing/2010/main" w="12700" cap="flat" cmpd="sng" algn="ctr">
                <a:solidFill>
                  <a:schemeClr val="accent2"/>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6358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AWS Architecture Training -</a:t>
            </a:r>
            <a:br>
              <a:rPr lang="en-US" dirty="0" smtClean="0"/>
            </a:br>
            <a:r>
              <a:rPr lang="en-US" dirty="0"/>
              <a:t>EC2 (Elastic Compute Cloud)</a:t>
            </a:r>
          </a:p>
        </p:txBody>
      </p:sp>
      <p:sp>
        <p:nvSpPr>
          <p:cNvPr id="3" name="Subtitle 2"/>
          <p:cNvSpPr>
            <a:spLocks noGrp="1"/>
          </p:cNvSpPr>
          <p:nvPr>
            <p:ph type="subTitle" idx="1"/>
          </p:nvPr>
        </p:nvSpPr>
        <p:spPr/>
        <p:txBody>
          <a:bodyPr/>
          <a:lstStyle/>
          <a:p>
            <a:r>
              <a:rPr lang="en-US" dirty="0" smtClean="0"/>
              <a:t>Module 06 – EC2 – Elastic Compute Cloud</a:t>
            </a:r>
            <a:endParaRPr lang="en-US" dirty="0"/>
          </a:p>
        </p:txBody>
      </p:sp>
    </p:spTree>
    <p:extLst>
      <p:ext uri="{BB962C8B-B14F-4D97-AF65-F5344CB8AC3E}">
        <p14:creationId xmlns:p14="http://schemas.microsoft.com/office/powerpoint/2010/main" val="356932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Features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62500" lnSpcReduction="20000"/>
          </a:bodyPr>
          <a:lstStyle/>
          <a:p>
            <a:r>
              <a:rPr lang="en-US" dirty="0" smtClean="0"/>
              <a:t>Resizable Compute Capacity</a:t>
            </a:r>
            <a:br>
              <a:rPr lang="en-US" dirty="0" smtClean="0"/>
            </a:br>
            <a:r>
              <a:rPr lang="en-US" i="1" dirty="0" smtClean="0">
                <a:solidFill>
                  <a:schemeClr val="tx1">
                    <a:lumMod val="50000"/>
                    <a:lumOff val="50000"/>
                  </a:schemeClr>
                </a:solidFill>
              </a:rPr>
              <a:t>As much as you need, when you need it. </a:t>
            </a:r>
            <a:br>
              <a:rPr lang="en-US" i="1" dirty="0" smtClean="0">
                <a:solidFill>
                  <a:schemeClr val="tx1">
                    <a:lumMod val="50000"/>
                    <a:lumOff val="50000"/>
                  </a:schemeClr>
                </a:solidFill>
              </a:rPr>
            </a:br>
            <a:r>
              <a:rPr lang="en-US" i="1" dirty="0" smtClean="0">
                <a:solidFill>
                  <a:schemeClr val="tx1">
                    <a:lumMod val="50000"/>
                    <a:lumOff val="50000"/>
                  </a:schemeClr>
                </a:solidFill>
              </a:rPr>
              <a:t>Scale up or down in minutes.</a:t>
            </a:r>
          </a:p>
          <a:p>
            <a:endParaRPr lang="en-US" dirty="0" smtClean="0"/>
          </a:p>
          <a:p>
            <a:r>
              <a:rPr lang="en-US" dirty="0" smtClean="0"/>
              <a:t>Complete Control via API</a:t>
            </a:r>
            <a:br>
              <a:rPr lang="en-US" dirty="0" smtClean="0"/>
            </a:br>
            <a:r>
              <a:rPr lang="en-US" i="1" dirty="0" smtClean="0">
                <a:solidFill>
                  <a:schemeClr val="tx1">
                    <a:lumMod val="50000"/>
                    <a:lumOff val="50000"/>
                  </a:schemeClr>
                </a:solidFill>
              </a:rPr>
              <a:t>Create, scale, &amp; manage instances programmatically.</a:t>
            </a:r>
          </a:p>
          <a:p>
            <a:endParaRPr lang="en-US" dirty="0" smtClean="0"/>
          </a:p>
          <a:p>
            <a:r>
              <a:rPr lang="en-US" dirty="0" smtClean="0"/>
              <a:t>Variety of Instance Sizes</a:t>
            </a:r>
            <a:br>
              <a:rPr lang="en-US" dirty="0" smtClean="0"/>
            </a:br>
            <a:r>
              <a:rPr lang="en-US" i="1" dirty="0" smtClean="0">
                <a:solidFill>
                  <a:schemeClr val="tx1">
                    <a:lumMod val="50000"/>
                    <a:lumOff val="50000"/>
                  </a:schemeClr>
                </a:solidFill>
              </a:rPr>
              <a:t>CPU Power, Cores, RAM, Disk.</a:t>
            </a:r>
            <a:br>
              <a:rPr lang="en-US" i="1" dirty="0" smtClean="0">
                <a:solidFill>
                  <a:schemeClr val="tx1">
                    <a:lumMod val="50000"/>
                    <a:lumOff val="50000"/>
                  </a:schemeClr>
                </a:solidFill>
              </a:rPr>
            </a:br>
            <a:endParaRPr lang="en-US" i="1" dirty="0" smtClean="0">
              <a:solidFill>
                <a:schemeClr val="tx1">
                  <a:lumMod val="50000"/>
                  <a:lumOff val="50000"/>
                </a:schemeClr>
              </a:solidFill>
            </a:endParaRPr>
          </a:p>
          <a:p>
            <a:r>
              <a:rPr lang="en-US" dirty="0" smtClean="0"/>
              <a:t>Wide Variety of Pre-built AMIs (Amazon Machine Images)</a:t>
            </a:r>
            <a:br>
              <a:rPr lang="en-US" dirty="0" smtClean="0"/>
            </a:br>
            <a:r>
              <a:rPr lang="en-US" i="1" dirty="0" smtClean="0">
                <a:solidFill>
                  <a:schemeClr val="tx1">
                    <a:lumMod val="50000"/>
                    <a:lumOff val="50000"/>
                  </a:schemeClr>
                </a:solidFill>
              </a:rPr>
              <a:t>Hit the ground running with minimal system building effort. </a:t>
            </a:r>
            <a:br>
              <a:rPr lang="en-US" i="1" dirty="0" smtClean="0">
                <a:solidFill>
                  <a:schemeClr val="tx1">
                    <a:lumMod val="50000"/>
                    <a:lumOff val="50000"/>
                  </a:schemeClr>
                </a:solidFill>
              </a:rPr>
            </a:br>
            <a:r>
              <a:rPr lang="en-US" i="1" dirty="0" smtClean="0">
                <a:solidFill>
                  <a:schemeClr val="tx1">
                    <a:lumMod val="50000"/>
                    <a:lumOff val="50000"/>
                  </a:schemeClr>
                </a:solidFill>
              </a:rPr>
              <a:t>Now: Linux  Windows, and </a:t>
            </a:r>
            <a:r>
              <a:rPr lang="en-US" i="1" dirty="0" err="1" smtClean="0">
                <a:solidFill>
                  <a:schemeClr val="tx1">
                    <a:lumMod val="50000"/>
                    <a:lumOff val="50000"/>
                  </a:schemeClr>
                </a:solidFill>
              </a:rPr>
              <a:t>OpenSolaris</a:t>
            </a:r>
            <a:r>
              <a:rPr lang="en-US" i="1" dirty="0" smtClean="0">
                <a:solidFill>
                  <a:schemeClr val="tx1">
                    <a:lumMod val="50000"/>
                    <a:lumOff val="50000"/>
                  </a:schemeClr>
                </a:solidFill>
              </a:rPr>
              <a:t>.</a:t>
            </a:r>
            <a:br>
              <a:rPr lang="en-US" i="1" dirty="0" smtClean="0">
                <a:solidFill>
                  <a:schemeClr val="tx1">
                    <a:lumMod val="50000"/>
                    <a:lumOff val="50000"/>
                  </a:schemeClr>
                </a:solidFill>
              </a:rPr>
            </a:br>
            <a:endParaRPr lang="en-US" i="1" dirty="0" smtClean="0">
              <a:solidFill>
                <a:schemeClr val="bg1">
                  <a:lumMod val="50000"/>
                </a:schemeClr>
              </a:solidFill>
            </a:endParaRPr>
          </a:p>
          <a:p>
            <a:r>
              <a:rPr lang="en-US" sz="2500" dirty="0" smtClean="0"/>
              <a:t>Secure &amp; Flexible Network Security Model</a:t>
            </a:r>
            <a:r>
              <a:rPr lang="en-US" i="1" dirty="0" smtClean="0">
                <a:solidFill>
                  <a:schemeClr val="bg1">
                    <a:lumMod val="50000"/>
                  </a:schemeClr>
                </a:solidFill>
              </a:rPr>
              <a:t/>
            </a:r>
            <a:br>
              <a:rPr lang="en-US" i="1" dirty="0" smtClean="0">
                <a:solidFill>
                  <a:schemeClr val="bg1">
                    <a:lumMod val="50000"/>
                  </a:schemeClr>
                </a:solidFill>
              </a:rPr>
            </a:br>
            <a:r>
              <a:rPr lang="en-US" i="1" dirty="0" smtClean="0">
                <a:solidFill>
                  <a:schemeClr val="bg1">
                    <a:lumMod val="50000"/>
                  </a:schemeClr>
                </a:solidFill>
              </a:rPr>
              <a:t>Full control of access for each running instance.</a:t>
            </a:r>
            <a:br>
              <a:rPr lang="en-US" i="1" dirty="0" smtClean="0">
                <a:solidFill>
                  <a:schemeClr val="bg1">
                    <a:lumMod val="50000"/>
                  </a:schemeClr>
                </a:solidFill>
              </a:rPr>
            </a:br>
            <a:r>
              <a:rPr lang="en-US" i="1" dirty="0" err="1" smtClean="0">
                <a:solidFill>
                  <a:schemeClr val="bg1">
                    <a:lumMod val="50000"/>
                  </a:schemeClr>
                </a:solidFill>
              </a:rPr>
              <a:t>Keypair</a:t>
            </a:r>
            <a:r>
              <a:rPr lang="en-US" i="1" dirty="0" smtClean="0">
                <a:solidFill>
                  <a:schemeClr val="bg1">
                    <a:lumMod val="50000"/>
                  </a:schemeClr>
                </a:solidFill>
              </a:rPr>
              <a:t> required for SSH access.</a:t>
            </a:r>
          </a:p>
          <a:p>
            <a:endParaRPr lang="en-US" i="1" dirty="0" smtClean="0">
              <a:solidFill>
                <a:schemeClr val="bg1">
                  <a:lumMod val="50000"/>
                </a:schemeClr>
              </a:solidFill>
            </a:endParaRPr>
          </a:p>
          <a:p>
            <a:endParaRPr lang="en-US" i="1" dirty="0" smtClean="0">
              <a:solidFill>
                <a:schemeClr val="bg1">
                  <a:lumMod val="50000"/>
                </a:schemeClr>
              </a:solidFill>
            </a:endParaRPr>
          </a:p>
          <a:p>
            <a:endParaRPr lang="en-US" dirty="0" smtClean="0"/>
          </a:p>
          <a:p>
            <a:endParaRPr lang="en-US" dirty="0" smtClean="0"/>
          </a:p>
          <a:p>
            <a:endParaRPr lang="en-US" dirty="0"/>
          </a:p>
        </p:txBody>
      </p:sp>
    </p:spTree>
    <p:extLst>
      <p:ext uri="{BB962C8B-B14F-4D97-AF65-F5344CB8AC3E}">
        <p14:creationId xmlns:p14="http://schemas.microsoft.com/office/powerpoint/2010/main" val="2702446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Goals…</a:t>
            </a:r>
            <a:endParaRPr lang="en-US" dirty="0"/>
          </a:p>
        </p:txBody>
      </p:sp>
      <p:sp>
        <p:nvSpPr>
          <p:cNvPr id="3" name="Content Placeholder 2"/>
          <p:cNvSpPr>
            <a:spLocks noGrp="1"/>
          </p:cNvSpPr>
          <p:nvPr>
            <p:ph idx="4294967295"/>
          </p:nvPr>
        </p:nvSpPr>
        <p:spPr>
          <a:xfrm>
            <a:off x="474663" y="1524000"/>
            <a:ext cx="8231187" cy="4419600"/>
          </a:xfrm>
          <a:prstGeom prst="rect">
            <a:avLst/>
          </a:prstGeom>
        </p:spPr>
        <p:txBody>
          <a:bodyPr>
            <a:normAutofit/>
          </a:bodyPr>
          <a:lstStyle/>
          <a:p>
            <a:r>
              <a:rPr lang="en-US" sz="2600" dirty="0" smtClean="0"/>
              <a:t>Understand the concept of Cloud Computing.</a:t>
            </a:r>
          </a:p>
          <a:p>
            <a:endParaRPr lang="en-US" sz="2600" dirty="0" smtClean="0"/>
          </a:p>
          <a:p>
            <a:r>
              <a:rPr lang="en-US" sz="2600" dirty="0" smtClean="0"/>
              <a:t>Understand Amazon’s major markets for AWS.</a:t>
            </a:r>
          </a:p>
          <a:p>
            <a:endParaRPr lang="en-US" sz="2600" dirty="0" smtClean="0"/>
          </a:p>
          <a:p>
            <a:r>
              <a:rPr lang="en-US" sz="2600" dirty="0" smtClean="0"/>
              <a:t>Understand the main Amazon Web Services.</a:t>
            </a:r>
          </a:p>
          <a:p>
            <a:endParaRPr lang="en-US" sz="2600" dirty="0" smtClean="0"/>
          </a:p>
          <a:p>
            <a:r>
              <a:rPr lang="en-US" sz="2600" dirty="0" smtClean="0"/>
              <a:t>Be ready to design your own AWS-powered systems.</a:t>
            </a:r>
          </a:p>
          <a:p>
            <a:endParaRPr lang="en-US" sz="2600" dirty="0" smtClean="0"/>
          </a:p>
          <a:p>
            <a:r>
              <a:rPr lang="en-US" sz="2600" dirty="0" smtClean="0"/>
              <a:t>Know where to go to learn more.</a:t>
            </a:r>
          </a:p>
          <a:p>
            <a:endParaRPr lang="en-US" dirty="0" smtClean="0"/>
          </a:p>
          <a:p>
            <a:endParaRPr lang="en-US" dirty="0"/>
          </a:p>
        </p:txBody>
      </p:sp>
    </p:spTree>
    <p:extLst>
      <p:ext uri="{BB962C8B-B14F-4D97-AF65-F5344CB8AC3E}">
        <p14:creationId xmlns:p14="http://schemas.microsoft.com/office/powerpoint/2010/main" val="680364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bwMode="auto">
          <a:xfrm>
            <a:off x="2438400" y="1676400"/>
            <a:ext cx="6400800" cy="41910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4" name="Rectangle 83"/>
          <p:cNvSpPr/>
          <p:nvPr/>
        </p:nvSpPr>
        <p:spPr bwMode="auto">
          <a:xfrm>
            <a:off x="2286000" y="1524000"/>
            <a:ext cx="6400800" cy="41910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2" name="Title 1"/>
          <p:cNvSpPr>
            <a:spLocks noGrp="1"/>
          </p:cNvSpPr>
          <p:nvPr>
            <p:ph type="title"/>
          </p:nvPr>
        </p:nvSpPr>
        <p:spPr/>
        <p:txBody>
          <a:bodyPr/>
          <a:lstStyle/>
          <a:p>
            <a:r>
              <a:rPr lang="en-US" dirty="0" smtClean="0"/>
              <a:t>EC2 Architecture</a:t>
            </a:r>
            <a:endParaRPr lang="en-US" dirty="0"/>
          </a:p>
        </p:txBody>
      </p:sp>
      <p:sp>
        <p:nvSpPr>
          <p:cNvPr id="4" name="Rectangle 3"/>
          <p:cNvSpPr/>
          <p:nvPr/>
        </p:nvSpPr>
        <p:spPr bwMode="auto">
          <a:xfrm>
            <a:off x="2133600" y="1371600"/>
            <a:ext cx="6400800" cy="41910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 name="TextBox 7"/>
          <p:cNvSpPr txBox="1"/>
          <p:nvPr/>
        </p:nvSpPr>
        <p:spPr>
          <a:xfrm>
            <a:off x="4572000" y="926068"/>
            <a:ext cx="1918602" cy="369332"/>
          </a:xfrm>
          <a:prstGeom prst="rect">
            <a:avLst/>
          </a:prstGeom>
          <a:noFill/>
        </p:spPr>
        <p:txBody>
          <a:bodyPr wrap="none" rtlCol="0">
            <a:spAutoFit/>
          </a:bodyPr>
          <a:lstStyle/>
          <a:p>
            <a:r>
              <a:rPr lang="en-US" dirty="0" smtClean="0"/>
              <a:t>Multiple Regions</a:t>
            </a:r>
            <a:endParaRPr lang="en-US" dirty="0"/>
          </a:p>
        </p:txBody>
      </p:sp>
      <p:grpSp>
        <p:nvGrpSpPr>
          <p:cNvPr id="126" name="Group 125"/>
          <p:cNvGrpSpPr/>
          <p:nvPr/>
        </p:nvGrpSpPr>
        <p:grpSpPr>
          <a:xfrm>
            <a:off x="2438400" y="1981200"/>
            <a:ext cx="3810000" cy="3048000"/>
            <a:chOff x="2438400" y="1981200"/>
            <a:chExt cx="3810000" cy="3048000"/>
          </a:xfrm>
        </p:grpSpPr>
        <p:sp>
          <p:nvSpPr>
            <p:cNvPr id="9" name="Rectangle 8"/>
            <p:cNvSpPr/>
            <p:nvPr/>
          </p:nvSpPr>
          <p:spPr bwMode="auto">
            <a:xfrm>
              <a:off x="2438400" y="1981200"/>
              <a:ext cx="1752600" cy="3048000"/>
            </a:xfrm>
            <a:prstGeom prst="rect">
              <a:avLst/>
            </a:prstGeom>
            <a:solidFill>
              <a:schemeClr val="accent2">
                <a:lumMod val="20000"/>
                <a:lumOff val="8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0" name="Rectangle 9"/>
            <p:cNvSpPr/>
            <p:nvPr/>
          </p:nvSpPr>
          <p:spPr bwMode="auto">
            <a:xfrm>
              <a:off x="4495800" y="1981200"/>
              <a:ext cx="1752600" cy="3048000"/>
            </a:xfrm>
            <a:prstGeom prst="rect">
              <a:avLst/>
            </a:prstGeom>
            <a:solidFill>
              <a:schemeClr val="accent2">
                <a:lumMod val="20000"/>
                <a:lumOff val="8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grpSp>
      <p:sp>
        <p:nvSpPr>
          <p:cNvPr id="12" name="TextBox 11"/>
          <p:cNvSpPr txBox="1"/>
          <p:nvPr/>
        </p:nvSpPr>
        <p:spPr>
          <a:xfrm>
            <a:off x="2713503" y="1524000"/>
            <a:ext cx="3262624" cy="369332"/>
          </a:xfrm>
          <a:prstGeom prst="rect">
            <a:avLst/>
          </a:prstGeom>
          <a:noFill/>
        </p:spPr>
        <p:txBody>
          <a:bodyPr wrap="none" rtlCol="0">
            <a:spAutoFit/>
          </a:bodyPr>
          <a:lstStyle/>
          <a:p>
            <a:r>
              <a:rPr lang="en-US" dirty="0" smtClean="0"/>
              <a:t>Multiple EC2 Availability Zones</a:t>
            </a:r>
            <a:endParaRPr lang="en-US" dirty="0"/>
          </a:p>
        </p:txBody>
      </p:sp>
      <p:grpSp>
        <p:nvGrpSpPr>
          <p:cNvPr id="125" name="Group 124"/>
          <p:cNvGrpSpPr/>
          <p:nvPr/>
        </p:nvGrpSpPr>
        <p:grpSpPr>
          <a:xfrm>
            <a:off x="2590800" y="2209800"/>
            <a:ext cx="3505200" cy="1676400"/>
            <a:chOff x="2590800" y="2209800"/>
            <a:chExt cx="3505200" cy="1676400"/>
          </a:xfrm>
        </p:grpSpPr>
        <p:sp>
          <p:nvSpPr>
            <p:cNvPr id="13" name="Rectangle 12"/>
            <p:cNvSpPr/>
            <p:nvPr/>
          </p:nvSpPr>
          <p:spPr bwMode="auto">
            <a:xfrm>
              <a:off x="2590800" y="22098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4" name="Rectangle 13"/>
            <p:cNvSpPr/>
            <p:nvPr/>
          </p:nvSpPr>
          <p:spPr bwMode="auto">
            <a:xfrm>
              <a:off x="3124200" y="22098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5" name="Rectangle 14"/>
            <p:cNvSpPr/>
            <p:nvPr/>
          </p:nvSpPr>
          <p:spPr bwMode="auto">
            <a:xfrm>
              <a:off x="3657600" y="22098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6" name="Rectangle 15"/>
            <p:cNvSpPr/>
            <p:nvPr/>
          </p:nvSpPr>
          <p:spPr bwMode="auto">
            <a:xfrm>
              <a:off x="2590800" y="26670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7" name="Rectangle 16"/>
            <p:cNvSpPr/>
            <p:nvPr/>
          </p:nvSpPr>
          <p:spPr bwMode="auto">
            <a:xfrm>
              <a:off x="3124200" y="2667000"/>
              <a:ext cx="381000" cy="3048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8" name="Rectangle 17"/>
            <p:cNvSpPr/>
            <p:nvPr/>
          </p:nvSpPr>
          <p:spPr bwMode="auto">
            <a:xfrm>
              <a:off x="3657600" y="2667000"/>
              <a:ext cx="381000" cy="3048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9" name="Rectangle 18"/>
            <p:cNvSpPr/>
            <p:nvPr/>
          </p:nvSpPr>
          <p:spPr bwMode="auto">
            <a:xfrm>
              <a:off x="2590800" y="31242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20" name="Rectangle 19"/>
            <p:cNvSpPr/>
            <p:nvPr/>
          </p:nvSpPr>
          <p:spPr bwMode="auto">
            <a:xfrm>
              <a:off x="3124200" y="31242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21" name="Rectangle 20"/>
            <p:cNvSpPr/>
            <p:nvPr/>
          </p:nvSpPr>
          <p:spPr bwMode="auto">
            <a:xfrm>
              <a:off x="3657600" y="31242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22" name="Rectangle 21"/>
            <p:cNvSpPr/>
            <p:nvPr/>
          </p:nvSpPr>
          <p:spPr bwMode="auto">
            <a:xfrm>
              <a:off x="2590800" y="35814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23" name="Rectangle 22"/>
            <p:cNvSpPr/>
            <p:nvPr/>
          </p:nvSpPr>
          <p:spPr bwMode="auto">
            <a:xfrm>
              <a:off x="3124200" y="3581400"/>
              <a:ext cx="381000" cy="3048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24" name="Rectangle 23"/>
            <p:cNvSpPr/>
            <p:nvPr/>
          </p:nvSpPr>
          <p:spPr bwMode="auto">
            <a:xfrm>
              <a:off x="3657600" y="35814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34" name="Rectangle 33"/>
            <p:cNvSpPr/>
            <p:nvPr/>
          </p:nvSpPr>
          <p:spPr bwMode="auto">
            <a:xfrm>
              <a:off x="4648200" y="22098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35" name="Rectangle 34"/>
            <p:cNvSpPr/>
            <p:nvPr/>
          </p:nvSpPr>
          <p:spPr bwMode="auto">
            <a:xfrm>
              <a:off x="5181600" y="22098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36" name="Rectangle 35"/>
            <p:cNvSpPr/>
            <p:nvPr/>
          </p:nvSpPr>
          <p:spPr bwMode="auto">
            <a:xfrm>
              <a:off x="5715000" y="22098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37" name="Rectangle 36"/>
            <p:cNvSpPr/>
            <p:nvPr/>
          </p:nvSpPr>
          <p:spPr bwMode="auto">
            <a:xfrm>
              <a:off x="4648200" y="2667000"/>
              <a:ext cx="381000" cy="304800"/>
            </a:xfrm>
            <a:prstGeom prst="rect">
              <a:avLst/>
            </a:prstGeom>
            <a:solidFill>
              <a:schemeClr val="accent2">
                <a:lumMod val="60000"/>
                <a:lumOff val="4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38" name="Rectangle 37"/>
            <p:cNvSpPr/>
            <p:nvPr/>
          </p:nvSpPr>
          <p:spPr bwMode="auto">
            <a:xfrm>
              <a:off x="5181600" y="2667000"/>
              <a:ext cx="381000" cy="304800"/>
            </a:xfrm>
            <a:prstGeom prst="rect">
              <a:avLst/>
            </a:prstGeom>
            <a:solidFill>
              <a:schemeClr val="accent2">
                <a:lumMod val="60000"/>
                <a:lumOff val="4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39" name="Rectangle 38"/>
            <p:cNvSpPr/>
            <p:nvPr/>
          </p:nvSpPr>
          <p:spPr bwMode="auto">
            <a:xfrm>
              <a:off x="5715000" y="2667000"/>
              <a:ext cx="381000" cy="304800"/>
            </a:xfrm>
            <a:prstGeom prst="rect">
              <a:avLst/>
            </a:prstGeom>
            <a:solidFill>
              <a:schemeClr val="accent2">
                <a:lumMod val="60000"/>
                <a:lumOff val="4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40" name="Rectangle 39"/>
            <p:cNvSpPr/>
            <p:nvPr/>
          </p:nvSpPr>
          <p:spPr bwMode="auto">
            <a:xfrm>
              <a:off x="4648200" y="31242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41" name="Rectangle 40"/>
            <p:cNvSpPr/>
            <p:nvPr/>
          </p:nvSpPr>
          <p:spPr bwMode="auto">
            <a:xfrm>
              <a:off x="5181600" y="31242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42" name="Rectangle 41"/>
            <p:cNvSpPr/>
            <p:nvPr/>
          </p:nvSpPr>
          <p:spPr bwMode="auto">
            <a:xfrm>
              <a:off x="5715000" y="3124200"/>
              <a:ext cx="381000" cy="304800"/>
            </a:xfrm>
            <a:prstGeom prst="rect">
              <a:avLst/>
            </a:prstGeom>
            <a:solidFill>
              <a:schemeClr val="accent2">
                <a:lumMod val="60000"/>
                <a:lumOff val="4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43" name="Rectangle 42"/>
            <p:cNvSpPr/>
            <p:nvPr/>
          </p:nvSpPr>
          <p:spPr bwMode="auto">
            <a:xfrm>
              <a:off x="4648200" y="35814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44" name="Rectangle 43"/>
            <p:cNvSpPr/>
            <p:nvPr/>
          </p:nvSpPr>
          <p:spPr bwMode="auto">
            <a:xfrm>
              <a:off x="5181600" y="3581400"/>
              <a:ext cx="381000" cy="304800"/>
            </a:xfrm>
            <a:prstGeom prst="rect">
              <a:avLst/>
            </a:prstGeom>
            <a:solidFill>
              <a:schemeClr val="accent2">
                <a:lumMod val="60000"/>
                <a:lumOff val="4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45" name="Rectangle 44"/>
            <p:cNvSpPr/>
            <p:nvPr/>
          </p:nvSpPr>
          <p:spPr bwMode="auto">
            <a:xfrm>
              <a:off x="5715000" y="35814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grpSp>
      <p:sp>
        <p:nvSpPr>
          <p:cNvPr id="78" name="Left-Right Arrow 77"/>
          <p:cNvSpPr/>
          <p:nvPr/>
        </p:nvSpPr>
        <p:spPr bwMode="auto">
          <a:xfrm>
            <a:off x="4236204" y="3352800"/>
            <a:ext cx="228600" cy="1524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79" name="Left-Right Arrow 78"/>
          <p:cNvSpPr/>
          <p:nvPr/>
        </p:nvSpPr>
        <p:spPr bwMode="auto">
          <a:xfrm>
            <a:off x="6270357" y="3352800"/>
            <a:ext cx="228600" cy="1524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0" name="Left-Right Arrow 79"/>
          <p:cNvSpPr/>
          <p:nvPr/>
        </p:nvSpPr>
        <p:spPr bwMode="auto">
          <a:xfrm rot="5400000">
            <a:off x="3200400" y="5105400"/>
            <a:ext cx="228600" cy="1524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1" name="Left-Right Arrow 80"/>
          <p:cNvSpPr/>
          <p:nvPr/>
        </p:nvSpPr>
        <p:spPr bwMode="auto">
          <a:xfrm rot="5400000">
            <a:off x="5295900" y="5105400"/>
            <a:ext cx="228600" cy="1524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2" name="Left-Right Arrow 81"/>
          <p:cNvSpPr/>
          <p:nvPr/>
        </p:nvSpPr>
        <p:spPr bwMode="auto">
          <a:xfrm rot="5400000">
            <a:off x="7391400" y="5105400"/>
            <a:ext cx="228600" cy="1524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3" name="Left-Right Arrow 82"/>
          <p:cNvSpPr/>
          <p:nvPr/>
        </p:nvSpPr>
        <p:spPr bwMode="auto">
          <a:xfrm>
            <a:off x="76200" y="5281047"/>
            <a:ext cx="8915400" cy="1905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pic>
        <p:nvPicPr>
          <p:cNvPr id="1026" name="Picture 2"/>
          <p:cNvPicPr>
            <a:picLocks noChangeAspect="1" noChangeArrowheads="1"/>
          </p:cNvPicPr>
          <p:nvPr/>
        </p:nvPicPr>
        <p:blipFill>
          <a:blip r:embed="rId3"/>
          <a:srcRect/>
          <a:stretch>
            <a:fillRect/>
          </a:stretch>
        </p:blipFill>
        <p:spPr bwMode="auto">
          <a:xfrm>
            <a:off x="266700" y="2565777"/>
            <a:ext cx="1638300" cy="1228725"/>
          </a:xfrm>
          <a:prstGeom prst="rect">
            <a:avLst/>
          </a:prstGeom>
          <a:noFill/>
          <a:ln w="9525">
            <a:noFill/>
            <a:miter lim="800000"/>
            <a:headEnd/>
            <a:tailEnd/>
          </a:ln>
          <a:effectLst/>
        </p:spPr>
      </p:pic>
      <p:sp>
        <p:nvSpPr>
          <p:cNvPr id="87" name="Left-Right Arrow 86"/>
          <p:cNvSpPr/>
          <p:nvPr/>
        </p:nvSpPr>
        <p:spPr bwMode="auto">
          <a:xfrm rot="5400000">
            <a:off x="323850" y="4476750"/>
            <a:ext cx="1485900" cy="1524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8" name="Rectangle 87"/>
          <p:cNvSpPr/>
          <p:nvPr/>
        </p:nvSpPr>
        <p:spPr bwMode="auto">
          <a:xfrm>
            <a:off x="6553200" y="1981200"/>
            <a:ext cx="1752600" cy="3048000"/>
          </a:xfrm>
          <a:prstGeom prst="rect">
            <a:avLst/>
          </a:prstGeom>
          <a:solidFill>
            <a:schemeClr val="tx2">
              <a:lumMod val="20000"/>
              <a:lumOff val="8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9" name="TextBox 88"/>
          <p:cNvSpPr txBox="1"/>
          <p:nvPr/>
        </p:nvSpPr>
        <p:spPr>
          <a:xfrm>
            <a:off x="6784025" y="1524000"/>
            <a:ext cx="1293175" cy="369332"/>
          </a:xfrm>
          <a:prstGeom prst="rect">
            <a:avLst/>
          </a:prstGeom>
          <a:noFill/>
        </p:spPr>
        <p:txBody>
          <a:bodyPr wrap="none" rtlCol="0">
            <a:spAutoFit/>
          </a:bodyPr>
          <a:lstStyle/>
          <a:p>
            <a:r>
              <a:rPr lang="en-US" dirty="0" smtClean="0"/>
              <a:t>S3 Storage</a:t>
            </a:r>
            <a:endParaRPr lang="en-US" dirty="0"/>
          </a:p>
        </p:txBody>
      </p:sp>
      <p:grpSp>
        <p:nvGrpSpPr>
          <p:cNvPr id="128" name="Group 127"/>
          <p:cNvGrpSpPr/>
          <p:nvPr/>
        </p:nvGrpSpPr>
        <p:grpSpPr>
          <a:xfrm>
            <a:off x="6683643" y="2209800"/>
            <a:ext cx="1447800" cy="1219200"/>
            <a:chOff x="6683643" y="2209800"/>
            <a:chExt cx="1447800" cy="1219200"/>
          </a:xfrm>
        </p:grpSpPr>
        <p:sp>
          <p:nvSpPr>
            <p:cNvPr id="90" name="Oval 89"/>
            <p:cNvSpPr/>
            <p:nvPr/>
          </p:nvSpPr>
          <p:spPr bwMode="auto">
            <a:xfrm>
              <a:off x="6683643" y="22098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1" name="Oval 90"/>
            <p:cNvSpPr/>
            <p:nvPr/>
          </p:nvSpPr>
          <p:spPr bwMode="auto">
            <a:xfrm>
              <a:off x="7217043" y="22098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2" name="Oval 91"/>
            <p:cNvSpPr/>
            <p:nvPr/>
          </p:nvSpPr>
          <p:spPr bwMode="auto">
            <a:xfrm>
              <a:off x="7750443" y="22098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3" name="Oval 92"/>
            <p:cNvSpPr/>
            <p:nvPr/>
          </p:nvSpPr>
          <p:spPr bwMode="auto">
            <a:xfrm>
              <a:off x="6683643" y="26670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4" name="Oval 93"/>
            <p:cNvSpPr/>
            <p:nvPr/>
          </p:nvSpPr>
          <p:spPr bwMode="auto">
            <a:xfrm>
              <a:off x="7217043" y="26670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5" name="Oval 94"/>
            <p:cNvSpPr/>
            <p:nvPr/>
          </p:nvSpPr>
          <p:spPr bwMode="auto">
            <a:xfrm>
              <a:off x="7750443" y="26670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6" name="Oval 95"/>
            <p:cNvSpPr/>
            <p:nvPr/>
          </p:nvSpPr>
          <p:spPr bwMode="auto">
            <a:xfrm>
              <a:off x="6683643" y="31242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7" name="Oval 96"/>
            <p:cNvSpPr/>
            <p:nvPr/>
          </p:nvSpPr>
          <p:spPr bwMode="auto">
            <a:xfrm>
              <a:off x="7217043" y="31242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8" name="Oval 97"/>
            <p:cNvSpPr/>
            <p:nvPr/>
          </p:nvSpPr>
          <p:spPr bwMode="auto">
            <a:xfrm>
              <a:off x="7750443" y="31242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grpSp>
      <p:grpSp>
        <p:nvGrpSpPr>
          <p:cNvPr id="104" name="Group 103"/>
          <p:cNvGrpSpPr/>
          <p:nvPr/>
        </p:nvGrpSpPr>
        <p:grpSpPr>
          <a:xfrm>
            <a:off x="138468" y="6400800"/>
            <a:ext cx="2071332" cy="331877"/>
            <a:chOff x="533400" y="6297523"/>
            <a:chExt cx="2071332" cy="331877"/>
          </a:xfrm>
        </p:grpSpPr>
        <p:sp>
          <p:nvSpPr>
            <p:cNvPr id="99" name="Rectangle 98"/>
            <p:cNvSpPr/>
            <p:nvPr/>
          </p:nvSpPr>
          <p:spPr bwMode="auto">
            <a:xfrm>
              <a:off x="533400" y="6324600"/>
              <a:ext cx="381000" cy="3048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01" name="TextBox 100"/>
            <p:cNvSpPr txBox="1"/>
            <p:nvPr/>
          </p:nvSpPr>
          <p:spPr>
            <a:xfrm>
              <a:off x="849828" y="6297523"/>
              <a:ext cx="1754904" cy="307777"/>
            </a:xfrm>
            <a:prstGeom prst="rect">
              <a:avLst/>
            </a:prstGeom>
            <a:noFill/>
          </p:spPr>
          <p:txBody>
            <a:bodyPr wrap="none" rtlCol="0">
              <a:spAutoFit/>
            </a:bodyPr>
            <a:lstStyle/>
            <a:p>
              <a:r>
                <a:rPr lang="en-US" sz="1400" dirty="0" smtClean="0"/>
                <a:t>Active EC2 Instance</a:t>
              </a:r>
              <a:endParaRPr lang="en-US" sz="1400" dirty="0"/>
            </a:p>
          </p:txBody>
        </p:sp>
      </p:grpSp>
      <p:grpSp>
        <p:nvGrpSpPr>
          <p:cNvPr id="103" name="Group 102"/>
          <p:cNvGrpSpPr/>
          <p:nvPr/>
        </p:nvGrpSpPr>
        <p:grpSpPr>
          <a:xfrm>
            <a:off x="2321672" y="5943600"/>
            <a:ext cx="2402728" cy="307777"/>
            <a:chOff x="3048000" y="6324600"/>
            <a:chExt cx="2402728" cy="307777"/>
          </a:xfrm>
        </p:grpSpPr>
        <p:sp>
          <p:nvSpPr>
            <p:cNvPr id="100" name="Oval 99"/>
            <p:cNvSpPr/>
            <p:nvPr/>
          </p:nvSpPr>
          <p:spPr bwMode="auto">
            <a:xfrm>
              <a:off x="3048000" y="6324600"/>
              <a:ext cx="381000" cy="304800"/>
            </a:xfrm>
            <a:prstGeom prst="ellips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02" name="TextBox 101"/>
            <p:cNvSpPr txBox="1"/>
            <p:nvPr/>
          </p:nvSpPr>
          <p:spPr>
            <a:xfrm>
              <a:off x="3368298" y="6324600"/>
              <a:ext cx="2082430" cy="307777"/>
            </a:xfrm>
            <a:prstGeom prst="rect">
              <a:avLst/>
            </a:prstGeom>
            <a:noFill/>
          </p:spPr>
          <p:txBody>
            <a:bodyPr wrap="none" rtlCol="0">
              <a:spAutoFit/>
            </a:bodyPr>
            <a:lstStyle/>
            <a:p>
              <a:r>
                <a:rPr lang="en-US" sz="1400" dirty="0" smtClean="0"/>
                <a:t>Amazon Machine Image</a:t>
              </a:r>
              <a:endParaRPr lang="en-US" sz="1400" dirty="0"/>
            </a:p>
          </p:txBody>
        </p:sp>
      </p:grpSp>
      <p:grpSp>
        <p:nvGrpSpPr>
          <p:cNvPr id="108" name="Group 107"/>
          <p:cNvGrpSpPr/>
          <p:nvPr/>
        </p:nvGrpSpPr>
        <p:grpSpPr>
          <a:xfrm>
            <a:off x="152400" y="5943600"/>
            <a:ext cx="1897887" cy="331877"/>
            <a:chOff x="2216913" y="6400800"/>
            <a:chExt cx="1897887" cy="331877"/>
          </a:xfrm>
        </p:grpSpPr>
        <p:sp>
          <p:nvSpPr>
            <p:cNvPr id="106" name="Rectangle 105"/>
            <p:cNvSpPr/>
            <p:nvPr/>
          </p:nvSpPr>
          <p:spPr bwMode="auto">
            <a:xfrm>
              <a:off x="2216913" y="6427877"/>
              <a:ext cx="381000" cy="304800"/>
            </a:xfrm>
            <a:prstGeom prst="rect">
              <a:avLst/>
            </a:prstGeom>
            <a:solidFill>
              <a:schemeClr val="accent2">
                <a:lumMod val="40000"/>
                <a:lumOff val="6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07" name="TextBox 106"/>
            <p:cNvSpPr txBox="1"/>
            <p:nvPr/>
          </p:nvSpPr>
          <p:spPr>
            <a:xfrm>
              <a:off x="2533341" y="6400800"/>
              <a:ext cx="1581459" cy="307777"/>
            </a:xfrm>
            <a:prstGeom prst="rect">
              <a:avLst/>
            </a:prstGeom>
            <a:noFill/>
          </p:spPr>
          <p:txBody>
            <a:bodyPr wrap="none" rtlCol="0">
              <a:spAutoFit/>
            </a:bodyPr>
            <a:lstStyle/>
            <a:p>
              <a:r>
                <a:rPr lang="en-US" sz="1400" dirty="0" smtClean="0"/>
                <a:t>Idle EC2 Instance</a:t>
              </a:r>
              <a:endParaRPr lang="en-US" sz="1400" dirty="0"/>
            </a:p>
          </p:txBody>
        </p:sp>
      </p:grpSp>
      <p:grpSp>
        <p:nvGrpSpPr>
          <p:cNvPr id="127" name="Group 126"/>
          <p:cNvGrpSpPr/>
          <p:nvPr/>
        </p:nvGrpSpPr>
        <p:grpSpPr>
          <a:xfrm>
            <a:off x="2590800" y="4038600"/>
            <a:ext cx="3505200" cy="762000"/>
            <a:chOff x="2590800" y="4038600"/>
            <a:chExt cx="3505200" cy="762000"/>
          </a:xfrm>
        </p:grpSpPr>
        <p:sp>
          <p:nvSpPr>
            <p:cNvPr id="109" name="Flowchart: Magnetic Disk 108"/>
            <p:cNvSpPr/>
            <p:nvPr/>
          </p:nvSpPr>
          <p:spPr bwMode="auto">
            <a:xfrm>
              <a:off x="2590800" y="40386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0" name="Flowchart: Magnetic Disk 109"/>
            <p:cNvSpPr/>
            <p:nvPr/>
          </p:nvSpPr>
          <p:spPr bwMode="auto">
            <a:xfrm>
              <a:off x="3124200" y="40386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1" name="Flowchart: Magnetic Disk 110"/>
            <p:cNvSpPr/>
            <p:nvPr/>
          </p:nvSpPr>
          <p:spPr bwMode="auto">
            <a:xfrm>
              <a:off x="3657600" y="40386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2" name="Flowchart: Magnetic Disk 111"/>
            <p:cNvSpPr/>
            <p:nvPr/>
          </p:nvSpPr>
          <p:spPr bwMode="auto">
            <a:xfrm>
              <a:off x="25908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3" name="Flowchart: Magnetic Disk 112"/>
            <p:cNvSpPr/>
            <p:nvPr/>
          </p:nvSpPr>
          <p:spPr bwMode="auto">
            <a:xfrm>
              <a:off x="31242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4" name="Flowchart: Magnetic Disk 113"/>
            <p:cNvSpPr/>
            <p:nvPr/>
          </p:nvSpPr>
          <p:spPr bwMode="auto">
            <a:xfrm>
              <a:off x="36576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5" name="Flowchart: Magnetic Disk 114"/>
            <p:cNvSpPr/>
            <p:nvPr/>
          </p:nvSpPr>
          <p:spPr bwMode="auto">
            <a:xfrm>
              <a:off x="4648200" y="40386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6" name="Flowchart: Magnetic Disk 115"/>
            <p:cNvSpPr/>
            <p:nvPr/>
          </p:nvSpPr>
          <p:spPr bwMode="auto">
            <a:xfrm>
              <a:off x="5181600" y="40386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7" name="Flowchart: Magnetic Disk 116"/>
            <p:cNvSpPr/>
            <p:nvPr/>
          </p:nvSpPr>
          <p:spPr bwMode="auto">
            <a:xfrm>
              <a:off x="5715000" y="40386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8" name="Flowchart: Magnetic Disk 117"/>
            <p:cNvSpPr/>
            <p:nvPr/>
          </p:nvSpPr>
          <p:spPr bwMode="auto">
            <a:xfrm>
              <a:off x="46482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9" name="Flowchart: Magnetic Disk 118"/>
            <p:cNvSpPr/>
            <p:nvPr/>
          </p:nvSpPr>
          <p:spPr bwMode="auto">
            <a:xfrm>
              <a:off x="51816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20" name="Flowchart: Magnetic Disk 119"/>
            <p:cNvSpPr/>
            <p:nvPr/>
          </p:nvSpPr>
          <p:spPr bwMode="auto">
            <a:xfrm>
              <a:off x="5715000" y="4495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grpSp>
      <p:sp>
        <p:nvSpPr>
          <p:cNvPr id="122" name="Flowchart: Magnetic Disk 121"/>
          <p:cNvSpPr/>
          <p:nvPr/>
        </p:nvSpPr>
        <p:spPr bwMode="auto">
          <a:xfrm>
            <a:off x="2321672" y="6400800"/>
            <a:ext cx="381000" cy="304800"/>
          </a:xfrm>
          <a:prstGeom prst="flowChartMagneticDisk">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23" name="TextBox 122"/>
          <p:cNvSpPr txBox="1"/>
          <p:nvPr/>
        </p:nvSpPr>
        <p:spPr>
          <a:xfrm>
            <a:off x="2641970" y="6400800"/>
            <a:ext cx="2463431" cy="307777"/>
          </a:xfrm>
          <a:prstGeom prst="rect">
            <a:avLst/>
          </a:prstGeom>
          <a:noFill/>
        </p:spPr>
        <p:txBody>
          <a:bodyPr wrap="none" rtlCol="0">
            <a:spAutoFit/>
          </a:bodyPr>
          <a:lstStyle/>
          <a:p>
            <a:r>
              <a:rPr lang="en-US" sz="1400" dirty="0" smtClean="0"/>
              <a:t>Elastic Block Storage Volume</a:t>
            </a:r>
            <a:endParaRPr lang="en-US" sz="1400" dirty="0"/>
          </a:p>
        </p:txBody>
      </p:sp>
    </p:spTree>
    <p:extLst>
      <p:ext uri="{BB962C8B-B14F-4D97-AF65-F5344CB8AC3E}">
        <p14:creationId xmlns:p14="http://schemas.microsoft.com/office/powerpoint/2010/main" val="3867326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4" grpId="0" animBg="1"/>
      <p:bldP spid="4" grpId="0" animBg="1"/>
      <p:bldP spid="8" grpId="0"/>
      <p:bldP spid="12" grpId="0"/>
      <p:bldP spid="78" grpId="0" animBg="1"/>
      <p:bldP spid="79" grpId="0" animBg="1"/>
      <p:bldP spid="80" grpId="0" animBg="1"/>
      <p:bldP spid="81" grpId="0" animBg="1"/>
      <p:bldP spid="82" grpId="0" animBg="1"/>
      <p:bldP spid="87" grpId="0" animBg="1"/>
      <p:bldP spid="88" grpId="0" animBg="1"/>
      <p:bldP spid="8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Vocabulary - 1</a:t>
            </a:r>
            <a:endParaRPr lang="en-US" dirty="0"/>
          </a:p>
        </p:txBody>
      </p:sp>
      <p:sp>
        <p:nvSpPr>
          <p:cNvPr id="8" name="Content Placeholder 7"/>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Region</a:t>
            </a:r>
            <a:br>
              <a:rPr lang="en-US" dirty="0" smtClean="0"/>
            </a:br>
            <a:r>
              <a:rPr lang="en-US" sz="2000" i="1" dirty="0" smtClean="0">
                <a:solidFill>
                  <a:schemeClr val="bg1">
                    <a:lumMod val="50000"/>
                  </a:schemeClr>
                </a:solidFill>
              </a:rPr>
              <a:t>Data center location.</a:t>
            </a:r>
            <a:br>
              <a:rPr lang="en-US" sz="2000" i="1" dirty="0" smtClean="0">
                <a:solidFill>
                  <a:schemeClr val="bg1">
                    <a:lumMod val="50000"/>
                  </a:schemeClr>
                </a:solidFill>
              </a:rPr>
            </a:br>
            <a:endParaRPr lang="en-US" i="1" dirty="0" smtClean="0">
              <a:solidFill>
                <a:schemeClr val="bg1">
                  <a:lumMod val="50000"/>
                </a:schemeClr>
              </a:solidFill>
            </a:endParaRPr>
          </a:p>
          <a:p>
            <a:r>
              <a:rPr lang="en-US" dirty="0" smtClean="0"/>
              <a:t>Availability Zone</a:t>
            </a:r>
            <a:br>
              <a:rPr lang="en-US" dirty="0" smtClean="0"/>
            </a:br>
            <a:r>
              <a:rPr lang="en-US" sz="2000" i="1" dirty="0" smtClean="0">
                <a:solidFill>
                  <a:schemeClr val="tx1">
                    <a:lumMod val="50000"/>
                    <a:lumOff val="50000"/>
                  </a:schemeClr>
                </a:solidFill>
              </a:rPr>
              <a:t>Independent functional partition within a region.</a:t>
            </a:r>
            <a:br>
              <a:rPr lang="en-US" sz="2000" i="1" dirty="0" smtClean="0">
                <a:solidFill>
                  <a:schemeClr val="tx1">
                    <a:lumMod val="50000"/>
                    <a:lumOff val="50000"/>
                  </a:schemeClr>
                </a:solidFill>
              </a:rPr>
            </a:br>
            <a:endParaRPr lang="en-US" i="1" dirty="0" smtClean="0">
              <a:solidFill>
                <a:schemeClr val="tx1">
                  <a:lumMod val="50000"/>
                  <a:lumOff val="50000"/>
                </a:schemeClr>
              </a:solidFill>
            </a:endParaRPr>
          </a:p>
          <a:p>
            <a:r>
              <a:rPr lang="en-US" dirty="0" smtClean="0"/>
              <a:t>Instance</a:t>
            </a:r>
            <a:br>
              <a:rPr lang="en-US" dirty="0" smtClean="0"/>
            </a:br>
            <a:r>
              <a:rPr lang="en-US" i="1" dirty="0" smtClean="0">
                <a:solidFill>
                  <a:schemeClr val="tx1">
                    <a:lumMod val="50000"/>
                    <a:lumOff val="50000"/>
                  </a:schemeClr>
                </a:solidFill>
              </a:rPr>
              <a:t>Running machine (virtual slice of real machine).</a:t>
            </a:r>
            <a:br>
              <a:rPr lang="en-US" i="1" dirty="0" smtClean="0">
                <a:solidFill>
                  <a:schemeClr val="tx1">
                    <a:lumMod val="50000"/>
                    <a:lumOff val="50000"/>
                  </a:schemeClr>
                </a:solidFill>
              </a:rPr>
            </a:br>
            <a:endParaRPr lang="en-US" i="1" dirty="0" smtClean="0">
              <a:solidFill>
                <a:schemeClr val="tx1">
                  <a:lumMod val="50000"/>
                  <a:lumOff val="50000"/>
                </a:schemeClr>
              </a:solidFill>
            </a:endParaRPr>
          </a:p>
          <a:p>
            <a:r>
              <a:rPr lang="en-US" dirty="0" smtClean="0"/>
              <a:t>AMI - Amazon Machine Image</a:t>
            </a:r>
            <a:br>
              <a:rPr lang="en-US" dirty="0" smtClean="0"/>
            </a:br>
            <a:r>
              <a:rPr lang="en-US" i="1" dirty="0" smtClean="0">
                <a:solidFill>
                  <a:schemeClr val="tx1">
                    <a:lumMod val="50000"/>
                    <a:lumOff val="50000"/>
                  </a:schemeClr>
                </a:solidFill>
              </a:rPr>
              <a:t>Pre-configured system image stored in Amazon S3.</a:t>
            </a:r>
          </a:p>
        </p:txBody>
      </p:sp>
      <p:pic>
        <p:nvPicPr>
          <p:cNvPr id="10" name="Picture 9" descr="iStock_000006647128Small.jpg"/>
          <p:cNvPicPr>
            <a:picLocks noChangeAspect="1"/>
          </p:cNvPicPr>
          <p:nvPr/>
        </p:nvPicPr>
        <p:blipFill>
          <a:blip r:embed="rId2" cstate="print"/>
          <a:stretch>
            <a:fillRect/>
          </a:stretch>
        </p:blipFill>
        <p:spPr>
          <a:xfrm>
            <a:off x="6781800" y="990600"/>
            <a:ext cx="2085616" cy="3124739"/>
          </a:xfrm>
          <a:prstGeom prst="rect">
            <a:avLst/>
          </a:prstGeom>
        </p:spPr>
      </p:pic>
    </p:spTree>
    <p:extLst>
      <p:ext uri="{BB962C8B-B14F-4D97-AF65-F5344CB8AC3E}">
        <p14:creationId xmlns:p14="http://schemas.microsoft.com/office/powerpoint/2010/main" val="52735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Vocabulary - 2</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EBS</a:t>
            </a:r>
            <a:br>
              <a:rPr lang="en-US" dirty="0" smtClean="0"/>
            </a:br>
            <a:r>
              <a:rPr lang="en-US" sz="2000" i="1" dirty="0" smtClean="0">
                <a:solidFill>
                  <a:schemeClr val="tx1">
                    <a:lumMod val="50000"/>
                    <a:lumOff val="50000"/>
                  </a:schemeClr>
                </a:solidFill>
              </a:rPr>
              <a:t>Elastic Block Storage.</a:t>
            </a:r>
          </a:p>
          <a:p>
            <a:endParaRPr lang="en-US" i="1" dirty="0" smtClean="0">
              <a:solidFill>
                <a:schemeClr val="tx1">
                  <a:lumMod val="50000"/>
                  <a:lumOff val="50000"/>
                </a:schemeClr>
              </a:solidFill>
            </a:endParaRPr>
          </a:p>
          <a:p>
            <a:r>
              <a:rPr lang="en-US" dirty="0" smtClean="0"/>
              <a:t>EBS Volume</a:t>
            </a:r>
            <a:br>
              <a:rPr lang="en-US" dirty="0" smtClean="0"/>
            </a:br>
            <a:r>
              <a:rPr lang="en-US" sz="2000" i="1" dirty="0" smtClean="0">
                <a:solidFill>
                  <a:schemeClr val="tx1">
                    <a:lumMod val="50000"/>
                    <a:lumOff val="50000"/>
                  </a:schemeClr>
                </a:solidFill>
              </a:rPr>
              <a:t>Unit of EBS Storage – 1 GB to 1 TB / volume.</a:t>
            </a:r>
          </a:p>
          <a:p>
            <a:endParaRPr lang="en-US" sz="2000" i="1" dirty="0" smtClean="0">
              <a:solidFill>
                <a:schemeClr val="tx1">
                  <a:lumMod val="50000"/>
                  <a:lumOff val="50000"/>
                </a:schemeClr>
              </a:solidFill>
            </a:endParaRPr>
          </a:p>
          <a:p>
            <a:r>
              <a:rPr lang="en-US" dirty="0" smtClean="0"/>
              <a:t>Elastic IP Address</a:t>
            </a:r>
            <a:br>
              <a:rPr lang="en-US" dirty="0" smtClean="0"/>
            </a:br>
            <a:r>
              <a:rPr lang="en-US" sz="2000" i="1" dirty="0" smtClean="0">
                <a:solidFill>
                  <a:schemeClr val="tx1">
                    <a:lumMod val="50000"/>
                    <a:lumOff val="50000"/>
                  </a:schemeClr>
                </a:solidFill>
              </a:rPr>
              <a:t>Long-term IP address which can be mapped to any EC2 instance.</a:t>
            </a:r>
          </a:p>
          <a:p>
            <a:endParaRPr lang="en-US" dirty="0" smtClean="0"/>
          </a:p>
          <a:p>
            <a:r>
              <a:rPr lang="en-US" dirty="0" err="1" smtClean="0"/>
              <a:t>ElasticFox</a:t>
            </a:r>
            <a:r>
              <a:rPr lang="en-US" dirty="0" smtClean="0"/>
              <a:t/>
            </a:r>
            <a:br>
              <a:rPr lang="en-US" dirty="0" smtClean="0"/>
            </a:br>
            <a:r>
              <a:rPr lang="en-US" sz="2000" i="1" dirty="0" smtClean="0">
                <a:solidFill>
                  <a:schemeClr val="tx1">
                    <a:lumMod val="50000"/>
                    <a:lumOff val="50000"/>
                  </a:schemeClr>
                </a:solidFill>
              </a:rPr>
              <a:t>EC2 management tool hosted in Firefox.</a:t>
            </a:r>
            <a:r>
              <a:rPr lang="en-US" dirty="0" smtClean="0"/>
              <a:t> </a:t>
            </a:r>
          </a:p>
          <a:p>
            <a:endParaRPr lang="en-US" i="1" dirty="0" smtClean="0">
              <a:solidFill>
                <a:schemeClr val="tx1">
                  <a:lumMod val="50000"/>
                  <a:lumOff val="50000"/>
                </a:schemeClr>
              </a:solidFill>
            </a:endParaRPr>
          </a:p>
        </p:txBody>
      </p:sp>
      <p:pic>
        <p:nvPicPr>
          <p:cNvPr id="5" name="Picture 4" descr="iStock_000006647128Small.jpg"/>
          <p:cNvPicPr>
            <a:picLocks noChangeAspect="1"/>
          </p:cNvPicPr>
          <p:nvPr/>
        </p:nvPicPr>
        <p:blipFill>
          <a:blip r:embed="rId2" cstate="print"/>
          <a:stretch>
            <a:fillRect/>
          </a:stretch>
        </p:blipFill>
        <p:spPr>
          <a:xfrm>
            <a:off x="6781800" y="990600"/>
            <a:ext cx="2085616" cy="3124739"/>
          </a:xfrm>
          <a:prstGeom prst="rect">
            <a:avLst/>
          </a:prstGeom>
        </p:spPr>
      </p:pic>
    </p:spTree>
    <p:extLst>
      <p:ext uri="{BB962C8B-B14F-4D97-AF65-F5344CB8AC3E}">
        <p14:creationId xmlns:p14="http://schemas.microsoft.com/office/powerpoint/2010/main" val="4143276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Vocabulary - 3</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92500" lnSpcReduction="20000"/>
          </a:bodyPr>
          <a:lstStyle/>
          <a:p>
            <a:r>
              <a:rPr lang="en-US" dirty="0" smtClean="0"/>
              <a:t>API Tools</a:t>
            </a:r>
            <a:br>
              <a:rPr lang="en-US" dirty="0" smtClean="0"/>
            </a:br>
            <a:r>
              <a:rPr lang="en-US" sz="2000" i="1" dirty="0" smtClean="0">
                <a:solidFill>
                  <a:schemeClr val="tx1">
                    <a:lumMod val="50000"/>
                    <a:lumOff val="50000"/>
                  </a:schemeClr>
                </a:solidFill>
              </a:rPr>
              <a:t>Command line tools to manage </a:t>
            </a:r>
            <a:br>
              <a:rPr lang="en-US" sz="2000" i="1" dirty="0" smtClean="0">
                <a:solidFill>
                  <a:schemeClr val="tx1">
                    <a:lumMod val="50000"/>
                    <a:lumOff val="50000"/>
                  </a:schemeClr>
                </a:solidFill>
              </a:rPr>
            </a:br>
            <a:r>
              <a:rPr lang="en-US" sz="2000" i="1" dirty="0" smtClean="0">
                <a:solidFill>
                  <a:schemeClr val="tx1">
                    <a:lumMod val="50000"/>
                    <a:lumOff val="50000"/>
                  </a:schemeClr>
                </a:solidFill>
              </a:rPr>
              <a:t>(start, stop, secure) EC2 instances.</a:t>
            </a:r>
            <a:r>
              <a:rPr lang="en-US" dirty="0" smtClean="0"/>
              <a:t/>
            </a:r>
            <a:br>
              <a:rPr lang="en-US" dirty="0" smtClean="0"/>
            </a:br>
            <a:endParaRPr lang="en-US" dirty="0" smtClean="0"/>
          </a:p>
          <a:p>
            <a:r>
              <a:rPr lang="en-US" dirty="0" smtClean="0"/>
              <a:t>AMI Tools</a:t>
            </a:r>
            <a:br>
              <a:rPr lang="en-US" dirty="0" smtClean="0"/>
            </a:br>
            <a:r>
              <a:rPr lang="en-US" sz="2000" i="1" dirty="0" smtClean="0">
                <a:solidFill>
                  <a:schemeClr val="tx1">
                    <a:lumMod val="50000"/>
                    <a:lumOff val="50000"/>
                  </a:schemeClr>
                </a:solidFill>
              </a:rPr>
              <a:t>Command line tools to create and manage </a:t>
            </a:r>
            <a:br>
              <a:rPr lang="en-US" sz="2000" i="1" dirty="0" smtClean="0">
                <a:solidFill>
                  <a:schemeClr val="tx1">
                    <a:lumMod val="50000"/>
                    <a:lumOff val="50000"/>
                  </a:schemeClr>
                </a:solidFill>
              </a:rPr>
            </a:br>
            <a:r>
              <a:rPr lang="en-US" sz="2000" i="1" dirty="0" smtClean="0">
                <a:solidFill>
                  <a:schemeClr val="tx1">
                    <a:lumMod val="50000"/>
                    <a:lumOff val="50000"/>
                  </a:schemeClr>
                </a:solidFill>
              </a:rPr>
              <a:t>EC2 AMIs.</a:t>
            </a:r>
            <a:endParaRPr lang="en-US" i="1" dirty="0" smtClean="0">
              <a:solidFill>
                <a:schemeClr val="tx1">
                  <a:lumMod val="50000"/>
                  <a:lumOff val="50000"/>
                </a:schemeClr>
              </a:solidFill>
            </a:endParaRPr>
          </a:p>
          <a:p>
            <a:endParaRPr lang="en-US" dirty="0" smtClean="0"/>
          </a:p>
          <a:p>
            <a:r>
              <a:rPr lang="en-US" dirty="0" smtClean="0"/>
              <a:t>SSH</a:t>
            </a:r>
            <a:br>
              <a:rPr lang="en-US" dirty="0" smtClean="0"/>
            </a:br>
            <a:r>
              <a:rPr lang="en-US" sz="2000" i="1" dirty="0" smtClean="0">
                <a:solidFill>
                  <a:schemeClr val="tx1">
                    <a:lumMod val="50000"/>
                    <a:lumOff val="50000"/>
                  </a:schemeClr>
                </a:solidFill>
              </a:rPr>
              <a:t>Secure Shell Protocol – for remote access to EC2 shells.</a:t>
            </a:r>
            <a:r>
              <a:rPr lang="en-US" dirty="0" smtClean="0">
                <a:solidFill>
                  <a:schemeClr val="tx1">
                    <a:lumMod val="50000"/>
                    <a:lumOff val="50000"/>
                  </a:schemeClr>
                </a:solidFill>
              </a:rPr>
              <a:t/>
            </a:r>
            <a:br>
              <a:rPr lang="en-US" dirty="0" smtClean="0">
                <a:solidFill>
                  <a:schemeClr val="tx1">
                    <a:lumMod val="50000"/>
                    <a:lumOff val="50000"/>
                  </a:schemeClr>
                </a:solidFill>
              </a:rPr>
            </a:br>
            <a:endParaRPr lang="en-US" dirty="0" smtClean="0">
              <a:solidFill>
                <a:schemeClr val="tx1">
                  <a:lumMod val="50000"/>
                  <a:lumOff val="50000"/>
                </a:schemeClr>
              </a:solidFill>
            </a:endParaRPr>
          </a:p>
          <a:p>
            <a:r>
              <a:rPr lang="en-US" dirty="0" err="1" smtClean="0"/>
              <a:t>PuTTY</a:t>
            </a:r>
            <a:r>
              <a:rPr lang="en-US" dirty="0" smtClean="0"/>
              <a:t/>
            </a:r>
            <a:br>
              <a:rPr lang="en-US" dirty="0" smtClean="0"/>
            </a:br>
            <a:r>
              <a:rPr lang="en-US" sz="2000" i="1" dirty="0" smtClean="0">
                <a:solidFill>
                  <a:schemeClr val="tx1">
                    <a:lumMod val="50000"/>
                    <a:lumOff val="50000"/>
                  </a:schemeClr>
                </a:solidFill>
              </a:rPr>
              <a:t>Popular open source SSH client; great for EC2 access.</a:t>
            </a:r>
          </a:p>
          <a:p>
            <a:pPr>
              <a:buNone/>
            </a:pPr>
            <a:endParaRPr lang="en-US" i="1" dirty="0" smtClean="0">
              <a:solidFill>
                <a:schemeClr val="tx1">
                  <a:lumMod val="50000"/>
                  <a:lumOff val="50000"/>
                </a:schemeClr>
              </a:solidFill>
            </a:endParaRPr>
          </a:p>
        </p:txBody>
      </p:sp>
      <p:pic>
        <p:nvPicPr>
          <p:cNvPr id="5" name="Picture 4" descr="iStock_000006647128Small.jpg"/>
          <p:cNvPicPr>
            <a:picLocks noChangeAspect="1"/>
          </p:cNvPicPr>
          <p:nvPr/>
        </p:nvPicPr>
        <p:blipFill>
          <a:blip r:embed="rId2" cstate="print"/>
          <a:stretch>
            <a:fillRect/>
          </a:stretch>
        </p:blipFill>
        <p:spPr>
          <a:xfrm>
            <a:off x="6781800" y="990600"/>
            <a:ext cx="2085616" cy="3124739"/>
          </a:xfrm>
          <a:prstGeom prst="rect">
            <a:avLst/>
          </a:prstGeom>
        </p:spPr>
      </p:pic>
    </p:spTree>
    <p:extLst>
      <p:ext uri="{BB962C8B-B14F-4D97-AF65-F5344CB8AC3E}">
        <p14:creationId xmlns:p14="http://schemas.microsoft.com/office/powerpoint/2010/main" val="3473078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smtClean="0"/>
              <a:t>Virtual Machine Choices</a:t>
            </a:r>
          </a:p>
        </p:txBody>
      </p:sp>
      <p:graphicFrame>
        <p:nvGraphicFramePr>
          <p:cNvPr id="4" name="Content Placeholder 3"/>
          <p:cNvGraphicFramePr>
            <a:graphicFrameLocks noGrp="1"/>
          </p:cNvGraphicFramePr>
          <p:nvPr>
            <p:ph idx="4294967295"/>
          </p:nvPr>
        </p:nvGraphicFramePr>
        <p:xfrm>
          <a:off x="228601" y="1219200"/>
          <a:ext cx="8610600" cy="4912360"/>
        </p:xfrm>
        <a:graphic>
          <a:graphicData uri="http://schemas.openxmlformats.org/drawingml/2006/table">
            <a:tbl>
              <a:tblPr firstRow="1" bandRow="1">
                <a:tableStyleId>{5C22544A-7EE6-4342-B048-85BDC9FD1C3A}</a:tableStyleId>
              </a:tblPr>
              <a:tblGrid>
                <a:gridCol w="1473886"/>
                <a:gridCol w="986284"/>
                <a:gridCol w="1230086"/>
                <a:gridCol w="1584705"/>
                <a:gridCol w="310292"/>
                <a:gridCol w="1551459"/>
                <a:gridCol w="1473888"/>
              </a:tblGrid>
              <a:tr h="370840">
                <a:tc>
                  <a:txBody>
                    <a:bodyPr/>
                    <a:lstStyle/>
                    <a:p>
                      <a:endParaRPr lang="en-US" sz="1600" b="0" dirty="0"/>
                    </a:p>
                  </a:txBody>
                  <a:tcPr>
                    <a:lnR w="12700" cmpd="sng">
                      <a:noFill/>
                    </a:lnR>
                    <a:solidFill>
                      <a:schemeClr val="bg1"/>
                    </a:solidFill>
                  </a:tcPr>
                </a:tc>
                <a:tc gridSpan="3">
                  <a:txBody>
                    <a:bodyPr/>
                    <a:lstStyle/>
                    <a:p>
                      <a:pPr algn="ctr"/>
                      <a:r>
                        <a:rPr lang="en-US" sz="1600" b="0" dirty="0" smtClean="0">
                          <a:solidFill>
                            <a:schemeClr val="bg1"/>
                          </a:solidFill>
                        </a:rPr>
                        <a:t>Standard</a:t>
                      </a:r>
                      <a:endParaRPr lang="en-US" sz="1600" b="0" dirty="0">
                        <a:solidFill>
                          <a:schemeClr val="bg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hMerge="1">
                  <a:txBody>
                    <a:bodyPr/>
                    <a:lstStyle/>
                    <a:p>
                      <a:pPr algn="ctr"/>
                      <a:endParaRPr lang="en-US" sz="1800" b="0" dirty="0"/>
                    </a:p>
                  </a:txBody>
                  <a:tcPr>
                    <a:solidFill>
                      <a:srgbClr val="FDB316"/>
                    </a:solidFill>
                  </a:tcPr>
                </a:tc>
                <a:tc hMerge="1">
                  <a:txBody>
                    <a:bodyPr/>
                    <a:lstStyle/>
                    <a:p>
                      <a:pPr algn="ctr"/>
                      <a:endParaRPr lang="en-US" sz="1800" b="0" dirty="0"/>
                    </a:p>
                  </a:txBody>
                  <a:tcPr>
                    <a:solidFill>
                      <a:srgbClr val="FDB316"/>
                    </a:solidFill>
                  </a:tcPr>
                </a:tc>
                <a:tc>
                  <a:txBody>
                    <a:bodyPr/>
                    <a:lstStyle/>
                    <a:p>
                      <a:pPr algn="ctr"/>
                      <a:endParaRPr lang="en-US" sz="1600" b="0" dirty="0">
                        <a:solidFill>
                          <a:schemeClr val="bg1"/>
                        </a:solidFill>
                      </a:endParaRPr>
                    </a:p>
                  </a:txBody>
                  <a:tcPr>
                    <a:lnL w="12700" cmpd="sng">
                      <a:noFill/>
                    </a:lnL>
                    <a:noFill/>
                  </a:tcPr>
                </a:tc>
                <a:tc gridSpan="2">
                  <a:txBody>
                    <a:bodyPr/>
                    <a:lstStyle/>
                    <a:p>
                      <a:pPr algn="ctr"/>
                      <a:r>
                        <a:rPr lang="en-US" sz="1600" b="0" dirty="0" smtClean="0">
                          <a:solidFill>
                            <a:schemeClr val="bg1"/>
                          </a:solidFill>
                        </a:rPr>
                        <a:t>High CPU</a:t>
                      </a:r>
                      <a:endParaRPr lang="en-US" sz="1600" b="0" dirty="0">
                        <a:solidFill>
                          <a:schemeClr val="bg1"/>
                        </a:solidFill>
                      </a:endParaRPr>
                    </a:p>
                  </a:txBody>
                  <a:tcPr>
                    <a:lnB w="38100" cmpd="sng">
                      <a:noFill/>
                    </a:lnB>
                    <a:solidFill>
                      <a:schemeClr val="tx1"/>
                    </a:solidFill>
                  </a:tcPr>
                </a:tc>
                <a:tc hMerge="1">
                  <a:txBody>
                    <a:bodyPr/>
                    <a:lstStyle/>
                    <a:p>
                      <a:pPr algn="ctr"/>
                      <a:endParaRPr lang="en-US" sz="1800" b="0" dirty="0"/>
                    </a:p>
                  </a:txBody>
                  <a:tcPr>
                    <a:solidFill>
                      <a:srgbClr val="FDB316"/>
                    </a:solidFill>
                  </a:tcPr>
                </a:tc>
              </a:tr>
              <a:tr h="370840">
                <a:tc>
                  <a:txBody>
                    <a:bodyPr/>
                    <a:lstStyle/>
                    <a:p>
                      <a:endParaRPr lang="en-US" sz="1600" b="0" dirty="0"/>
                    </a:p>
                  </a:txBody>
                  <a:tcPr>
                    <a:solidFill>
                      <a:schemeClr val="bg1"/>
                    </a:solidFill>
                  </a:tcPr>
                </a:tc>
                <a:tc>
                  <a:txBody>
                    <a:bodyPr/>
                    <a:lstStyle/>
                    <a:p>
                      <a:pPr algn="ctr"/>
                      <a:r>
                        <a:rPr lang="en-US" sz="1600" b="0" dirty="0" smtClean="0"/>
                        <a:t>Small</a:t>
                      </a:r>
                      <a:endParaRPr lang="en-US" sz="1600" b="0" dirty="0"/>
                    </a:p>
                  </a:txBody>
                  <a:tcPr>
                    <a:lnT w="38100" cmpd="sng">
                      <a:noFill/>
                    </a:lnT>
                    <a:solidFill>
                      <a:srgbClr val="FDB316"/>
                    </a:solidFill>
                  </a:tcPr>
                </a:tc>
                <a:tc>
                  <a:txBody>
                    <a:bodyPr/>
                    <a:lstStyle/>
                    <a:p>
                      <a:pPr algn="ctr"/>
                      <a:r>
                        <a:rPr lang="en-US" sz="1600" b="0" dirty="0" smtClean="0"/>
                        <a:t>Large</a:t>
                      </a:r>
                      <a:endParaRPr lang="en-US" sz="1600" b="0" dirty="0"/>
                    </a:p>
                  </a:txBody>
                  <a:tcPr>
                    <a:lnT w="38100" cmpd="sng">
                      <a:noFill/>
                    </a:lnT>
                    <a:solidFill>
                      <a:srgbClr val="FDB316"/>
                    </a:solidFill>
                  </a:tcPr>
                </a:tc>
                <a:tc>
                  <a:txBody>
                    <a:bodyPr/>
                    <a:lstStyle/>
                    <a:p>
                      <a:pPr algn="ctr"/>
                      <a:r>
                        <a:rPr lang="en-US" sz="1600" b="0" dirty="0" smtClean="0"/>
                        <a:t>Extra Large</a:t>
                      </a:r>
                      <a:endParaRPr lang="en-US" sz="1600" b="0" dirty="0"/>
                    </a:p>
                  </a:txBody>
                  <a:tcPr>
                    <a:lnT w="38100" cmpd="sng">
                      <a:noFill/>
                    </a:lnT>
                    <a:solidFill>
                      <a:srgbClr val="FDB316"/>
                    </a:solidFill>
                  </a:tcPr>
                </a:tc>
                <a:tc>
                  <a:txBody>
                    <a:bodyPr/>
                    <a:lstStyle/>
                    <a:p>
                      <a:pPr algn="ctr"/>
                      <a:endParaRPr lang="en-US" sz="1600" b="0" dirty="0"/>
                    </a:p>
                  </a:txBody>
                  <a:tcPr>
                    <a:lnR w="12700" cmpd="sng">
                      <a:noFill/>
                    </a:lnR>
                    <a:noFill/>
                  </a:tcPr>
                </a:tc>
                <a:tc>
                  <a:txBody>
                    <a:bodyPr/>
                    <a:lstStyle/>
                    <a:p>
                      <a:pPr algn="ctr"/>
                      <a:r>
                        <a:rPr lang="en-US" sz="1600" b="0" dirty="0" smtClean="0"/>
                        <a:t>Medium</a:t>
                      </a:r>
                      <a:endParaRPr lang="en-US" sz="1600" b="0" dirty="0"/>
                    </a:p>
                  </a:txBody>
                  <a:tcPr>
                    <a:lnL w="12700" cmpd="sng">
                      <a:noFill/>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B316"/>
                    </a:solidFill>
                  </a:tcPr>
                </a:tc>
                <a:tc>
                  <a:txBody>
                    <a:bodyPr/>
                    <a:lstStyle/>
                    <a:p>
                      <a:pPr algn="ctr"/>
                      <a:r>
                        <a:rPr lang="en-US" sz="1600" b="0" dirty="0" smtClean="0"/>
                        <a:t>Extra Large</a:t>
                      </a:r>
                      <a:endParaRPr lang="en-US" sz="1600" b="0" dirty="0"/>
                    </a:p>
                  </a:txBody>
                  <a:tcPr>
                    <a:lnL w="12700" cap="flat" cmpd="sng" algn="ctr">
                      <a:noFill/>
                      <a:prstDash val="solid"/>
                      <a:round/>
                      <a:headEnd type="none" w="med" len="med"/>
                      <a:tailEnd type="none" w="med" len="med"/>
                    </a:lnL>
                    <a:lnR w="12700" cmpd="sng">
                      <a:noFill/>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B316"/>
                    </a:solidFill>
                  </a:tcPr>
                </a:tc>
              </a:tr>
              <a:tr h="370840">
                <a:tc>
                  <a:txBody>
                    <a:bodyPr/>
                    <a:lstStyle/>
                    <a:p>
                      <a:r>
                        <a:rPr lang="en-US" sz="1600" b="0" dirty="0" smtClean="0"/>
                        <a:t>Bits</a:t>
                      </a:r>
                      <a:endParaRPr lang="en-US" sz="1600" b="0" dirty="0"/>
                    </a:p>
                  </a:txBody>
                  <a:tcPr>
                    <a:solidFill>
                      <a:srgbClr val="FDB316"/>
                    </a:solidFill>
                  </a:tcPr>
                </a:tc>
                <a:tc>
                  <a:txBody>
                    <a:bodyPr/>
                    <a:lstStyle/>
                    <a:p>
                      <a:pPr algn="ctr"/>
                      <a:r>
                        <a:rPr lang="en-US" sz="1600" b="0" dirty="0" smtClean="0"/>
                        <a:t>32</a:t>
                      </a:r>
                      <a:endParaRPr lang="en-US" sz="1600" b="0" dirty="0"/>
                    </a:p>
                  </a:txBody>
                  <a:tcPr>
                    <a:solidFill>
                      <a:schemeClr val="bg1"/>
                    </a:solidFill>
                  </a:tcPr>
                </a:tc>
                <a:tc>
                  <a:txBody>
                    <a:bodyPr/>
                    <a:lstStyle/>
                    <a:p>
                      <a:pPr algn="ctr"/>
                      <a:r>
                        <a:rPr lang="en-US" sz="1600" b="0" dirty="0" smtClean="0"/>
                        <a:t>64</a:t>
                      </a:r>
                      <a:endParaRPr lang="en-US" sz="1600" b="0" dirty="0"/>
                    </a:p>
                  </a:txBody>
                  <a:tcPr>
                    <a:solidFill>
                      <a:srgbClr val="FEDC90"/>
                    </a:solidFill>
                  </a:tcPr>
                </a:tc>
                <a:tc>
                  <a:txBody>
                    <a:bodyPr/>
                    <a:lstStyle/>
                    <a:p>
                      <a:pPr algn="ctr"/>
                      <a:r>
                        <a:rPr lang="en-US" sz="1600" b="0" dirty="0" smtClean="0"/>
                        <a:t>64</a:t>
                      </a:r>
                      <a:endParaRPr lang="en-US" sz="1600" b="0" dirty="0"/>
                    </a:p>
                  </a:txBody>
                  <a:tcPr>
                    <a:solidFill>
                      <a:schemeClr val="bg1"/>
                    </a:solidFill>
                  </a:tcPr>
                </a:tc>
                <a:tc>
                  <a:txBody>
                    <a:bodyPr/>
                    <a:lstStyle/>
                    <a:p>
                      <a:pPr algn="ctr"/>
                      <a:endParaRPr lang="en-US" sz="1600" b="0" dirty="0"/>
                    </a:p>
                  </a:txBody>
                  <a:tcPr>
                    <a:lnR w="12700" cmpd="sng">
                      <a:noFill/>
                    </a:lnR>
                    <a:noFill/>
                  </a:tcPr>
                </a:tc>
                <a:tc>
                  <a:txBody>
                    <a:bodyPr/>
                    <a:lstStyle/>
                    <a:p>
                      <a:pPr algn="ctr"/>
                      <a:r>
                        <a:rPr lang="en-US" sz="1600" b="0" dirty="0" smtClean="0"/>
                        <a:t>32</a:t>
                      </a:r>
                      <a:endParaRPr lang="en-US" sz="1600" b="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smtClean="0"/>
                        <a:t>64</a:t>
                      </a:r>
                      <a:endParaRPr lang="en-US" sz="1600" b="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sz="1600" b="0" dirty="0" smtClean="0"/>
                        <a:t>RAM</a:t>
                      </a:r>
                      <a:endParaRPr lang="en-US" sz="1600" b="0" dirty="0"/>
                    </a:p>
                  </a:txBody>
                  <a:tcPr>
                    <a:solidFill>
                      <a:srgbClr val="FDB316"/>
                    </a:solidFill>
                  </a:tcPr>
                </a:tc>
                <a:tc>
                  <a:txBody>
                    <a:bodyPr/>
                    <a:lstStyle/>
                    <a:p>
                      <a:pPr algn="ctr"/>
                      <a:r>
                        <a:rPr lang="en-US" sz="1600" b="0" dirty="0" smtClean="0"/>
                        <a:t>1.7</a:t>
                      </a:r>
                      <a:r>
                        <a:rPr lang="en-US" sz="1600" b="0" baseline="0" dirty="0" smtClean="0"/>
                        <a:t> GB</a:t>
                      </a:r>
                      <a:endParaRPr lang="en-US" sz="1600" b="0" dirty="0"/>
                    </a:p>
                  </a:txBody>
                  <a:tcPr>
                    <a:solidFill>
                      <a:schemeClr val="bg1"/>
                    </a:solidFill>
                  </a:tcPr>
                </a:tc>
                <a:tc>
                  <a:txBody>
                    <a:bodyPr/>
                    <a:lstStyle/>
                    <a:p>
                      <a:pPr algn="ctr"/>
                      <a:r>
                        <a:rPr lang="en-US" sz="1600" b="0" dirty="0" smtClean="0"/>
                        <a:t>7.5 GB</a:t>
                      </a:r>
                      <a:endParaRPr lang="en-US" sz="1600" b="0" dirty="0"/>
                    </a:p>
                  </a:txBody>
                  <a:tcPr>
                    <a:solidFill>
                      <a:srgbClr val="FEDC90"/>
                    </a:solidFill>
                  </a:tcPr>
                </a:tc>
                <a:tc>
                  <a:txBody>
                    <a:bodyPr/>
                    <a:lstStyle/>
                    <a:p>
                      <a:pPr algn="ctr"/>
                      <a:r>
                        <a:rPr lang="en-US" sz="1600" b="0" dirty="0" smtClean="0"/>
                        <a:t>15 GB</a:t>
                      </a:r>
                      <a:endParaRPr lang="en-US" sz="1600" b="0" dirty="0"/>
                    </a:p>
                  </a:txBody>
                  <a:tcPr>
                    <a:solidFill>
                      <a:schemeClr val="bg1"/>
                    </a:solidFill>
                  </a:tcPr>
                </a:tc>
                <a:tc>
                  <a:txBody>
                    <a:bodyPr/>
                    <a:lstStyle/>
                    <a:p>
                      <a:pPr algn="ctr"/>
                      <a:endParaRPr lang="en-US" sz="1600" b="0" dirty="0"/>
                    </a:p>
                  </a:txBody>
                  <a:tcPr>
                    <a:lnR w="12700" cmpd="sng">
                      <a:noFill/>
                    </a:lnR>
                    <a:noFill/>
                  </a:tcPr>
                </a:tc>
                <a:tc>
                  <a:txBody>
                    <a:bodyPr/>
                    <a:lstStyle/>
                    <a:p>
                      <a:pPr algn="ctr"/>
                      <a:r>
                        <a:rPr lang="en-US" sz="1600" b="0" dirty="0" smtClean="0"/>
                        <a:t>1.7 GB</a:t>
                      </a:r>
                      <a:endParaRPr lang="en-US" sz="1600" b="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smtClean="0"/>
                        <a:t>7 GB</a:t>
                      </a:r>
                      <a:endParaRPr lang="en-US" sz="1600" b="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sz="1600" b="0" dirty="0" smtClean="0"/>
                        <a:t>Disk</a:t>
                      </a:r>
                      <a:endParaRPr lang="en-US" sz="1600" b="0" dirty="0"/>
                    </a:p>
                  </a:txBody>
                  <a:tcPr>
                    <a:solidFill>
                      <a:srgbClr val="FDB316"/>
                    </a:solidFill>
                  </a:tcPr>
                </a:tc>
                <a:tc>
                  <a:txBody>
                    <a:bodyPr/>
                    <a:lstStyle/>
                    <a:p>
                      <a:pPr algn="ctr"/>
                      <a:r>
                        <a:rPr lang="en-US" sz="1600" b="0" dirty="0" smtClean="0"/>
                        <a:t>160 GB</a:t>
                      </a:r>
                      <a:endParaRPr lang="en-US" sz="1600" b="0" dirty="0"/>
                    </a:p>
                  </a:txBody>
                  <a:tcPr>
                    <a:solidFill>
                      <a:schemeClr val="bg1"/>
                    </a:solidFill>
                  </a:tcPr>
                </a:tc>
                <a:tc>
                  <a:txBody>
                    <a:bodyPr/>
                    <a:lstStyle/>
                    <a:p>
                      <a:pPr algn="ctr"/>
                      <a:r>
                        <a:rPr lang="en-US" sz="1600" b="0" dirty="0" smtClean="0"/>
                        <a:t>850 GB</a:t>
                      </a:r>
                      <a:endParaRPr lang="en-US" sz="1600" b="0" dirty="0"/>
                    </a:p>
                  </a:txBody>
                  <a:tcPr>
                    <a:solidFill>
                      <a:srgbClr val="FEDC90"/>
                    </a:solidFill>
                  </a:tcPr>
                </a:tc>
                <a:tc>
                  <a:txBody>
                    <a:bodyPr/>
                    <a:lstStyle/>
                    <a:p>
                      <a:pPr algn="ctr"/>
                      <a:r>
                        <a:rPr lang="en-US" sz="1600" b="0" dirty="0" smtClean="0"/>
                        <a:t>1690</a:t>
                      </a:r>
                      <a:r>
                        <a:rPr lang="en-US" sz="1600" b="0" baseline="0" dirty="0" smtClean="0"/>
                        <a:t> GB</a:t>
                      </a:r>
                      <a:endParaRPr lang="en-US" sz="1600" b="0" dirty="0"/>
                    </a:p>
                  </a:txBody>
                  <a:tcPr>
                    <a:solidFill>
                      <a:schemeClr val="bg1"/>
                    </a:solidFill>
                  </a:tcPr>
                </a:tc>
                <a:tc>
                  <a:txBody>
                    <a:bodyPr/>
                    <a:lstStyle/>
                    <a:p>
                      <a:pPr algn="ctr"/>
                      <a:endParaRPr lang="en-US" sz="1600" b="0" dirty="0"/>
                    </a:p>
                  </a:txBody>
                  <a:tcPr>
                    <a:lnR w="12700" cmpd="sng">
                      <a:noFill/>
                    </a:lnR>
                    <a:noFill/>
                  </a:tcPr>
                </a:tc>
                <a:tc>
                  <a:txBody>
                    <a:bodyPr/>
                    <a:lstStyle/>
                    <a:p>
                      <a:pPr algn="ctr"/>
                      <a:r>
                        <a:rPr lang="en-US" sz="1600" b="0" dirty="0" smtClean="0"/>
                        <a:t>350 GB</a:t>
                      </a:r>
                      <a:endParaRPr lang="en-US" sz="1600" b="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smtClean="0"/>
                        <a:t>1690 GB</a:t>
                      </a:r>
                      <a:endParaRPr lang="en-US" sz="1600" b="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sz="1600" b="0" dirty="0" smtClean="0"/>
                        <a:t>EC2 Compute Units</a:t>
                      </a:r>
                      <a:endParaRPr lang="en-US" sz="1600" b="0" dirty="0"/>
                    </a:p>
                  </a:txBody>
                  <a:tcPr>
                    <a:solidFill>
                      <a:srgbClr val="FDB316"/>
                    </a:solidFill>
                  </a:tcPr>
                </a:tc>
                <a:tc>
                  <a:txBody>
                    <a:bodyPr/>
                    <a:lstStyle/>
                    <a:p>
                      <a:pPr algn="ctr"/>
                      <a:r>
                        <a:rPr lang="en-US" sz="1600" b="0" dirty="0" smtClean="0"/>
                        <a:t>1</a:t>
                      </a:r>
                      <a:endParaRPr lang="en-US" sz="1600" b="0" dirty="0"/>
                    </a:p>
                  </a:txBody>
                  <a:tcPr>
                    <a:solidFill>
                      <a:schemeClr val="bg1"/>
                    </a:solidFill>
                  </a:tcPr>
                </a:tc>
                <a:tc>
                  <a:txBody>
                    <a:bodyPr/>
                    <a:lstStyle/>
                    <a:p>
                      <a:pPr algn="ctr"/>
                      <a:r>
                        <a:rPr lang="en-US" sz="1600" b="0" dirty="0" smtClean="0"/>
                        <a:t>4</a:t>
                      </a:r>
                      <a:endParaRPr lang="en-US" sz="1600" b="0" dirty="0"/>
                    </a:p>
                  </a:txBody>
                  <a:tcPr>
                    <a:solidFill>
                      <a:srgbClr val="FEDC90"/>
                    </a:solidFill>
                  </a:tcPr>
                </a:tc>
                <a:tc>
                  <a:txBody>
                    <a:bodyPr/>
                    <a:lstStyle/>
                    <a:p>
                      <a:pPr algn="ctr"/>
                      <a:r>
                        <a:rPr lang="en-US" sz="1600" b="0" dirty="0" smtClean="0"/>
                        <a:t>8</a:t>
                      </a:r>
                      <a:endParaRPr lang="en-US" sz="1600" b="0" dirty="0"/>
                    </a:p>
                  </a:txBody>
                  <a:tcPr>
                    <a:solidFill>
                      <a:schemeClr val="bg1"/>
                    </a:solidFill>
                  </a:tcPr>
                </a:tc>
                <a:tc>
                  <a:txBody>
                    <a:bodyPr/>
                    <a:lstStyle/>
                    <a:p>
                      <a:pPr algn="ctr"/>
                      <a:endParaRPr lang="en-US" sz="1600" b="0" dirty="0"/>
                    </a:p>
                  </a:txBody>
                  <a:tcPr>
                    <a:lnR w="12700" cmpd="sng">
                      <a:noFill/>
                    </a:lnR>
                    <a:noFill/>
                  </a:tcPr>
                </a:tc>
                <a:tc>
                  <a:txBody>
                    <a:bodyPr/>
                    <a:lstStyle/>
                    <a:p>
                      <a:pPr algn="ctr"/>
                      <a:r>
                        <a:rPr lang="en-US" sz="1600" b="0" dirty="0" smtClean="0"/>
                        <a:t>5</a:t>
                      </a:r>
                      <a:endParaRPr lang="en-US" sz="1600" b="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smtClean="0"/>
                        <a:t>20</a:t>
                      </a:r>
                      <a:endParaRPr lang="en-US" sz="1600" b="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sz="1600" b="0" dirty="0" smtClean="0"/>
                        <a:t>I/O</a:t>
                      </a:r>
                      <a:r>
                        <a:rPr lang="en-US" sz="1600" b="0" baseline="0" dirty="0" smtClean="0"/>
                        <a:t> Performance</a:t>
                      </a:r>
                      <a:endParaRPr lang="en-US" sz="1600" b="0" dirty="0"/>
                    </a:p>
                  </a:txBody>
                  <a:tcPr>
                    <a:solidFill>
                      <a:srgbClr val="FDB316"/>
                    </a:solidFill>
                  </a:tcPr>
                </a:tc>
                <a:tc>
                  <a:txBody>
                    <a:bodyPr/>
                    <a:lstStyle/>
                    <a:p>
                      <a:pPr algn="ctr"/>
                      <a:r>
                        <a:rPr lang="en-US" sz="1600" b="0" dirty="0" smtClean="0"/>
                        <a:t>Medium</a:t>
                      </a:r>
                      <a:endParaRPr lang="en-US" sz="1600" b="0" dirty="0"/>
                    </a:p>
                  </a:txBody>
                  <a:tcPr>
                    <a:solidFill>
                      <a:schemeClr val="bg1"/>
                    </a:solidFill>
                  </a:tcPr>
                </a:tc>
                <a:tc>
                  <a:txBody>
                    <a:bodyPr/>
                    <a:lstStyle/>
                    <a:p>
                      <a:pPr algn="ctr"/>
                      <a:r>
                        <a:rPr lang="en-US" sz="1600" b="0" dirty="0" smtClean="0"/>
                        <a:t>High</a:t>
                      </a:r>
                      <a:endParaRPr lang="en-US" sz="1600" b="0" dirty="0"/>
                    </a:p>
                  </a:txBody>
                  <a:tcPr>
                    <a:solidFill>
                      <a:srgbClr val="FEDC90"/>
                    </a:solidFill>
                  </a:tcPr>
                </a:tc>
                <a:tc>
                  <a:txBody>
                    <a:bodyPr/>
                    <a:lstStyle/>
                    <a:p>
                      <a:pPr algn="ctr"/>
                      <a:r>
                        <a:rPr lang="en-US" sz="1600" b="0" dirty="0" smtClean="0"/>
                        <a:t>High</a:t>
                      </a:r>
                      <a:endParaRPr lang="en-US" sz="1600" b="0" dirty="0"/>
                    </a:p>
                  </a:txBody>
                  <a:tcPr>
                    <a:solidFill>
                      <a:schemeClr val="bg1"/>
                    </a:solidFill>
                  </a:tcPr>
                </a:tc>
                <a:tc>
                  <a:txBody>
                    <a:bodyPr/>
                    <a:lstStyle/>
                    <a:p>
                      <a:pPr algn="ctr"/>
                      <a:endParaRPr lang="en-US" sz="1600" b="0" dirty="0"/>
                    </a:p>
                  </a:txBody>
                  <a:tcPr>
                    <a:lnR w="12700" cmpd="sng">
                      <a:noFill/>
                    </a:lnR>
                    <a:noFill/>
                  </a:tcPr>
                </a:tc>
                <a:tc>
                  <a:txBody>
                    <a:bodyPr/>
                    <a:lstStyle/>
                    <a:p>
                      <a:pPr algn="ctr"/>
                      <a:r>
                        <a:rPr lang="en-US" sz="1600" b="0" dirty="0" smtClean="0"/>
                        <a:t>High</a:t>
                      </a:r>
                      <a:endParaRPr lang="en-US" sz="1600" b="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dirty="0" smtClean="0"/>
                        <a:t>High</a:t>
                      </a:r>
                      <a:endParaRPr lang="en-US" sz="1600" b="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en-US" sz="1600" b="0" dirty="0" smtClean="0"/>
                        <a:t>Firewall</a:t>
                      </a:r>
                      <a:endParaRPr lang="en-US" sz="1600" b="0" dirty="0"/>
                    </a:p>
                  </a:txBody>
                  <a:tcPr>
                    <a:solidFill>
                      <a:srgbClr val="FDB316"/>
                    </a:solidFill>
                  </a:tcPr>
                </a:tc>
                <a:tc>
                  <a:txBody>
                    <a:bodyPr/>
                    <a:lstStyle/>
                    <a:p>
                      <a:pPr algn="ctr"/>
                      <a:r>
                        <a:rPr lang="en-US" sz="1600" b="0" dirty="0" smtClean="0"/>
                        <a:t>Yes</a:t>
                      </a:r>
                      <a:endParaRPr lang="en-US" sz="1600" b="0" dirty="0"/>
                    </a:p>
                  </a:txBody>
                  <a:tcPr>
                    <a:solidFill>
                      <a:schemeClr val="bg1"/>
                    </a:solidFill>
                  </a:tcPr>
                </a:tc>
                <a:tc>
                  <a:txBody>
                    <a:bodyPr/>
                    <a:lstStyle/>
                    <a:p>
                      <a:pPr algn="ctr"/>
                      <a:r>
                        <a:rPr lang="en-US" sz="1600" b="0" dirty="0" smtClean="0"/>
                        <a:t>Yes</a:t>
                      </a:r>
                      <a:endParaRPr lang="en-US" sz="1600" b="0" dirty="0"/>
                    </a:p>
                  </a:txBody>
                  <a:tcPr>
                    <a:solidFill>
                      <a:srgbClr val="FEDC90"/>
                    </a:solidFill>
                  </a:tcPr>
                </a:tc>
                <a:tc>
                  <a:txBody>
                    <a:bodyPr/>
                    <a:lstStyle/>
                    <a:p>
                      <a:pPr algn="ctr"/>
                      <a:r>
                        <a:rPr lang="en-US" sz="1600" b="0" dirty="0" smtClean="0"/>
                        <a:t>Yes</a:t>
                      </a:r>
                      <a:endParaRPr lang="en-US" sz="1600" b="0" dirty="0"/>
                    </a:p>
                  </a:txBody>
                  <a:tcPr>
                    <a:solidFill>
                      <a:schemeClr val="bg1"/>
                    </a:solidFill>
                  </a:tcPr>
                </a:tc>
                <a:tc>
                  <a:txBody>
                    <a:bodyPr/>
                    <a:lstStyle/>
                    <a:p>
                      <a:pPr algn="ctr"/>
                      <a:endParaRPr lang="en-US" sz="1600" b="0" dirty="0"/>
                    </a:p>
                  </a:txBody>
                  <a:tcPr>
                    <a:lnR w="12700" cmpd="sng">
                      <a:noFill/>
                    </a:lnR>
                    <a:noFill/>
                  </a:tcPr>
                </a:tc>
                <a:tc>
                  <a:txBody>
                    <a:bodyPr/>
                    <a:lstStyle/>
                    <a:p>
                      <a:pPr algn="ctr"/>
                      <a:r>
                        <a:rPr lang="en-US" sz="1600" b="0" dirty="0" smtClean="0"/>
                        <a:t>Yes</a:t>
                      </a:r>
                      <a:endParaRPr lang="en-US" sz="1600" b="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dirty="0" smtClean="0"/>
                        <a:t>Yes</a:t>
                      </a:r>
                      <a:endParaRPr lang="en-US" sz="1600" b="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370840">
                <a:tc>
                  <a:txBody>
                    <a:bodyPr/>
                    <a:lstStyle/>
                    <a:p>
                      <a:r>
                        <a:rPr lang="en-US" sz="1600" b="0" dirty="0" smtClean="0"/>
                        <a:t>Linux </a:t>
                      </a:r>
                    </a:p>
                    <a:p>
                      <a:r>
                        <a:rPr lang="en-US" sz="1600" b="0" dirty="0" smtClean="0"/>
                        <a:t>Per Hour</a:t>
                      </a:r>
                      <a:endParaRPr lang="en-US" sz="1600" b="0" dirty="0"/>
                    </a:p>
                  </a:txBody>
                  <a:tcPr>
                    <a:solidFill>
                      <a:srgbClr val="FDB316"/>
                    </a:solidFill>
                  </a:tcPr>
                </a:tc>
                <a:tc>
                  <a:txBody>
                    <a:bodyPr/>
                    <a:lstStyle/>
                    <a:p>
                      <a:pPr algn="ctr"/>
                      <a:r>
                        <a:rPr lang="en-US" sz="1600" b="0" dirty="0" smtClean="0"/>
                        <a:t>$0.10</a:t>
                      </a:r>
                      <a:endParaRPr lang="en-US" sz="1600" b="0" dirty="0"/>
                    </a:p>
                  </a:txBody>
                  <a:tcPr>
                    <a:solidFill>
                      <a:schemeClr val="bg1"/>
                    </a:solidFill>
                  </a:tcPr>
                </a:tc>
                <a:tc>
                  <a:txBody>
                    <a:bodyPr/>
                    <a:lstStyle/>
                    <a:p>
                      <a:pPr algn="ctr"/>
                      <a:r>
                        <a:rPr lang="en-US" sz="1600" b="0" dirty="0" smtClean="0"/>
                        <a:t>$0.40</a:t>
                      </a:r>
                      <a:endParaRPr lang="en-US" sz="1600" b="0" dirty="0"/>
                    </a:p>
                  </a:txBody>
                  <a:tcPr>
                    <a:solidFill>
                      <a:srgbClr val="FEDC90"/>
                    </a:solidFill>
                  </a:tcPr>
                </a:tc>
                <a:tc>
                  <a:txBody>
                    <a:bodyPr/>
                    <a:lstStyle/>
                    <a:p>
                      <a:pPr algn="ctr"/>
                      <a:r>
                        <a:rPr lang="en-US" sz="1600" b="0" dirty="0" smtClean="0"/>
                        <a:t>$0.80</a:t>
                      </a:r>
                      <a:endParaRPr lang="en-US" sz="1600" b="0" dirty="0"/>
                    </a:p>
                  </a:txBody>
                  <a:tcPr>
                    <a:solidFill>
                      <a:schemeClr val="bg1"/>
                    </a:solidFill>
                  </a:tcPr>
                </a:tc>
                <a:tc>
                  <a:txBody>
                    <a:bodyPr/>
                    <a:lstStyle/>
                    <a:p>
                      <a:pPr algn="ctr"/>
                      <a:endParaRPr lang="en-US" sz="1600" b="0" dirty="0"/>
                    </a:p>
                  </a:txBody>
                  <a:tcPr>
                    <a:lnR w="12700" cmpd="sng">
                      <a:noFill/>
                    </a:lnR>
                    <a:noFill/>
                  </a:tcPr>
                </a:tc>
                <a:tc>
                  <a:txBody>
                    <a:bodyPr/>
                    <a:lstStyle/>
                    <a:p>
                      <a:pPr algn="ctr"/>
                      <a:r>
                        <a:rPr lang="en-US" sz="1600" b="0" dirty="0" smtClean="0"/>
                        <a:t>$0.20</a:t>
                      </a:r>
                      <a:endParaRPr lang="en-US" sz="1600" b="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dirty="0" smtClean="0"/>
                        <a:t>$0.80</a:t>
                      </a:r>
                      <a:endParaRPr lang="en-US" sz="1600" b="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370840">
                <a:tc>
                  <a:txBody>
                    <a:bodyPr/>
                    <a:lstStyle/>
                    <a:p>
                      <a:r>
                        <a:rPr lang="en-US" sz="1600" b="0" dirty="0" smtClean="0"/>
                        <a:t>Windows Anon</a:t>
                      </a:r>
                      <a:r>
                        <a:rPr lang="en-US" sz="1600" b="0" baseline="0" dirty="0" smtClean="0"/>
                        <a:t> </a:t>
                      </a:r>
                    </a:p>
                  </a:txBody>
                  <a:tcPr>
                    <a:solidFill>
                      <a:srgbClr val="FDB316"/>
                    </a:solidFill>
                  </a:tcPr>
                </a:tc>
                <a:tc>
                  <a:txBody>
                    <a:bodyPr/>
                    <a:lstStyle/>
                    <a:p>
                      <a:pPr algn="ctr"/>
                      <a:r>
                        <a:rPr lang="en-US" sz="1600" b="0" dirty="0" smtClean="0"/>
                        <a:t>$0.125</a:t>
                      </a:r>
                      <a:endParaRPr lang="en-US" sz="1600" b="0" dirty="0"/>
                    </a:p>
                  </a:txBody>
                  <a:tcPr>
                    <a:solidFill>
                      <a:schemeClr val="bg1"/>
                    </a:solidFill>
                  </a:tcPr>
                </a:tc>
                <a:tc>
                  <a:txBody>
                    <a:bodyPr/>
                    <a:lstStyle/>
                    <a:p>
                      <a:pPr algn="ctr"/>
                      <a:r>
                        <a:rPr lang="en-US" sz="1600" b="0" dirty="0" smtClean="0"/>
                        <a:t>$0.50</a:t>
                      </a:r>
                      <a:endParaRPr lang="en-US" sz="1600" b="0" dirty="0"/>
                    </a:p>
                  </a:txBody>
                  <a:tcPr>
                    <a:solidFill>
                      <a:srgbClr val="FEDC90"/>
                    </a:solidFill>
                  </a:tcPr>
                </a:tc>
                <a:tc>
                  <a:txBody>
                    <a:bodyPr/>
                    <a:lstStyle/>
                    <a:p>
                      <a:pPr algn="ctr"/>
                      <a:r>
                        <a:rPr lang="en-US" sz="1600" b="0" dirty="0" smtClean="0"/>
                        <a:t>$1.00</a:t>
                      </a:r>
                      <a:endParaRPr lang="en-US" sz="1600" b="0" dirty="0"/>
                    </a:p>
                  </a:txBody>
                  <a:tcPr>
                    <a:solidFill>
                      <a:schemeClr val="bg1"/>
                    </a:solidFill>
                  </a:tcPr>
                </a:tc>
                <a:tc>
                  <a:txBody>
                    <a:bodyPr/>
                    <a:lstStyle/>
                    <a:p>
                      <a:pPr algn="ctr"/>
                      <a:endParaRPr lang="en-US" sz="1600" b="0" dirty="0"/>
                    </a:p>
                  </a:txBody>
                  <a:tcPr>
                    <a:lnR w="12700" cmpd="sng">
                      <a:noFill/>
                    </a:lnR>
                    <a:noFill/>
                  </a:tcPr>
                </a:tc>
                <a:tc>
                  <a:txBody>
                    <a:bodyPr/>
                    <a:lstStyle/>
                    <a:p>
                      <a:pPr algn="ctr"/>
                      <a:r>
                        <a:rPr lang="en-US" sz="1600" b="0" dirty="0" smtClean="0"/>
                        <a:t>$0.30</a:t>
                      </a:r>
                      <a:endParaRPr lang="en-US" sz="1600" b="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dirty="0" smtClean="0"/>
                        <a:t>$1.20</a:t>
                      </a:r>
                      <a:endParaRPr lang="en-US" sz="1600" b="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370840">
                <a:tc>
                  <a:txBody>
                    <a:bodyPr/>
                    <a:lstStyle/>
                    <a:p>
                      <a:r>
                        <a:rPr lang="en-US" sz="1600" b="0" baseline="0" dirty="0" smtClean="0"/>
                        <a:t>Windows Authenticated</a:t>
                      </a:r>
                    </a:p>
                  </a:txBody>
                  <a:tcPr>
                    <a:solidFill>
                      <a:srgbClr val="FDB316"/>
                    </a:solidFill>
                  </a:tcPr>
                </a:tc>
                <a:tc>
                  <a:txBody>
                    <a:bodyPr/>
                    <a:lstStyle/>
                    <a:p>
                      <a:pPr algn="ctr"/>
                      <a:r>
                        <a:rPr lang="en-US" sz="1600" b="0" dirty="0" smtClean="0"/>
                        <a:t>$0.25</a:t>
                      </a:r>
                      <a:endParaRPr lang="en-US" sz="1600" b="0" dirty="0"/>
                    </a:p>
                  </a:txBody>
                  <a:tcPr>
                    <a:solidFill>
                      <a:schemeClr val="bg1"/>
                    </a:solidFill>
                  </a:tcPr>
                </a:tc>
                <a:tc>
                  <a:txBody>
                    <a:bodyPr/>
                    <a:lstStyle/>
                    <a:p>
                      <a:pPr algn="ctr"/>
                      <a:r>
                        <a:rPr lang="en-US" sz="1600" b="0" dirty="0" smtClean="0"/>
                        <a:t>$0.75</a:t>
                      </a:r>
                      <a:endParaRPr lang="en-US" sz="1600" b="0" dirty="0"/>
                    </a:p>
                  </a:txBody>
                  <a:tcPr>
                    <a:solidFill>
                      <a:srgbClr val="FEDC90"/>
                    </a:solidFill>
                  </a:tcPr>
                </a:tc>
                <a:tc>
                  <a:txBody>
                    <a:bodyPr/>
                    <a:lstStyle/>
                    <a:p>
                      <a:pPr algn="ctr"/>
                      <a:r>
                        <a:rPr lang="en-US" sz="1600" b="0" dirty="0" smtClean="0"/>
                        <a:t>$1.50</a:t>
                      </a:r>
                      <a:endParaRPr lang="en-US" sz="1600" b="0" dirty="0"/>
                    </a:p>
                  </a:txBody>
                  <a:tcPr>
                    <a:solidFill>
                      <a:schemeClr val="bg1"/>
                    </a:solidFill>
                  </a:tcPr>
                </a:tc>
                <a:tc>
                  <a:txBody>
                    <a:bodyPr/>
                    <a:lstStyle/>
                    <a:p>
                      <a:pPr algn="ctr"/>
                      <a:endParaRPr lang="en-US" sz="1600" b="0" dirty="0"/>
                    </a:p>
                  </a:txBody>
                  <a:tcPr>
                    <a:lnR w="12700" cmpd="sng">
                      <a:noFill/>
                    </a:lnR>
                    <a:noFill/>
                  </a:tcPr>
                </a:tc>
                <a:tc>
                  <a:txBody>
                    <a:bodyPr/>
                    <a:lstStyle/>
                    <a:p>
                      <a:pPr algn="ctr"/>
                      <a:r>
                        <a:rPr lang="en-US" sz="1600" b="0" dirty="0" smtClean="0"/>
                        <a:t>$0.50</a:t>
                      </a:r>
                      <a:endParaRPr lang="en-US" sz="1600" b="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b="0" dirty="0" smtClean="0"/>
                        <a:t>$2.00</a:t>
                      </a:r>
                      <a:endParaRPr lang="en-US" sz="1600" b="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bl>
          </a:graphicData>
        </a:graphic>
      </p:graphicFrame>
      <p:sp>
        <p:nvSpPr>
          <p:cNvPr id="5" name="TextBox 4"/>
          <p:cNvSpPr txBox="1"/>
          <p:nvPr/>
        </p:nvSpPr>
        <p:spPr>
          <a:xfrm>
            <a:off x="228600" y="6400800"/>
            <a:ext cx="3360022" cy="307777"/>
          </a:xfrm>
          <a:prstGeom prst="rect">
            <a:avLst/>
          </a:prstGeom>
          <a:noFill/>
        </p:spPr>
        <p:txBody>
          <a:bodyPr wrap="none" rtlCol="0">
            <a:spAutoFit/>
          </a:bodyPr>
          <a:lstStyle/>
          <a:p>
            <a:r>
              <a:rPr lang="en-US" sz="1400" dirty="0" smtClean="0"/>
              <a:t>Note: All prices slightly higher in Europe</a:t>
            </a:r>
            <a:endParaRPr lang="en-US" sz="1400" dirty="0"/>
          </a:p>
        </p:txBody>
      </p:sp>
    </p:spTree>
    <p:extLst>
      <p:ext uri="{BB962C8B-B14F-4D97-AF65-F5344CB8AC3E}">
        <p14:creationId xmlns:p14="http://schemas.microsoft.com/office/powerpoint/2010/main" val="1022500815"/>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_000003138140Small.jpg"/>
          <p:cNvPicPr>
            <a:picLocks noChangeAspect="1"/>
          </p:cNvPicPr>
          <p:nvPr/>
        </p:nvPicPr>
        <p:blipFill>
          <a:blip r:embed="rId2" cstate="print"/>
          <a:stretch>
            <a:fillRect/>
          </a:stretch>
        </p:blipFill>
        <p:spPr>
          <a:xfrm>
            <a:off x="6726936" y="3657600"/>
            <a:ext cx="2112264" cy="2112264"/>
          </a:xfrm>
          <a:prstGeom prst="rect">
            <a:avLst/>
          </a:prstGeom>
        </p:spPr>
      </p:pic>
      <p:sp>
        <p:nvSpPr>
          <p:cNvPr id="2" name="Title 1"/>
          <p:cNvSpPr>
            <a:spLocks noGrp="1"/>
          </p:cNvSpPr>
          <p:nvPr>
            <p:ph type="title"/>
          </p:nvPr>
        </p:nvSpPr>
        <p:spPr/>
        <p:txBody>
          <a:bodyPr/>
          <a:lstStyle/>
          <a:p>
            <a:r>
              <a:rPr lang="en-US" dirty="0" smtClean="0"/>
              <a:t>EC2 Regions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Currently, 2 regions:</a:t>
            </a:r>
          </a:p>
          <a:p>
            <a:pPr lvl="1"/>
            <a:r>
              <a:rPr lang="en-US" dirty="0" smtClean="0"/>
              <a:t>US-East (3 availability zones)</a:t>
            </a:r>
          </a:p>
          <a:p>
            <a:pPr lvl="1"/>
            <a:r>
              <a:rPr lang="en-US" dirty="0" smtClean="0"/>
              <a:t>EU-West (2 availability zones)</a:t>
            </a:r>
          </a:p>
          <a:p>
            <a:r>
              <a:rPr lang="en-US" dirty="0" smtClean="0"/>
              <a:t>More regions planned for the future</a:t>
            </a:r>
          </a:p>
          <a:p>
            <a:r>
              <a:rPr lang="en-US" dirty="0" smtClean="0"/>
              <a:t>Zones are totally separate and distinct</a:t>
            </a:r>
          </a:p>
          <a:p>
            <a:r>
              <a:rPr lang="en-US" dirty="0" smtClean="0"/>
              <a:t>EC2 artifacts must be moved between zones:</a:t>
            </a:r>
          </a:p>
          <a:p>
            <a:pPr lvl="1"/>
            <a:r>
              <a:rPr lang="en-US" dirty="0" smtClean="0"/>
              <a:t>Keys</a:t>
            </a:r>
          </a:p>
          <a:p>
            <a:pPr lvl="1"/>
            <a:r>
              <a:rPr lang="en-US" dirty="0" smtClean="0"/>
              <a:t>AMIs</a:t>
            </a:r>
          </a:p>
          <a:p>
            <a:pPr lvl="1"/>
            <a:r>
              <a:rPr lang="en-US" dirty="0" smtClean="0"/>
              <a:t>Security groups</a:t>
            </a:r>
          </a:p>
          <a:p>
            <a:pPr lvl="1"/>
            <a:endParaRPr lang="en-US" dirty="0" smtClean="0"/>
          </a:p>
          <a:p>
            <a:pPr lvl="1"/>
            <a:endParaRPr lang="en-US" dirty="0"/>
          </a:p>
        </p:txBody>
      </p:sp>
    </p:spTree>
    <p:extLst>
      <p:ext uri="{BB962C8B-B14F-4D97-AF65-F5344CB8AC3E}">
        <p14:creationId xmlns:p14="http://schemas.microsoft.com/office/powerpoint/2010/main" val="1376944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74663" y="1524000"/>
            <a:ext cx="8231187" cy="4572000"/>
          </a:xfrm>
          <a:prstGeom prst="rect">
            <a:avLst/>
          </a:prstGeom>
        </p:spPr>
        <p:txBody>
          <a:bodyPr>
            <a:normAutofit fontScale="85000" lnSpcReduction="20000"/>
          </a:bodyPr>
          <a:lstStyle/>
          <a:p>
            <a:r>
              <a:rPr lang="en-US" dirty="0" smtClean="0"/>
              <a:t>Instance is idle.</a:t>
            </a:r>
          </a:p>
          <a:p>
            <a:endParaRPr lang="en-US" dirty="0" smtClean="0"/>
          </a:p>
          <a:p>
            <a:r>
              <a:rPr lang="en-US" dirty="0" smtClean="0"/>
              <a:t>Run Instances call to cloud (status: </a:t>
            </a:r>
            <a:r>
              <a:rPr lang="en-US" i="1" dirty="0" smtClean="0"/>
              <a:t>pending</a:t>
            </a:r>
            <a:r>
              <a:rPr lang="en-US" dirty="0" smtClean="0"/>
              <a:t>):</a:t>
            </a:r>
          </a:p>
          <a:p>
            <a:pPr lvl="1">
              <a:buNone/>
            </a:pPr>
            <a:r>
              <a:rPr lang="en-US" dirty="0" smtClean="0"/>
              <a:t>Cloud finds idle instance.</a:t>
            </a:r>
          </a:p>
          <a:p>
            <a:pPr lvl="1">
              <a:buNone/>
            </a:pPr>
            <a:r>
              <a:rPr lang="en-US" dirty="0" smtClean="0"/>
              <a:t>AMI copied from S3 to instance’s local disk.</a:t>
            </a:r>
          </a:p>
          <a:p>
            <a:pPr lvl="1">
              <a:buNone/>
            </a:pPr>
            <a:r>
              <a:rPr lang="en-US" dirty="0" smtClean="0"/>
              <a:t>Instance booted.</a:t>
            </a:r>
          </a:p>
          <a:p>
            <a:pPr lvl="1">
              <a:buNone/>
            </a:pPr>
            <a:endParaRPr lang="en-US" dirty="0" smtClean="0"/>
          </a:p>
          <a:p>
            <a:r>
              <a:rPr lang="en-US" dirty="0" smtClean="0"/>
              <a:t>Instance is active (status: </a:t>
            </a:r>
            <a:r>
              <a:rPr lang="en-US" i="1" dirty="0" smtClean="0"/>
              <a:t>running</a:t>
            </a:r>
            <a:r>
              <a:rPr lang="en-US" dirty="0" smtClean="0"/>
              <a:t>).</a:t>
            </a:r>
          </a:p>
          <a:p>
            <a:endParaRPr lang="en-US" dirty="0" smtClean="0"/>
          </a:p>
          <a:p>
            <a:r>
              <a:rPr lang="en-US" dirty="0" smtClean="0"/>
              <a:t>Instance begins to shut down (status: </a:t>
            </a:r>
            <a:r>
              <a:rPr lang="en-US" i="1" dirty="0" smtClean="0"/>
              <a:t>shutting-down</a:t>
            </a:r>
            <a:r>
              <a:rPr lang="en-US" dirty="0" smtClean="0"/>
              <a:t>).</a:t>
            </a:r>
          </a:p>
          <a:p>
            <a:endParaRPr lang="en-US" dirty="0" smtClean="0"/>
          </a:p>
          <a:p>
            <a:r>
              <a:rPr lang="en-US" dirty="0" smtClean="0"/>
              <a:t>Instance terminates (status: </a:t>
            </a:r>
            <a:r>
              <a:rPr lang="en-US" i="1" dirty="0" smtClean="0"/>
              <a:t>terminated</a:t>
            </a:r>
            <a:r>
              <a:rPr lang="en-US" dirty="0" smtClean="0"/>
              <a:t>).</a:t>
            </a:r>
            <a:endParaRPr lang="en-US" dirty="0"/>
          </a:p>
        </p:txBody>
      </p:sp>
      <p:pic>
        <p:nvPicPr>
          <p:cNvPr id="13" name="Picture 12" descr="iStock_000003181669Small.jpg"/>
          <p:cNvPicPr>
            <a:picLocks noChangeAspect="1"/>
          </p:cNvPicPr>
          <p:nvPr/>
        </p:nvPicPr>
        <p:blipFill>
          <a:blip r:embed="rId2"/>
          <a:stretch>
            <a:fillRect/>
          </a:stretch>
        </p:blipFill>
        <p:spPr>
          <a:xfrm>
            <a:off x="6351896" y="2057400"/>
            <a:ext cx="2549154" cy="3728082"/>
          </a:xfrm>
          <a:prstGeom prst="rect">
            <a:avLst/>
          </a:prstGeom>
        </p:spPr>
      </p:pic>
      <p:sp>
        <p:nvSpPr>
          <p:cNvPr id="5" name="Circular Arrow 4"/>
          <p:cNvSpPr/>
          <p:nvPr/>
        </p:nvSpPr>
        <p:spPr bwMode="auto">
          <a:xfrm>
            <a:off x="5410200" y="2895600"/>
            <a:ext cx="1828800" cy="1828800"/>
          </a:xfrm>
          <a:prstGeom prst="circularArrow">
            <a:avLst>
              <a:gd name="adj1" fmla="val 12500"/>
              <a:gd name="adj2" fmla="val 1142319"/>
              <a:gd name="adj3" fmla="val 20457681"/>
              <a:gd name="adj4" fmla="val 808892"/>
              <a:gd name="adj5" fmla="val 12500"/>
            </a:avLst>
          </a:prstGeom>
          <a:solidFill>
            <a:srgbClr val="FFC000">
              <a:alpha val="69804"/>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2" name="Title 1"/>
          <p:cNvSpPr>
            <a:spLocks noGrp="1"/>
          </p:cNvSpPr>
          <p:nvPr>
            <p:ph type="title"/>
          </p:nvPr>
        </p:nvSpPr>
        <p:spPr/>
        <p:txBody>
          <a:bodyPr/>
          <a:lstStyle/>
          <a:p>
            <a:r>
              <a:rPr lang="en-US" dirty="0" smtClean="0"/>
              <a:t>EC2 Instance Lifecycle</a:t>
            </a:r>
            <a:endParaRPr lang="en-US" dirty="0"/>
          </a:p>
        </p:txBody>
      </p:sp>
    </p:spTree>
    <p:extLst>
      <p:ext uri="{BB962C8B-B14F-4D97-AF65-F5344CB8AC3E}">
        <p14:creationId xmlns:p14="http://schemas.microsoft.com/office/powerpoint/2010/main" val="3693024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Network Security 1</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Control Access:</a:t>
            </a:r>
          </a:p>
          <a:p>
            <a:pPr lvl="1"/>
            <a:r>
              <a:rPr lang="en-US" dirty="0" smtClean="0"/>
              <a:t>Outside world to EC2</a:t>
            </a:r>
          </a:p>
          <a:p>
            <a:pPr lvl="1"/>
            <a:r>
              <a:rPr lang="en-US" dirty="0" smtClean="0"/>
              <a:t>EC2 instance to EC2 instance</a:t>
            </a:r>
          </a:p>
          <a:p>
            <a:r>
              <a:rPr lang="en-US" dirty="0" smtClean="0"/>
              <a:t>For Example:</a:t>
            </a:r>
          </a:p>
          <a:p>
            <a:endParaRPr lang="en-US" dirty="0"/>
          </a:p>
        </p:txBody>
      </p:sp>
      <p:sp>
        <p:nvSpPr>
          <p:cNvPr id="8" name="Rectangle 7"/>
          <p:cNvSpPr/>
          <p:nvPr/>
        </p:nvSpPr>
        <p:spPr bwMode="auto">
          <a:xfrm>
            <a:off x="1295400" y="3276600"/>
            <a:ext cx="7239000" cy="228600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1" name="Rectangle 10"/>
          <p:cNvSpPr/>
          <p:nvPr/>
        </p:nvSpPr>
        <p:spPr bwMode="auto">
          <a:xfrm>
            <a:off x="1600200" y="3505200"/>
            <a:ext cx="6629400" cy="1524000"/>
          </a:xfrm>
          <a:prstGeom prst="rect">
            <a:avLst/>
          </a:prstGeom>
          <a:solidFill>
            <a:schemeClr val="accent2">
              <a:lumMod val="20000"/>
              <a:lumOff val="80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24" name="Rectangle 23"/>
          <p:cNvSpPr/>
          <p:nvPr/>
        </p:nvSpPr>
        <p:spPr bwMode="auto">
          <a:xfrm>
            <a:off x="1828800" y="3733800"/>
            <a:ext cx="1600200" cy="990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Web Server</a:t>
            </a:r>
          </a:p>
        </p:txBody>
      </p:sp>
      <p:sp>
        <p:nvSpPr>
          <p:cNvPr id="41" name="Right Arrow 40"/>
          <p:cNvSpPr/>
          <p:nvPr/>
        </p:nvSpPr>
        <p:spPr bwMode="auto">
          <a:xfrm rot="16200000" flipV="1">
            <a:off x="2419350" y="4956552"/>
            <a:ext cx="495300" cy="152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44" name="Left-Right Arrow 43"/>
          <p:cNvSpPr/>
          <p:nvPr/>
        </p:nvSpPr>
        <p:spPr bwMode="auto">
          <a:xfrm>
            <a:off x="76200" y="5281047"/>
            <a:ext cx="8915400" cy="190500"/>
          </a:xfrm>
          <a:prstGeom prst="lef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3" name="Rectangle 82"/>
          <p:cNvSpPr/>
          <p:nvPr/>
        </p:nvSpPr>
        <p:spPr bwMode="auto">
          <a:xfrm>
            <a:off x="4114800" y="3733800"/>
            <a:ext cx="1600200" cy="990600"/>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App Server</a:t>
            </a:r>
          </a:p>
        </p:txBody>
      </p:sp>
      <p:sp>
        <p:nvSpPr>
          <p:cNvPr id="84" name="Rectangle 83"/>
          <p:cNvSpPr/>
          <p:nvPr/>
        </p:nvSpPr>
        <p:spPr bwMode="auto">
          <a:xfrm>
            <a:off x="6400800" y="3733800"/>
            <a:ext cx="1600200" cy="990600"/>
          </a:xfrm>
          <a:prstGeom prst="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DB Server</a:t>
            </a:r>
          </a:p>
        </p:txBody>
      </p:sp>
      <p:sp>
        <p:nvSpPr>
          <p:cNvPr id="85" name="Right Arrow 84"/>
          <p:cNvSpPr/>
          <p:nvPr/>
        </p:nvSpPr>
        <p:spPr bwMode="auto">
          <a:xfrm flipV="1">
            <a:off x="3600450" y="4191000"/>
            <a:ext cx="342900" cy="17145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7" name="Right Arrow 86"/>
          <p:cNvSpPr/>
          <p:nvPr/>
        </p:nvSpPr>
        <p:spPr bwMode="auto">
          <a:xfrm flipV="1">
            <a:off x="5886450" y="4114800"/>
            <a:ext cx="342900" cy="17145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8" name="Right Arrow 87"/>
          <p:cNvSpPr/>
          <p:nvPr/>
        </p:nvSpPr>
        <p:spPr bwMode="auto">
          <a:xfrm rot="16200000" flipV="1">
            <a:off x="4705350" y="4956553"/>
            <a:ext cx="495300" cy="152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89" name="Right Arrow 88"/>
          <p:cNvSpPr/>
          <p:nvPr/>
        </p:nvSpPr>
        <p:spPr bwMode="auto">
          <a:xfrm rot="16200000" flipV="1">
            <a:off x="6991350" y="4956553"/>
            <a:ext cx="495300" cy="152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90" name="TextBox 89"/>
          <p:cNvSpPr txBox="1"/>
          <p:nvPr/>
        </p:nvSpPr>
        <p:spPr>
          <a:xfrm>
            <a:off x="2004447" y="5638800"/>
            <a:ext cx="1303370" cy="461665"/>
          </a:xfrm>
          <a:prstGeom prst="rect">
            <a:avLst/>
          </a:prstGeom>
          <a:noFill/>
        </p:spPr>
        <p:txBody>
          <a:bodyPr wrap="none" rtlCol="0">
            <a:spAutoFit/>
          </a:bodyPr>
          <a:lstStyle/>
          <a:p>
            <a:r>
              <a:rPr lang="en-US" sz="1200" dirty="0" smtClean="0"/>
              <a:t>Web Server (80)</a:t>
            </a:r>
          </a:p>
          <a:p>
            <a:pPr algn="ctr"/>
            <a:r>
              <a:rPr lang="en-US" sz="1200" dirty="0" smtClean="0"/>
              <a:t>SSH (22)</a:t>
            </a:r>
            <a:endParaRPr lang="en-US" sz="1200" dirty="0"/>
          </a:p>
        </p:txBody>
      </p:sp>
      <p:sp>
        <p:nvSpPr>
          <p:cNvPr id="91" name="TextBox 90"/>
          <p:cNvSpPr txBox="1"/>
          <p:nvPr/>
        </p:nvSpPr>
        <p:spPr>
          <a:xfrm>
            <a:off x="4243953" y="5638800"/>
            <a:ext cx="1432508" cy="461665"/>
          </a:xfrm>
          <a:prstGeom prst="rect">
            <a:avLst/>
          </a:prstGeom>
          <a:noFill/>
        </p:spPr>
        <p:txBody>
          <a:bodyPr wrap="none" rtlCol="0">
            <a:spAutoFit/>
          </a:bodyPr>
          <a:lstStyle/>
          <a:p>
            <a:r>
              <a:rPr lang="en-US" sz="1200" dirty="0" smtClean="0"/>
              <a:t>App Server (2048)</a:t>
            </a:r>
          </a:p>
          <a:p>
            <a:pPr algn="ctr"/>
            <a:r>
              <a:rPr lang="en-US" sz="1200" dirty="0" smtClean="0"/>
              <a:t>SSH (22)</a:t>
            </a:r>
            <a:endParaRPr lang="en-US" sz="1200" dirty="0"/>
          </a:p>
        </p:txBody>
      </p:sp>
      <p:sp>
        <p:nvSpPr>
          <p:cNvPr id="92" name="TextBox 91"/>
          <p:cNvSpPr txBox="1"/>
          <p:nvPr/>
        </p:nvSpPr>
        <p:spPr>
          <a:xfrm>
            <a:off x="6554490" y="5638800"/>
            <a:ext cx="1365182" cy="461665"/>
          </a:xfrm>
          <a:prstGeom prst="rect">
            <a:avLst/>
          </a:prstGeom>
          <a:noFill/>
        </p:spPr>
        <p:txBody>
          <a:bodyPr wrap="none" rtlCol="0">
            <a:spAutoFit/>
          </a:bodyPr>
          <a:lstStyle/>
          <a:p>
            <a:r>
              <a:rPr lang="en-US" sz="1200" dirty="0" smtClean="0"/>
              <a:t>DB Server (3300)</a:t>
            </a:r>
          </a:p>
          <a:p>
            <a:pPr algn="ctr"/>
            <a:r>
              <a:rPr lang="en-US" sz="1200" dirty="0" smtClean="0"/>
              <a:t>SSH (22)</a:t>
            </a:r>
            <a:endParaRPr lang="en-US" sz="1200" dirty="0"/>
          </a:p>
        </p:txBody>
      </p:sp>
    </p:spTree>
    <p:extLst>
      <p:ext uri="{BB962C8B-B14F-4D97-AF65-F5344CB8AC3E}">
        <p14:creationId xmlns:p14="http://schemas.microsoft.com/office/powerpoint/2010/main" val="3731017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1" grpId="0" animBg="1"/>
      <p:bldP spid="85" grpId="0" animBg="1"/>
      <p:bldP spid="87" grpId="0" animBg="1"/>
      <p:bldP spid="88" grpId="0" animBg="1"/>
      <p:bldP spid="8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Network Security 2</a:t>
            </a:r>
            <a:endParaRPr lang="en-US" dirty="0"/>
          </a:p>
        </p:txBody>
      </p:sp>
      <p:grpSp>
        <p:nvGrpSpPr>
          <p:cNvPr id="4" name="Group 3"/>
          <p:cNvGrpSpPr/>
          <p:nvPr/>
        </p:nvGrpSpPr>
        <p:grpSpPr>
          <a:xfrm>
            <a:off x="991583" y="2590800"/>
            <a:ext cx="7695217" cy="4191000"/>
            <a:chOff x="991583" y="2590800"/>
            <a:chExt cx="7695217" cy="4191000"/>
          </a:xfrm>
        </p:grpSpPr>
        <p:sp>
          <p:nvSpPr>
            <p:cNvPr id="5" name="Rectangle 4"/>
            <p:cNvSpPr/>
            <p:nvPr/>
          </p:nvSpPr>
          <p:spPr bwMode="auto">
            <a:xfrm>
              <a:off x="4268183" y="4267200"/>
              <a:ext cx="1600200" cy="99060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Tahoma" pitchFamily="34" charset="0"/>
                  <a:cs typeface="Tahoma" pitchFamily="34" charset="0"/>
                  <a:sym typeface="Times New Roman" pitchFamily="18" charset="0"/>
                </a:rPr>
                <a:t>EC2 Instance</a:t>
              </a:r>
            </a:p>
          </p:txBody>
        </p:sp>
        <p:cxnSp>
          <p:nvCxnSpPr>
            <p:cNvPr id="9" name="Straight Arrow Connector 8"/>
            <p:cNvCxnSpPr/>
            <p:nvPr/>
          </p:nvCxnSpPr>
          <p:spPr bwMode="auto">
            <a:xfrm rot="10800000" flipV="1">
              <a:off x="5792183" y="3962400"/>
              <a:ext cx="2057400" cy="571500"/>
            </a:xfrm>
            <a:prstGeom prst="straightConnector1">
              <a:avLst/>
            </a:prstGeom>
            <a:ln w="38100">
              <a:headEnd type="none" w="med" len="med"/>
              <a:tailEnd type="arrow"/>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7849583" y="3657600"/>
              <a:ext cx="837217" cy="584775"/>
            </a:xfrm>
            <a:prstGeom prst="rect">
              <a:avLst/>
            </a:prstGeom>
            <a:noFill/>
          </p:spPr>
          <p:txBody>
            <a:bodyPr wrap="none" rtlCol="0">
              <a:spAutoFit/>
            </a:bodyPr>
            <a:lstStyle/>
            <a:p>
              <a:r>
                <a:rPr lang="en-US" sz="1600" dirty="0" smtClean="0"/>
                <a:t>Port 22</a:t>
              </a:r>
            </a:p>
            <a:p>
              <a:pPr algn="ctr"/>
              <a:r>
                <a:rPr lang="en-US" sz="1600" dirty="0" smtClean="0"/>
                <a:t>(SSH)</a:t>
              </a:r>
              <a:endParaRPr lang="en-US" sz="1600" dirty="0"/>
            </a:p>
          </p:txBody>
        </p:sp>
        <p:sp>
          <p:nvSpPr>
            <p:cNvPr id="13" name="Block Arc 12"/>
            <p:cNvSpPr/>
            <p:nvPr/>
          </p:nvSpPr>
          <p:spPr bwMode="auto">
            <a:xfrm>
              <a:off x="2896583" y="2743200"/>
              <a:ext cx="4267200" cy="3733800"/>
            </a:xfrm>
            <a:prstGeom prst="blockArc">
              <a:avLst>
                <a:gd name="adj1" fmla="val 19711338"/>
                <a:gd name="adj2" fmla="val 20758909"/>
                <a:gd name="adj3" fmla="val 7372"/>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cxnSp>
          <p:nvCxnSpPr>
            <p:cNvPr id="14" name="Straight Arrow Connector 13"/>
            <p:cNvCxnSpPr/>
            <p:nvPr/>
          </p:nvCxnSpPr>
          <p:spPr bwMode="auto">
            <a:xfrm rot="10800000" flipV="1">
              <a:off x="5639783" y="2971800"/>
              <a:ext cx="1676400" cy="1295400"/>
            </a:xfrm>
            <a:prstGeom prst="straightConnector1">
              <a:avLst/>
            </a:prstGeom>
            <a:ln w="38100">
              <a:headEnd type="none" w="med" len="med"/>
              <a:tailEnd type="arrow"/>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17" name="TextBox 16"/>
            <p:cNvSpPr txBox="1"/>
            <p:nvPr/>
          </p:nvSpPr>
          <p:spPr>
            <a:xfrm>
              <a:off x="7239983" y="2590800"/>
              <a:ext cx="837217" cy="584775"/>
            </a:xfrm>
            <a:prstGeom prst="rect">
              <a:avLst/>
            </a:prstGeom>
            <a:noFill/>
          </p:spPr>
          <p:txBody>
            <a:bodyPr wrap="none" rtlCol="0">
              <a:spAutoFit/>
            </a:bodyPr>
            <a:lstStyle/>
            <a:p>
              <a:r>
                <a:rPr lang="en-US" sz="1600" dirty="0" smtClean="0"/>
                <a:t>Port 80</a:t>
              </a:r>
            </a:p>
            <a:p>
              <a:pPr algn="ctr"/>
              <a:r>
                <a:rPr lang="en-US" sz="1600" dirty="0" smtClean="0"/>
                <a:t>(HTTP)</a:t>
              </a:r>
              <a:endParaRPr lang="en-US" sz="1600" dirty="0"/>
            </a:p>
          </p:txBody>
        </p:sp>
        <p:sp>
          <p:nvSpPr>
            <p:cNvPr id="18" name="Block Arc 17"/>
            <p:cNvSpPr/>
            <p:nvPr/>
          </p:nvSpPr>
          <p:spPr bwMode="auto">
            <a:xfrm>
              <a:off x="2896583" y="2590800"/>
              <a:ext cx="4267200" cy="4191000"/>
            </a:xfrm>
            <a:prstGeom prst="blockArc">
              <a:avLst>
                <a:gd name="adj1" fmla="val 20928152"/>
                <a:gd name="adj2" fmla="val 19310376"/>
                <a:gd name="adj3" fmla="val 6975"/>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sp>
          <p:nvSpPr>
            <p:cNvPr id="19" name="TextBox 18"/>
            <p:cNvSpPr txBox="1"/>
            <p:nvPr/>
          </p:nvSpPr>
          <p:spPr>
            <a:xfrm>
              <a:off x="991583" y="3733800"/>
              <a:ext cx="1426096" cy="369332"/>
            </a:xfrm>
            <a:prstGeom prst="rect">
              <a:avLst/>
            </a:prstGeom>
            <a:noFill/>
          </p:spPr>
          <p:txBody>
            <a:bodyPr wrap="none" rtlCol="0">
              <a:spAutoFit/>
            </a:bodyPr>
            <a:lstStyle/>
            <a:p>
              <a:r>
                <a:rPr lang="en-US" dirty="0" smtClean="0"/>
                <a:t>EC2 Firewall</a:t>
              </a:r>
              <a:endParaRPr lang="en-US" dirty="0"/>
            </a:p>
          </p:txBody>
        </p:sp>
        <p:cxnSp>
          <p:nvCxnSpPr>
            <p:cNvPr id="21" name="Straight Arrow Connector 20"/>
            <p:cNvCxnSpPr/>
            <p:nvPr/>
          </p:nvCxnSpPr>
          <p:spPr bwMode="auto">
            <a:xfrm>
              <a:off x="2363183" y="3994666"/>
              <a:ext cx="555104" cy="120134"/>
            </a:xfrm>
            <a:prstGeom prst="straightConnector1">
              <a:avLst/>
            </a:prstGeom>
            <a:solidFill>
              <a:srgbClr val="00D397"/>
            </a:solidFill>
            <a:ln w="38100" cap="flat" cmpd="sng" algn="ctr">
              <a:solidFill>
                <a:schemeClr val="accent2"/>
              </a:solidFill>
              <a:prstDash val="solid"/>
              <a:round/>
              <a:headEnd type="none" w="med" len="med"/>
              <a:tailEnd type="arrow"/>
            </a:ln>
            <a:effectLst>
              <a:outerShdw blurRad="50800" dist="38100" dir="2700000" algn="tl" rotWithShape="0">
                <a:prstClr val="black">
                  <a:alpha val="40000"/>
                </a:prstClr>
              </a:outerShdw>
            </a:effectLst>
          </p:spPr>
        </p:cxnSp>
      </p:gr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Secure by default</a:t>
            </a:r>
          </a:p>
          <a:p>
            <a:r>
              <a:rPr lang="en-US" dirty="0" smtClean="0"/>
              <a:t>Open ports as needed</a:t>
            </a:r>
          </a:p>
          <a:p>
            <a:r>
              <a:rPr lang="en-US" dirty="0" smtClean="0"/>
              <a:t>Default group:</a:t>
            </a:r>
            <a:endParaRPr lang="en-US" dirty="0"/>
          </a:p>
        </p:txBody>
      </p:sp>
    </p:spTree>
    <p:extLst>
      <p:ext uri="{BB962C8B-B14F-4D97-AF65-F5344CB8AC3E}">
        <p14:creationId xmlns:p14="http://schemas.microsoft.com/office/powerpoint/2010/main" val="1114149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Network Security 3</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Concepts:</a:t>
            </a:r>
          </a:p>
          <a:p>
            <a:pPr lvl="1"/>
            <a:r>
              <a:rPr lang="en-US" dirty="0" smtClean="0"/>
              <a:t>Inbound access control only</a:t>
            </a:r>
          </a:p>
          <a:p>
            <a:pPr lvl="1"/>
            <a:r>
              <a:rPr lang="en-US" dirty="0" smtClean="0"/>
              <a:t>Security group – collection of access rules</a:t>
            </a:r>
          </a:p>
          <a:p>
            <a:pPr lvl="1"/>
            <a:r>
              <a:rPr lang="en-US" dirty="0" smtClean="0"/>
              <a:t>Assign group(s) on instance launch</a:t>
            </a:r>
          </a:p>
          <a:p>
            <a:pPr lvl="1"/>
            <a:r>
              <a:rPr lang="en-US" dirty="0" smtClean="0"/>
              <a:t>Modify existing group on running instances</a:t>
            </a:r>
          </a:p>
          <a:p>
            <a:pPr lvl="1"/>
            <a:r>
              <a:rPr lang="en-US" dirty="0" smtClean="0"/>
              <a:t>Access rule:</a:t>
            </a:r>
          </a:p>
          <a:p>
            <a:pPr lvl="2"/>
            <a:r>
              <a:rPr lang="en-US" sz="1800" dirty="0" smtClean="0"/>
              <a:t>Name</a:t>
            </a:r>
          </a:p>
          <a:p>
            <a:pPr lvl="2"/>
            <a:r>
              <a:rPr lang="en-US" sz="1800" dirty="0" smtClean="0"/>
              <a:t>Description</a:t>
            </a:r>
          </a:p>
          <a:p>
            <a:pPr lvl="2"/>
            <a:r>
              <a:rPr lang="en-US" sz="1800" dirty="0" smtClean="0"/>
              <a:t>Protocol</a:t>
            </a:r>
          </a:p>
          <a:p>
            <a:pPr lvl="2"/>
            <a:r>
              <a:rPr lang="en-US" sz="1800" dirty="0" smtClean="0"/>
              <a:t>Port range</a:t>
            </a:r>
          </a:p>
          <a:p>
            <a:pPr lvl="2"/>
            <a:r>
              <a:rPr lang="en-US" sz="1800" dirty="0" smtClean="0"/>
              <a:t>IP Address range</a:t>
            </a:r>
          </a:p>
          <a:p>
            <a:pPr lvl="1"/>
            <a:endParaRPr lang="en-US" dirty="0" smtClean="0"/>
          </a:p>
          <a:p>
            <a:pPr lvl="2"/>
            <a:endParaRPr lang="en-US" dirty="0"/>
          </a:p>
        </p:txBody>
      </p:sp>
      <p:pic>
        <p:nvPicPr>
          <p:cNvPr id="3074" name="Picture 2" descr="C:\Documents and Settings\jeff\Local Settings\Temporary Internet Files\Content.IE5\SHP320PW\MPj03866660000[1].jpg"/>
          <p:cNvPicPr>
            <a:picLocks noChangeAspect="1" noChangeArrowheads="1"/>
          </p:cNvPicPr>
          <p:nvPr/>
        </p:nvPicPr>
        <p:blipFill>
          <a:blip r:embed="rId2"/>
          <a:srcRect/>
          <a:stretch>
            <a:fillRect/>
          </a:stretch>
        </p:blipFill>
        <p:spPr bwMode="auto">
          <a:xfrm>
            <a:off x="4598217" y="4267200"/>
            <a:ext cx="2819400" cy="2011172"/>
          </a:xfrm>
          <a:prstGeom prst="rect">
            <a:avLst/>
          </a:prstGeom>
          <a:noFill/>
        </p:spPr>
      </p:pic>
    </p:spTree>
    <p:extLst>
      <p:ext uri="{BB962C8B-B14F-4D97-AF65-F5344CB8AC3E}">
        <p14:creationId xmlns:p14="http://schemas.microsoft.com/office/powerpoint/2010/main" val="853203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Day 1: 10:30 AM – 4:00 PM</a:t>
            </a:r>
          </a:p>
          <a:p>
            <a:r>
              <a:rPr lang="en-US" dirty="0" smtClean="0"/>
              <a:t>Day 2: 10:30 AM – 4:00 PM</a:t>
            </a:r>
          </a:p>
          <a:p>
            <a:r>
              <a:rPr lang="en-US" dirty="0" smtClean="0"/>
              <a:t>60 and 120 minute course modules.</a:t>
            </a:r>
          </a:p>
          <a:p>
            <a:r>
              <a:rPr lang="en-US" dirty="0" smtClean="0"/>
              <a:t>Break and Q&amp;A time at end of each module.</a:t>
            </a:r>
          </a:p>
          <a:p>
            <a:r>
              <a:rPr lang="en-US" dirty="0" smtClean="0"/>
              <a:t>Please ask questions if anything is unclear.</a:t>
            </a:r>
          </a:p>
          <a:p>
            <a:r>
              <a:rPr lang="en-US" dirty="0" smtClean="0"/>
              <a:t>Your feedback is very helpful.</a:t>
            </a:r>
          </a:p>
          <a:p>
            <a:r>
              <a:rPr lang="en-US" dirty="0" smtClean="0"/>
              <a:t>Follow along on your laptop if you’d like.</a:t>
            </a:r>
          </a:p>
          <a:p>
            <a:pPr>
              <a:buNone/>
            </a:pPr>
            <a:endParaRPr lang="en-US" dirty="0" smtClean="0"/>
          </a:p>
          <a:p>
            <a:endParaRPr lang="en-US" dirty="0"/>
          </a:p>
        </p:txBody>
      </p:sp>
    </p:spTree>
    <p:extLst>
      <p:ext uri="{BB962C8B-B14F-4D97-AF65-F5344CB8AC3E}">
        <p14:creationId xmlns:p14="http://schemas.microsoft.com/office/powerpoint/2010/main" val="501504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Instance Addressing</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92500" lnSpcReduction="20000"/>
          </a:bodyPr>
          <a:lstStyle/>
          <a:p>
            <a:r>
              <a:rPr lang="en-US" dirty="0" smtClean="0"/>
              <a:t>Every instance gets:</a:t>
            </a:r>
          </a:p>
          <a:p>
            <a:pPr lvl="1"/>
            <a:r>
              <a:rPr lang="en-US" dirty="0" smtClean="0"/>
              <a:t>Private IP </a:t>
            </a:r>
            <a:r>
              <a:rPr lang="en-US" dirty="0" err="1" smtClean="0"/>
              <a:t>adddress</a:t>
            </a:r>
            <a:endParaRPr lang="en-US" dirty="0" smtClean="0"/>
          </a:p>
          <a:p>
            <a:pPr lvl="1"/>
            <a:r>
              <a:rPr lang="en-US" dirty="0" smtClean="0"/>
              <a:t>Private DNS name (*.internal)</a:t>
            </a:r>
          </a:p>
          <a:p>
            <a:pPr lvl="1"/>
            <a:r>
              <a:rPr lang="en-US" dirty="0" smtClean="0"/>
              <a:t>Public DNS name (*.</a:t>
            </a:r>
            <a:r>
              <a:rPr lang="en-US" dirty="0" err="1" smtClean="0"/>
              <a:t>amazonaws.com</a:t>
            </a:r>
            <a:r>
              <a:rPr lang="en-US" dirty="0" smtClean="0"/>
              <a:t>)</a:t>
            </a:r>
          </a:p>
          <a:p>
            <a:r>
              <a:rPr lang="en-US" dirty="0" smtClean="0"/>
              <a:t>Optional public IP addresses</a:t>
            </a:r>
          </a:p>
          <a:p>
            <a:r>
              <a:rPr lang="en-US" dirty="0" smtClean="0"/>
              <a:t>Attach IP address to any </a:t>
            </a:r>
            <a:br>
              <a:rPr lang="en-US" dirty="0" smtClean="0"/>
            </a:br>
            <a:r>
              <a:rPr lang="en-US" dirty="0" smtClean="0"/>
              <a:t>running instance</a:t>
            </a:r>
          </a:p>
          <a:p>
            <a:r>
              <a:rPr lang="en-US" dirty="0" smtClean="0"/>
              <a:t>Load balancing:</a:t>
            </a:r>
          </a:p>
          <a:p>
            <a:pPr lvl="1"/>
            <a:r>
              <a:rPr lang="en-US" dirty="0" smtClean="0"/>
              <a:t>Round-robin DNS</a:t>
            </a:r>
          </a:p>
          <a:p>
            <a:pPr lvl="1"/>
            <a:r>
              <a:rPr lang="en-US" dirty="0" smtClean="0"/>
              <a:t>HA Proxy &amp; Heartbeat</a:t>
            </a:r>
          </a:p>
          <a:p>
            <a:pPr lvl="1"/>
            <a:r>
              <a:rPr lang="en-US" dirty="0" smtClean="0">
                <a:hlinkClick r:id="rId2"/>
              </a:rPr>
              <a:t>Good article </a:t>
            </a:r>
            <a:r>
              <a:rPr lang="en-US" dirty="0" smtClean="0"/>
              <a:t>in AWS Resource Center</a:t>
            </a:r>
          </a:p>
          <a:p>
            <a:endParaRPr lang="en-US" dirty="0"/>
          </a:p>
        </p:txBody>
      </p:sp>
      <p:pic>
        <p:nvPicPr>
          <p:cNvPr id="2052" name="Picture 4">
            <a:hlinkClick r:id="rId2"/>
          </p:cNvPr>
          <p:cNvPicPr>
            <a:picLocks noChangeAspect="1" noChangeArrowheads="1"/>
          </p:cNvPicPr>
          <p:nvPr/>
        </p:nvPicPr>
        <p:blipFill>
          <a:blip r:embed="rId3"/>
          <a:srcRect/>
          <a:stretch>
            <a:fillRect/>
          </a:stretch>
        </p:blipFill>
        <p:spPr bwMode="auto">
          <a:xfrm>
            <a:off x="6248400" y="1628814"/>
            <a:ext cx="2571750" cy="4190620"/>
          </a:xfrm>
          <a:prstGeom prst="rect">
            <a:avLst/>
          </a:prstGeom>
          <a:noFill/>
          <a:ln w="9525">
            <a:noFill/>
            <a:miter lim="800000"/>
            <a:headEnd/>
            <a:tailEnd/>
          </a:ln>
          <a:effectLst/>
        </p:spPr>
      </p:pic>
    </p:spTree>
    <p:extLst>
      <p:ext uri="{BB962C8B-B14F-4D97-AF65-F5344CB8AC3E}">
        <p14:creationId xmlns:p14="http://schemas.microsoft.com/office/powerpoint/2010/main" val="409901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Instance Security</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Keys &amp; X.509 Cert generated at aws.amazon.com</a:t>
            </a:r>
          </a:p>
        </p:txBody>
      </p:sp>
      <p:pic>
        <p:nvPicPr>
          <p:cNvPr id="4100" name="Picture 4"/>
          <p:cNvPicPr>
            <a:picLocks noChangeAspect="1" noChangeArrowheads="1"/>
          </p:cNvPicPr>
          <p:nvPr/>
        </p:nvPicPr>
        <p:blipFill>
          <a:blip r:embed="rId2"/>
          <a:srcRect/>
          <a:stretch>
            <a:fillRect/>
          </a:stretch>
        </p:blipFill>
        <p:spPr bwMode="auto">
          <a:xfrm>
            <a:off x="381000" y="3352800"/>
            <a:ext cx="2917918" cy="1676400"/>
          </a:xfrm>
          <a:prstGeom prst="rect">
            <a:avLst/>
          </a:prstGeom>
          <a:noFill/>
          <a:ln w="9525">
            <a:noFill/>
            <a:miter lim="800000"/>
            <a:headEnd/>
            <a:tailEnd/>
          </a:ln>
          <a:effectLst/>
        </p:spPr>
      </p:pic>
      <p:sp>
        <p:nvSpPr>
          <p:cNvPr id="7" name="Right Arrow 6"/>
          <p:cNvSpPr/>
          <p:nvPr/>
        </p:nvSpPr>
        <p:spPr bwMode="auto">
          <a:xfrm>
            <a:off x="3581400" y="3962400"/>
            <a:ext cx="762000" cy="457200"/>
          </a:xfrm>
          <a:prstGeom prst="rightArrow">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000000"/>
              </a:solidFill>
              <a:effectLst/>
              <a:latin typeface="Times New Roman" pitchFamily="18" charset="0"/>
              <a:cs typeface="Times New Roman" pitchFamily="18" charset="0"/>
              <a:sym typeface="Times New Roman" pitchFamily="18" charset="0"/>
            </a:endParaRPr>
          </a:p>
        </p:txBody>
      </p:sp>
      <p:pic>
        <p:nvPicPr>
          <p:cNvPr id="4101" name="Picture 5"/>
          <p:cNvPicPr>
            <a:picLocks noChangeAspect="1" noChangeArrowheads="1"/>
          </p:cNvPicPr>
          <p:nvPr/>
        </p:nvPicPr>
        <p:blipFill>
          <a:blip r:embed="rId3"/>
          <a:srcRect/>
          <a:stretch>
            <a:fillRect/>
          </a:stretch>
        </p:blipFill>
        <p:spPr bwMode="auto">
          <a:xfrm>
            <a:off x="4419600" y="2133600"/>
            <a:ext cx="2620316" cy="1905000"/>
          </a:xfrm>
          <a:prstGeom prst="rect">
            <a:avLst/>
          </a:prstGeom>
          <a:noFill/>
          <a:ln w="9525">
            <a:solidFill>
              <a:schemeClr val="accent1"/>
            </a:solidFill>
            <a:miter lim="800000"/>
            <a:headEnd/>
            <a:tailEnd/>
          </a:ln>
          <a:effectLst/>
        </p:spPr>
      </p:pic>
      <p:pic>
        <p:nvPicPr>
          <p:cNvPr id="4103" name="Picture 7"/>
          <p:cNvPicPr>
            <a:picLocks noChangeAspect="1" noChangeArrowheads="1"/>
          </p:cNvPicPr>
          <p:nvPr/>
        </p:nvPicPr>
        <p:blipFill>
          <a:blip r:embed="rId4"/>
          <a:srcRect/>
          <a:stretch>
            <a:fillRect/>
          </a:stretch>
        </p:blipFill>
        <p:spPr bwMode="auto">
          <a:xfrm>
            <a:off x="4419600" y="4343400"/>
            <a:ext cx="2590800" cy="1940118"/>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456319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304800"/>
            <a:ext cx="8229600" cy="710067"/>
          </a:xfrm>
        </p:spPr>
        <p:txBody>
          <a:bodyPr lIns="90000" tIns="46800" rIns="90000" bIns="46800">
            <a:spAutoFit/>
          </a:bodyPr>
          <a:lstStyle/>
          <a:p>
            <a:pPr marL="0" indent="0"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EC2 API Overview</a:t>
            </a:r>
          </a:p>
        </p:txBody>
      </p:sp>
      <p:sp>
        <p:nvSpPr>
          <p:cNvPr id="32771" name="Rectangle 3"/>
          <p:cNvSpPr>
            <a:spLocks noGrp="1" noChangeArrowheads="1"/>
          </p:cNvSpPr>
          <p:nvPr>
            <p:ph idx="4294967295"/>
          </p:nvPr>
        </p:nvSpPr>
        <p:spPr>
          <a:xfrm>
            <a:off x="474663" y="1500188"/>
            <a:ext cx="3716337" cy="4805547"/>
          </a:xfrm>
          <a:prstGeom prst="rect">
            <a:avLst/>
          </a:prstGeom>
        </p:spPr>
        <p:txBody>
          <a:bodyPr wrap="square" lIns="90000" tIns="46800" rIns="90000" bIns="46800">
            <a:spAutoFit/>
          </a:bodyPr>
          <a:lstStyle/>
          <a:p>
            <a:pPr marL="341313" indent="-341313" defTabSz="449263">
              <a:lnSpc>
                <a:spcPct val="8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400" b="1" dirty="0" smtClean="0"/>
              <a:t>Images:</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RegisterImage</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b="1" dirty="0" err="1" smtClean="0"/>
              <a:t>DescribeImages</a:t>
            </a:r>
            <a:endParaRPr lang="en-GB" sz="1200" b="1"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DeregisterImage</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ModifyImageAttribute</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DescribeImageAttribute</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ResetImageAttribute</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200" dirty="0" smtClean="0"/>
          </a:p>
          <a:p>
            <a:pPr marL="341313" indent="-341313" defTabSz="449263">
              <a:lnSpc>
                <a:spcPct val="8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400" b="1" dirty="0" smtClean="0"/>
              <a:t>Instances:</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b="1" dirty="0" err="1" smtClean="0"/>
              <a:t>RunInstances</a:t>
            </a:r>
            <a:endParaRPr lang="en-GB" sz="1200" b="1"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DescribeInstances</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TerminateInstances</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GetConsoleOutput</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RebootInstances</a:t>
            </a:r>
            <a:endParaRPr lang="en-GB" sz="1200" dirty="0" smtClean="0"/>
          </a:p>
          <a:p>
            <a:pPr marL="741363" lvl="1" indent="-284163" defTabSz="449263">
              <a:lnSpc>
                <a:spcPct val="80000"/>
              </a:lnSpc>
              <a:spcBef>
                <a:spcPts val="3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200" dirty="0" smtClean="0"/>
          </a:p>
          <a:p>
            <a:pPr marL="385763"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400" b="1" dirty="0" smtClean="0"/>
              <a:t>IP Addresses:</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AllocateAddress</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ReleaseAddress</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b="1" dirty="0" err="1" smtClean="0"/>
              <a:t>AssociateAddress</a:t>
            </a:r>
            <a:endParaRPr lang="en-GB" sz="1200" b="1"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DisassociateAddress</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DescribeAddresses</a:t>
            </a:r>
            <a:endParaRPr lang="en-GB" sz="1200" dirty="0" smtClean="0"/>
          </a:p>
          <a:p>
            <a:pPr marL="385763"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400" b="1"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000" b="1" dirty="0" smtClean="0"/>
          </a:p>
        </p:txBody>
      </p:sp>
      <p:sp>
        <p:nvSpPr>
          <p:cNvPr id="32772" name="Rectangle 4"/>
          <p:cNvSpPr>
            <a:spLocks noGrp="1" noChangeArrowheads="1"/>
          </p:cNvSpPr>
          <p:nvPr>
            <p:ph type="body" idx="4294967295"/>
          </p:nvPr>
        </p:nvSpPr>
        <p:spPr>
          <a:xfrm>
            <a:off x="4719638" y="1500188"/>
            <a:ext cx="3814762" cy="5408789"/>
          </a:xfrm>
        </p:spPr>
        <p:txBody>
          <a:bodyPr lIns="90000" tIns="46800" rIns="90000" bIns="46800">
            <a:spAutoFit/>
          </a:bodyPr>
          <a:lstStyle/>
          <a:p>
            <a:pPr marL="341313" indent="-341313" defTabSz="449263">
              <a:lnSpc>
                <a:spcPct val="8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400" b="1" dirty="0" err="1" smtClean="0"/>
              <a:t>Keypairs</a:t>
            </a:r>
            <a:r>
              <a:rPr lang="en-GB" sz="1200" b="1" dirty="0" smtClean="0"/>
              <a:t>:</a:t>
            </a:r>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CreateKeyPair</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DescribeKeyPairs</a:t>
            </a:r>
            <a:endParaRPr lang="en-GB" sz="1200" dirty="0" smtClean="0"/>
          </a:p>
          <a:p>
            <a:pPr marL="741363" lvl="1" indent="-284163" defTabSz="449263">
              <a:lnSpc>
                <a:spcPct val="80000"/>
              </a:lnSpc>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DeleteKeyPair</a:t>
            </a:r>
            <a:endParaRPr lang="en-GB" sz="1200" dirty="0" smtClean="0"/>
          </a:p>
          <a:p>
            <a:pPr marL="341313" indent="-341313" defTabSz="449263">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200" b="1" dirty="0" smtClean="0"/>
          </a:p>
          <a:p>
            <a:pPr marL="341313" indent="-341313" defTabSz="449263">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b="1" dirty="0" smtClean="0"/>
              <a:t>Security </a:t>
            </a:r>
            <a:r>
              <a:rPr lang="en-GB" sz="1400" b="1" dirty="0" smtClean="0"/>
              <a:t>Groups</a:t>
            </a:r>
            <a:r>
              <a:rPr lang="en-GB" sz="1200" b="1" dirty="0" smtClean="0"/>
              <a:t>:</a:t>
            </a:r>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CreateSecurityGroup</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DescribeSecurityGroups</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DeleteSecurityGroup</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AuthorizeSecurityGroupIngress</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RevokeSecurityGroupIngress</a:t>
            </a:r>
            <a:endParaRPr lang="en-GB" sz="1200" dirty="0" smtClean="0"/>
          </a:p>
          <a:p>
            <a:pPr marL="385763" indent="-284163" defTabSz="449263">
              <a:spcBef>
                <a:spcPts val="350"/>
              </a:spcBef>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200" dirty="0" smtClean="0"/>
          </a:p>
          <a:p>
            <a:pPr marL="385763"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b="1" dirty="0" smtClean="0"/>
              <a:t>Block Storage Volumes:</a:t>
            </a:r>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b="1" dirty="0" err="1" smtClean="0"/>
              <a:t>CreateVolume</a:t>
            </a:r>
            <a:endParaRPr lang="en-GB" sz="1200" b="1"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DeleteVolume</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DescribeVolumes</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b="1" dirty="0" err="1" smtClean="0"/>
              <a:t>AttachVolume</a:t>
            </a:r>
            <a:endParaRPr lang="en-GB" sz="1200" b="1"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DetachVolume</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CreateSnapshot</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DescribeSnapshots</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200" dirty="0" err="1" smtClean="0"/>
              <a:t>DeleteSnapshot</a:t>
            </a:r>
            <a:endParaRPr lang="en-GB" sz="1200" dirty="0" smtClean="0"/>
          </a:p>
          <a:p>
            <a:pPr marL="741363" lvl="1" indent="-284163" defTabSz="449263">
              <a:spcBef>
                <a:spcPts val="35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1200" b="1" dirty="0" smtClean="0"/>
          </a:p>
          <a:p>
            <a:pPr marL="341313" indent="-341313" defTabSz="449263">
              <a:spcBef>
                <a:spcPts val="35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1400" dirty="0" smtClean="0"/>
              <a:t>	</a:t>
            </a:r>
          </a:p>
        </p:txBody>
      </p:sp>
      <p:sp>
        <p:nvSpPr>
          <p:cNvPr id="5" name="Oval Callout 4"/>
          <p:cNvSpPr/>
          <p:nvPr/>
        </p:nvSpPr>
        <p:spPr bwMode="auto">
          <a:xfrm>
            <a:off x="1981200" y="3352800"/>
            <a:ext cx="3429000" cy="1905000"/>
          </a:xfrm>
          <a:prstGeom prst="wedgeEllipseCallout">
            <a:avLst>
              <a:gd name="adj1" fmla="val -41316"/>
              <a:gd name="adj2" fmla="val -119748"/>
            </a:avLst>
          </a:prstGeom>
          <a:ln>
            <a:headEnd type="none" w="med" len="med"/>
            <a:tailEnd type="none" w="med" len="med"/>
          </a:ln>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rgbClr val="000000"/>
                </a:solidFill>
                <a:effectLst/>
                <a:latin typeface="Tahoma" pitchFamily="34" charset="0"/>
                <a:cs typeface="Tahoma" pitchFamily="34" charset="0"/>
                <a:sym typeface="Times New Roman" pitchFamily="18" charset="0"/>
              </a:rPr>
              <a:t>DescribeImages</a:t>
            </a:r>
            <a:r>
              <a:rPr kumimoji="0" lang="en-US" sz="16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t> –</a:t>
            </a:r>
          </a:p>
          <a:p>
            <a:pPr marL="0" marR="0" indent="0" algn="l" defTabSz="914400" rtl="0" eaLnBrk="1" fontAlgn="base" latinLnBrk="0" hangingPunct="1">
              <a:lnSpc>
                <a:spcPct val="100000"/>
              </a:lnSpc>
              <a:spcBef>
                <a:spcPct val="0"/>
              </a:spcBef>
              <a:spcAft>
                <a:spcPct val="0"/>
              </a:spcAft>
              <a:buClrTx/>
              <a:buSzTx/>
              <a:buFontTx/>
              <a:buNone/>
              <a:tabLst/>
            </a:pPr>
            <a:endParaRPr lang="en-US" sz="1600" baseline="0" dirty="0" smtClean="0">
              <a:solidFill>
                <a:srgbClr val="000000"/>
              </a:solidFill>
              <a:latin typeface="Tahoma" pitchFamily="34" charset="0"/>
              <a:cs typeface="Tahoma" pitchFamily="34" charset="0"/>
              <a:sym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sz="1600" baseline="0" dirty="0" smtClean="0">
                <a:solidFill>
                  <a:srgbClr val="000000"/>
                </a:solidFill>
                <a:latin typeface="Tahoma" pitchFamily="34" charset="0"/>
                <a:cs typeface="Tahoma" pitchFamily="34" charset="0"/>
                <a:sym typeface="Times New Roman" pitchFamily="18" charset="0"/>
              </a:rPr>
              <a:t>Fetch</a:t>
            </a:r>
            <a:r>
              <a:rPr lang="en-US" sz="1600" dirty="0" smtClean="0">
                <a:solidFill>
                  <a:srgbClr val="000000"/>
                </a:solidFill>
                <a:latin typeface="Tahoma" pitchFamily="34" charset="0"/>
                <a:cs typeface="Tahoma" pitchFamily="34" charset="0"/>
                <a:sym typeface="Times New Roman" pitchFamily="18" charset="0"/>
              </a:rPr>
              <a:t> a list of all available Amazon Machine Images (AMIs).</a:t>
            </a:r>
            <a:endParaRPr kumimoji="0" lang="en-US" sz="16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endParaRPr>
          </a:p>
        </p:txBody>
      </p:sp>
      <p:sp>
        <p:nvSpPr>
          <p:cNvPr id="6" name="Oval Callout 5"/>
          <p:cNvSpPr/>
          <p:nvPr/>
        </p:nvSpPr>
        <p:spPr bwMode="auto">
          <a:xfrm>
            <a:off x="2743200" y="4495800"/>
            <a:ext cx="3429000" cy="1905000"/>
          </a:xfrm>
          <a:prstGeom prst="wedgeEllipseCallout">
            <a:avLst>
              <a:gd name="adj1" fmla="val -72276"/>
              <a:gd name="adj2" fmla="val -99002"/>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rgbClr val="000000"/>
                </a:solidFill>
                <a:effectLst/>
                <a:latin typeface="Tahoma" pitchFamily="34" charset="0"/>
                <a:cs typeface="Tahoma" pitchFamily="34" charset="0"/>
                <a:sym typeface="Times New Roman" pitchFamily="18" charset="0"/>
              </a:rPr>
              <a:t>RunInstances</a:t>
            </a:r>
            <a:r>
              <a:rPr kumimoji="0" lang="en-US" sz="16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t> –</a:t>
            </a:r>
          </a:p>
          <a:p>
            <a:pPr marL="0" marR="0" indent="0" algn="l" defTabSz="914400" rtl="0" eaLnBrk="1" fontAlgn="base" latinLnBrk="0" hangingPunct="1">
              <a:lnSpc>
                <a:spcPct val="100000"/>
              </a:lnSpc>
              <a:spcBef>
                <a:spcPct val="0"/>
              </a:spcBef>
              <a:spcAft>
                <a:spcPct val="0"/>
              </a:spcAft>
              <a:buClrTx/>
              <a:buSzTx/>
              <a:buFontTx/>
              <a:buNone/>
              <a:tabLst/>
            </a:pPr>
            <a:endParaRPr lang="en-US" sz="1600" baseline="0" dirty="0" smtClean="0">
              <a:solidFill>
                <a:srgbClr val="000000"/>
              </a:solidFill>
              <a:latin typeface="Tahoma" pitchFamily="34" charset="0"/>
              <a:cs typeface="Tahoma" pitchFamily="34" charset="0"/>
              <a:sym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sz="1600" baseline="0" dirty="0" smtClean="0">
                <a:solidFill>
                  <a:srgbClr val="000000"/>
                </a:solidFill>
                <a:latin typeface="Tahoma" pitchFamily="34" charset="0"/>
                <a:cs typeface="Tahoma" pitchFamily="34" charset="0"/>
                <a:sym typeface="Times New Roman" pitchFamily="18" charset="0"/>
              </a:rPr>
              <a:t>Launch any number</a:t>
            </a:r>
            <a:r>
              <a:rPr lang="en-US" sz="1600" dirty="0" smtClean="0">
                <a:solidFill>
                  <a:srgbClr val="000000"/>
                </a:solidFill>
                <a:latin typeface="Tahoma" pitchFamily="34" charset="0"/>
                <a:cs typeface="Tahoma" pitchFamily="34" charset="0"/>
                <a:sym typeface="Times New Roman" pitchFamily="18" charset="0"/>
              </a:rPr>
              <a:t> of AMIs on available hardware.</a:t>
            </a:r>
            <a:endParaRPr kumimoji="0" lang="en-US" sz="16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endParaRPr>
          </a:p>
        </p:txBody>
      </p:sp>
      <p:sp>
        <p:nvSpPr>
          <p:cNvPr id="7" name="Oval Callout 6"/>
          <p:cNvSpPr/>
          <p:nvPr/>
        </p:nvSpPr>
        <p:spPr bwMode="auto">
          <a:xfrm>
            <a:off x="4648200" y="457200"/>
            <a:ext cx="4114800" cy="1905000"/>
          </a:xfrm>
          <a:prstGeom prst="wedgeEllipseCallout">
            <a:avLst>
              <a:gd name="adj1" fmla="val -7419"/>
              <a:gd name="adj2" fmla="val 16621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dirty="0" err="1" smtClean="0">
                <a:ln>
                  <a:noFill/>
                </a:ln>
                <a:solidFill>
                  <a:srgbClr val="000000"/>
                </a:solidFill>
                <a:effectLst/>
                <a:latin typeface="Tahoma" pitchFamily="34" charset="0"/>
                <a:cs typeface="Tahoma" pitchFamily="34" charset="0"/>
                <a:sym typeface="Times New Roman" pitchFamily="18" charset="0"/>
              </a:rPr>
              <a:t>CreateVolume</a:t>
            </a:r>
            <a:r>
              <a:rPr kumimoji="0" lang="en-US" sz="16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t> –</a:t>
            </a:r>
          </a:p>
          <a:p>
            <a:pPr marL="0" marR="0" indent="0" algn="l" defTabSz="914400" rtl="0" eaLnBrk="1" fontAlgn="base" latinLnBrk="0" hangingPunct="1">
              <a:lnSpc>
                <a:spcPct val="100000"/>
              </a:lnSpc>
              <a:spcBef>
                <a:spcPct val="0"/>
              </a:spcBef>
              <a:spcAft>
                <a:spcPct val="0"/>
              </a:spcAft>
              <a:buClrTx/>
              <a:buSzTx/>
              <a:buFontTx/>
              <a:buNone/>
              <a:tabLst/>
            </a:pPr>
            <a:endParaRPr lang="en-US" sz="1600" dirty="0" smtClean="0">
              <a:solidFill>
                <a:srgbClr val="000000"/>
              </a:solidFill>
              <a:latin typeface="Tahoma" pitchFamily="34" charset="0"/>
              <a:cs typeface="Tahoma" pitchFamily="34" charset="0"/>
              <a:sym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t>Create an EBS volume of any size (1 GB to 1 TB).</a:t>
            </a:r>
          </a:p>
          <a:p>
            <a:pPr marL="0" marR="0" indent="0" algn="l" defTabSz="914400" rtl="0" eaLnBrk="1" fontAlgn="base" latinLnBrk="0" hangingPunct="1">
              <a:lnSpc>
                <a:spcPct val="100000"/>
              </a:lnSpc>
              <a:spcBef>
                <a:spcPct val="0"/>
              </a:spcBef>
              <a:spcAft>
                <a:spcPct val="0"/>
              </a:spcAft>
              <a:buClrTx/>
              <a:buSzTx/>
              <a:buFontTx/>
              <a:buNone/>
              <a:tabLst/>
            </a:pPr>
            <a:endParaRPr lang="en-US" sz="1600" baseline="0" dirty="0" smtClean="0">
              <a:solidFill>
                <a:srgbClr val="000000"/>
              </a:solidFill>
              <a:latin typeface="Tahoma" pitchFamily="34" charset="0"/>
              <a:cs typeface="Tahoma" pitchFamily="34" charset="0"/>
              <a:sym typeface="Times New Roman" pitchFamily="18" charset="0"/>
            </a:endParaRPr>
          </a:p>
        </p:txBody>
      </p:sp>
      <p:sp>
        <p:nvSpPr>
          <p:cNvPr id="8" name="Oval Callout 7"/>
          <p:cNvSpPr/>
          <p:nvPr/>
        </p:nvSpPr>
        <p:spPr bwMode="auto">
          <a:xfrm>
            <a:off x="3886200" y="2590800"/>
            <a:ext cx="3429000" cy="1905000"/>
          </a:xfrm>
          <a:prstGeom prst="wedgeEllipseCallout">
            <a:avLst>
              <a:gd name="adj1" fmla="val -90807"/>
              <a:gd name="adj2" fmla="val 9299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rgbClr val="000000"/>
                </a:solidFill>
                <a:effectLst/>
                <a:latin typeface="Tahoma" pitchFamily="34" charset="0"/>
                <a:cs typeface="Tahoma" pitchFamily="34" charset="0"/>
                <a:sym typeface="Times New Roman" pitchFamily="18" charset="0"/>
              </a:rPr>
              <a:t>AssociateAddress</a:t>
            </a:r>
            <a:r>
              <a:rPr kumimoji="0" lang="en-US" sz="16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t> –</a:t>
            </a:r>
          </a:p>
          <a:p>
            <a:pPr marL="0" marR="0" indent="0" algn="l" defTabSz="914400" rtl="0" eaLnBrk="1" fontAlgn="base" latinLnBrk="0" hangingPunct="1">
              <a:lnSpc>
                <a:spcPct val="100000"/>
              </a:lnSpc>
              <a:spcBef>
                <a:spcPct val="0"/>
              </a:spcBef>
              <a:spcAft>
                <a:spcPct val="0"/>
              </a:spcAft>
              <a:buClrTx/>
              <a:buSzTx/>
              <a:buFontTx/>
              <a:buNone/>
              <a:tabLst/>
            </a:pPr>
            <a:endParaRPr lang="en-US" sz="1600" baseline="0" dirty="0" smtClean="0">
              <a:solidFill>
                <a:srgbClr val="000000"/>
              </a:solidFill>
              <a:latin typeface="Tahoma" pitchFamily="34" charset="0"/>
              <a:cs typeface="Tahoma" pitchFamily="34" charset="0"/>
              <a:sym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sz="1600" baseline="0" dirty="0" smtClean="0">
                <a:solidFill>
                  <a:srgbClr val="000000"/>
                </a:solidFill>
                <a:latin typeface="Tahoma" pitchFamily="34" charset="0"/>
                <a:cs typeface="Tahoma" pitchFamily="34" charset="0"/>
                <a:sym typeface="Times New Roman" pitchFamily="18" charset="0"/>
              </a:rPr>
              <a:t>Associate</a:t>
            </a:r>
            <a:r>
              <a:rPr lang="en-US" sz="1600" dirty="0" smtClean="0">
                <a:solidFill>
                  <a:srgbClr val="000000"/>
                </a:solidFill>
                <a:latin typeface="Tahoma" pitchFamily="34" charset="0"/>
                <a:cs typeface="Tahoma" pitchFamily="34" charset="0"/>
                <a:sym typeface="Times New Roman" pitchFamily="18" charset="0"/>
              </a:rPr>
              <a:t> public IP address with a running EC2 instance.</a:t>
            </a:r>
            <a:endParaRPr kumimoji="0" lang="en-US" sz="1600" b="0" i="0" u="none" strike="noStrike" cap="none" normalizeH="0" baseline="0" dirty="0" smtClean="0">
              <a:ln>
                <a:noFill/>
              </a:ln>
              <a:solidFill>
                <a:srgbClr val="000000"/>
              </a:solidFill>
              <a:effectLst/>
              <a:latin typeface="Tahoma" pitchFamily="34" charset="0"/>
              <a:cs typeface="Tahoma" pitchFamily="34" charset="0"/>
              <a:sym typeface="Times New Roman" pitchFamily="18" charset="0"/>
            </a:endParaRPr>
          </a:p>
        </p:txBody>
      </p:sp>
      <p:sp>
        <p:nvSpPr>
          <p:cNvPr id="9" name="Oval Callout 8"/>
          <p:cNvSpPr/>
          <p:nvPr/>
        </p:nvSpPr>
        <p:spPr bwMode="auto">
          <a:xfrm>
            <a:off x="3048000" y="1676400"/>
            <a:ext cx="4114800" cy="1905000"/>
          </a:xfrm>
          <a:prstGeom prst="wedgeEllipseCallout">
            <a:avLst>
              <a:gd name="adj1" fmla="val 35331"/>
              <a:gd name="adj2" fmla="val 138965"/>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dirty="0" err="1" smtClean="0">
                <a:ln>
                  <a:noFill/>
                </a:ln>
                <a:solidFill>
                  <a:srgbClr val="000000"/>
                </a:solidFill>
                <a:effectLst/>
                <a:latin typeface="Tahoma" pitchFamily="34" charset="0"/>
                <a:cs typeface="Tahoma" pitchFamily="34" charset="0"/>
                <a:sym typeface="Times New Roman" pitchFamily="18" charset="0"/>
              </a:rPr>
              <a:t>AttachVolume</a:t>
            </a:r>
            <a:r>
              <a:rPr kumimoji="0" lang="en-US" sz="16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t> –</a:t>
            </a:r>
          </a:p>
          <a:p>
            <a:pPr marL="0" marR="0" indent="0" algn="l" defTabSz="914400" rtl="0" eaLnBrk="1" fontAlgn="base" latinLnBrk="0" hangingPunct="1">
              <a:lnSpc>
                <a:spcPct val="100000"/>
              </a:lnSpc>
              <a:spcBef>
                <a:spcPct val="0"/>
              </a:spcBef>
              <a:spcAft>
                <a:spcPct val="0"/>
              </a:spcAft>
              <a:buClrTx/>
              <a:buSzTx/>
              <a:buFontTx/>
              <a:buNone/>
              <a:tabLst/>
            </a:pPr>
            <a:endParaRPr lang="en-US" sz="1600" dirty="0" smtClean="0">
              <a:solidFill>
                <a:srgbClr val="000000"/>
              </a:solidFill>
              <a:latin typeface="Tahoma" pitchFamily="34" charset="0"/>
              <a:cs typeface="Tahoma" pitchFamily="34" charset="0"/>
              <a:sym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dirty="0" smtClean="0">
                <a:ln>
                  <a:noFill/>
                </a:ln>
                <a:solidFill>
                  <a:srgbClr val="000000"/>
                </a:solidFill>
                <a:effectLst/>
                <a:latin typeface="Tahoma" pitchFamily="34" charset="0"/>
                <a:cs typeface="Tahoma" pitchFamily="34" charset="0"/>
                <a:sym typeface="Times New Roman" pitchFamily="18" charset="0"/>
              </a:rPr>
              <a:t>Attach an EBS volume to a running EC2 instance.</a:t>
            </a:r>
          </a:p>
          <a:p>
            <a:pPr marL="0" marR="0" indent="0" algn="l" defTabSz="914400" rtl="0" eaLnBrk="1" fontAlgn="base" latinLnBrk="0" hangingPunct="1">
              <a:lnSpc>
                <a:spcPct val="100000"/>
              </a:lnSpc>
              <a:spcBef>
                <a:spcPct val="0"/>
              </a:spcBef>
              <a:spcAft>
                <a:spcPct val="0"/>
              </a:spcAft>
              <a:buClrTx/>
              <a:buSzTx/>
              <a:buFontTx/>
              <a:buNone/>
              <a:tabLst/>
            </a:pPr>
            <a:endParaRPr lang="en-US" sz="1600" baseline="0" dirty="0" smtClean="0">
              <a:solidFill>
                <a:srgbClr val="000000"/>
              </a:solidFill>
              <a:latin typeface="Tahoma" pitchFamily="34" charset="0"/>
              <a:cs typeface="Tahoma" pitchFamily="34" charset="0"/>
              <a:sym typeface="Times New Roman" pitchFamily="18" charset="0"/>
            </a:endParaRPr>
          </a:p>
        </p:txBody>
      </p:sp>
    </p:spTree>
    <p:extLst>
      <p:ext uri="{BB962C8B-B14F-4D97-AF65-F5344CB8AC3E}">
        <p14:creationId xmlns:p14="http://schemas.microsoft.com/office/powerpoint/2010/main" val="2090350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0"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Tools Overview</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85000" lnSpcReduction="20000"/>
          </a:bodyPr>
          <a:lstStyle/>
          <a:p>
            <a:r>
              <a:rPr lang="en-US" dirty="0" smtClean="0"/>
              <a:t>Command Line Tools</a:t>
            </a:r>
          </a:p>
          <a:p>
            <a:pPr lvl="1"/>
            <a:r>
              <a:rPr lang="en-US" dirty="0" smtClean="0"/>
              <a:t>API Tools</a:t>
            </a:r>
          </a:p>
          <a:p>
            <a:pPr lvl="1"/>
            <a:r>
              <a:rPr lang="en-US" dirty="0" smtClean="0"/>
              <a:t>AMI Tools</a:t>
            </a:r>
          </a:p>
          <a:p>
            <a:endParaRPr lang="en-US" dirty="0" smtClean="0"/>
          </a:p>
          <a:p>
            <a:r>
              <a:rPr lang="en-US" dirty="0" smtClean="0"/>
              <a:t>Graphical Tools</a:t>
            </a:r>
          </a:p>
          <a:p>
            <a:pPr lvl="1"/>
            <a:r>
              <a:rPr lang="en-US" dirty="0" err="1" smtClean="0"/>
              <a:t>ElasticFox</a:t>
            </a:r>
            <a:endParaRPr lang="en-US" dirty="0" smtClean="0"/>
          </a:p>
          <a:p>
            <a:pPr lvl="1"/>
            <a:r>
              <a:rPr lang="en-US" dirty="0" smtClean="0"/>
              <a:t>Cloud Studio</a:t>
            </a:r>
          </a:p>
          <a:p>
            <a:pPr lvl="1"/>
            <a:r>
              <a:rPr lang="en-US" dirty="0" err="1" smtClean="0"/>
              <a:t>Jollat</a:t>
            </a:r>
            <a:endParaRPr lang="en-US" dirty="0" smtClean="0"/>
          </a:p>
          <a:p>
            <a:pPr lvl="1"/>
            <a:endParaRPr lang="en-US" dirty="0" smtClean="0"/>
          </a:p>
          <a:p>
            <a:r>
              <a:rPr lang="en-US" dirty="0" smtClean="0"/>
              <a:t>Management As A Service</a:t>
            </a:r>
          </a:p>
          <a:p>
            <a:pPr lvl="1"/>
            <a:r>
              <a:rPr lang="en-US" dirty="0" err="1" smtClean="0"/>
              <a:t>RightScale</a:t>
            </a:r>
            <a:endParaRPr lang="en-US" dirty="0" smtClean="0"/>
          </a:p>
          <a:p>
            <a:pPr lvl="1"/>
            <a:r>
              <a:rPr lang="en-US" dirty="0" err="1" smtClean="0"/>
              <a:t>Scalr.Net</a:t>
            </a:r>
            <a:endParaRPr lang="en-US" dirty="0" smtClean="0"/>
          </a:p>
          <a:p>
            <a:pPr lvl="1"/>
            <a:endParaRPr lang="en-US" dirty="0" smtClean="0"/>
          </a:p>
          <a:p>
            <a:pPr lvl="1"/>
            <a:endParaRPr lang="en-US" dirty="0" smtClean="0"/>
          </a:p>
        </p:txBody>
      </p:sp>
      <p:pic>
        <p:nvPicPr>
          <p:cNvPr id="4" name="Picture 3" descr="iStock_000000617154Small.jpg"/>
          <p:cNvPicPr>
            <a:picLocks noChangeAspect="1"/>
          </p:cNvPicPr>
          <p:nvPr/>
        </p:nvPicPr>
        <p:blipFill>
          <a:blip r:embed="rId2"/>
          <a:stretch>
            <a:fillRect/>
          </a:stretch>
        </p:blipFill>
        <p:spPr>
          <a:xfrm>
            <a:off x="5365117" y="1981200"/>
            <a:ext cx="3340733" cy="4267200"/>
          </a:xfrm>
          <a:prstGeom prst="rect">
            <a:avLst/>
          </a:prstGeom>
        </p:spPr>
      </p:pic>
    </p:spTree>
    <p:extLst>
      <p:ext uri="{BB962C8B-B14F-4D97-AF65-F5344CB8AC3E}">
        <p14:creationId xmlns:p14="http://schemas.microsoft.com/office/powerpoint/2010/main" val="2321713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Command Line Tools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lnSpcReduction="10000"/>
          </a:bodyPr>
          <a:lstStyle/>
          <a:p>
            <a:r>
              <a:rPr lang="en-US" dirty="0" smtClean="0"/>
              <a:t>API Tools</a:t>
            </a:r>
          </a:p>
          <a:p>
            <a:pPr lvl="1"/>
            <a:r>
              <a:rPr lang="en-US" dirty="0" smtClean="0"/>
              <a:t>Access EC2 API functionality from command line.</a:t>
            </a:r>
          </a:p>
          <a:p>
            <a:pPr lvl="1"/>
            <a:r>
              <a:rPr lang="en-US" dirty="0" smtClean="0"/>
              <a:t>Cross-platform (Java).</a:t>
            </a:r>
          </a:p>
          <a:p>
            <a:pPr lvl="1"/>
            <a:r>
              <a:rPr lang="en-US" dirty="0" smtClean="0"/>
              <a:t>Tools go 1-for-1 with API calls.</a:t>
            </a:r>
          </a:p>
          <a:p>
            <a:pPr lvl="1"/>
            <a:r>
              <a:rPr lang="en-US" dirty="0" smtClean="0"/>
              <a:t>Environment variables for private key and cert.</a:t>
            </a:r>
          </a:p>
          <a:p>
            <a:endParaRPr lang="en-US" dirty="0" smtClean="0"/>
          </a:p>
          <a:p>
            <a:r>
              <a:rPr lang="en-US" dirty="0" smtClean="0"/>
              <a:t>AMI Tools</a:t>
            </a:r>
          </a:p>
          <a:p>
            <a:pPr lvl="1"/>
            <a:r>
              <a:rPr lang="en-US" dirty="0" smtClean="0"/>
              <a:t>Specialized tools for creating new AMIs.</a:t>
            </a:r>
          </a:p>
          <a:p>
            <a:pPr lvl="1"/>
            <a:r>
              <a:rPr lang="en-US" dirty="0" smtClean="0"/>
              <a:t>Bundle image.</a:t>
            </a:r>
          </a:p>
          <a:p>
            <a:pPr lvl="1"/>
            <a:r>
              <a:rPr lang="en-US" dirty="0" smtClean="0"/>
              <a:t>Upload image.</a:t>
            </a:r>
          </a:p>
        </p:txBody>
      </p:sp>
    </p:spTree>
    <p:extLst>
      <p:ext uri="{BB962C8B-B14F-4D97-AF65-F5344CB8AC3E}">
        <p14:creationId xmlns:p14="http://schemas.microsoft.com/office/powerpoint/2010/main" val="795333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Command Line Tools - 1</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55000" lnSpcReduction="20000"/>
          </a:bodyPr>
          <a:lstStyle/>
          <a:p>
            <a:r>
              <a:rPr lang="en-US" b="1" dirty="0" smtClean="0">
                <a:latin typeface="Courier New" pitchFamily="49" charset="0"/>
                <a:cs typeface="Courier New" pitchFamily="49" charset="0"/>
              </a:rPr>
              <a:t>ec2-describe-images</a:t>
            </a:r>
            <a:r>
              <a:rPr lang="en-US" dirty="0" smtClean="0"/>
              <a:t/>
            </a:r>
            <a:br>
              <a:rPr lang="en-US" dirty="0" smtClean="0"/>
            </a:br>
            <a:r>
              <a:rPr lang="en-US" i="1" dirty="0" smtClean="0">
                <a:solidFill>
                  <a:schemeClr val="tx1">
                    <a:lumMod val="50000"/>
                    <a:lumOff val="50000"/>
                  </a:schemeClr>
                </a:solidFill>
              </a:rPr>
              <a:t>Display list of available AMIs, all or by owner.</a:t>
            </a:r>
          </a:p>
          <a:p>
            <a:endParaRPr lang="en-US" i="1" dirty="0" smtClean="0">
              <a:solidFill>
                <a:schemeClr val="tx1">
                  <a:lumMod val="50000"/>
                  <a:lumOff val="50000"/>
                </a:schemeClr>
              </a:solidFill>
            </a:endParaRPr>
          </a:p>
          <a:p>
            <a:r>
              <a:rPr lang="en-US" b="1" dirty="0" smtClean="0">
                <a:latin typeface="Courier New" pitchFamily="49" charset="0"/>
                <a:cs typeface="Courier New" pitchFamily="49" charset="0"/>
              </a:rPr>
              <a:t>ec2-add-keypair</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dirty="0" smtClean="0">
                <a:solidFill>
                  <a:schemeClr val="tx1">
                    <a:lumMod val="50000"/>
                    <a:lumOff val="50000"/>
                  </a:schemeClr>
                </a:solidFill>
              </a:rPr>
              <a:t>Create and display a new </a:t>
            </a:r>
            <a:r>
              <a:rPr lang="en-US" dirty="0" err="1" smtClean="0">
                <a:solidFill>
                  <a:schemeClr val="tx1">
                    <a:lumMod val="50000"/>
                    <a:lumOff val="50000"/>
                  </a:schemeClr>
                </a:solidFill>
              </a:rPr>
              <a:t>keypair</a:t>
            </a:r>
            <a:r>
              <a:rPr lang="en-US" dirty="0" smtClean="0">
                <a:solidFill>
                  <a:schemeClr val="tx1">
                    <a:lumMod val="50000"/>
                    <a:lumOff val="50000"/>
                  </a:schemeClr>
                </a:solidFill>
              </a:rPr>
              <a:t>.</a:t>
            </a:r>
          </a:p>
          <a:p>
            <a:endParaRPr lang="en-US" dirty="0" smtClean="0">
              <a:solidFill>
                <a:schemeClr val="tx1">
                  <a:lumMod val="50000"/>
                  <a:lumOff val="50000"/>
                </a:schemeClr>
              </a:solidFill>
            </a:endParaRPr>
          </a:p>
          <a:p>
            <a:r>
              <a:rPr lang="en-US" b="1" dirty="0" smtClean="0">
                <a:latin typeface="Courier New" pitchFamily="49" charset="0"/>
                <a:cs typeface="Courier New" pitchFamily="49" charset="0"/>
              </a:rPr>
              <a:t>ec2-run-instances</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dirty="0" smtClean="0">
                <a:solidFill>
                  <a:schemeClr val="tx1">
                    <a:lumMod val="50000"/>
                    <a:lumOff val="50000"/>
                  </a:schemeClr>
                </a:solidFill>
              </a:rPr>
              <a:t>Launch any number of instances of an AMI.</a:t>
            </a:r>
          </a:p>
          <a:p>
            <a:endParaRPr lang="en-US" dirty="0" smtClean="0">
              <a:solidFill>
                <a:schemeClr val="tx1">
                  <a:lumMod val="50000"/>
                  <a:lumOff val="50000"/>
                </a:schemeClr>
              </a:solidFill>
            </a:endParaRPr>
          </a:p>
          <a:p>
            <a:r>
              <a:rPr lang="en-US" b="1" dirty="0" smtClean="0">
                <a:latin typeface="Courier New" pitchFamily="49" charset="0"/>
                <a:cs typeface="Courier New" pitchFamily="49" charset="0"/>
              </a:rPr>
              <a:t>ec2-authorize</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dirty="0" smtClean="0">
                <a:solidFill>
                  <a:schemeClr val="tx1">
                    <a:lumMod val="50000"/>
                    <a:lumOff val="50000"/>
                  </a:schemeClr>
                </a:solidFill>
              </a:rPr>
              <a:t>Authorize network access by port / IP.</a:t>
            </a:r>
          </a:p>
          <a:p>
            <a:endParaRPr lang="en-US" dirty="0" smtClean="0">
              <a:solidFill>
                <a:schemeClr val="tx1">
                  <a:lumMod val="50000"/>
                  <a:lumOff val="50000"/>
                </a:schemeClr>
              </a:solidFill>
            </a:endParaRPr>
          </a:p>
          <a:p>
            <a:r>
              <a:rPr lang="en-US" b="1" dirty="0" smtClean="0">
                <a:latin typeface="Courier New" pitchFamily="49" charset="0"/>
                <a:cs typeface="Courier New" pitchFamily="49" charset="0"/>
              </a:rPr>
              <a:t>ec2-describe-instances</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dirty="0" smtClean="0">
                <a:solidFill>
                  <a:schemeClr val="tx1">
                    <a:lumMod val="50000"/>
                    <a:lumOff val="50000"/>
                  </a:schemeClr>
                </a:solidFill>
              </a:rPr>
              <a:t>Display list of running instances.</a:t>
            </a:r>
          </a:p>
          <a:p>
            <a:endParaRPr lang="en-US" dirty="0" smtClean="0">
              <a:solidFill>
                <a:schemeClr val="tx1">
                  <a:lumMod val="50000"/>
                  <a:lumOff val="50000"/>
                </a:schemeClr>
              </a:solidFill>
            </a:endParaRPr>
          </a:p>
          <a:p>
            <a:r>
              <a:rPr lang="en-US" b="1" dirty="0" smtClean="0">
                <a:latin typeface="Courier New" pitchFamily="49" charset="0"/>
                <a:cs typeface="Courier New" pitchFamily="49" charset="0"/>
              </a:rPr>
              <a:t>ec2-terminate-instances</a:t>
            </a:r>
            <a:r>
              <a:rPr lang="en-US" dirty="0" smtClean="0">
                <a:solidFill>
                  <a:schemeClr val="tx1">
                    <a:lumMod val="50000"/>
                    <a:lumOff val="50000"/>
                  </a:schemeClr>
                </a:solidFill>
              </a:rPr>
              <a:t/>
            </a:r>
            <a:br>
              <a:rPr lang="en-US" dirty="0" smtClean="0">
                <a:solidFill>
                  <a:schemeClr val="tx1">
                    <a:lumMod val="50000"/>
                    <a:lumOff val="50000"/>
                  </a:schemeClr>
                </a:solidFill>
              </a:rPr>
            </a:br>
            <a:r>
              <a:rPr lang="en-US" dirty="0" smtClean="0">
                <a:solidFill>
                  <a:schemeClr val="tx1">
                    <a:lumMod val="50000"/>
                    <a:lumOff val="50000"/>
                  </a:schemeClr>
                </a:solidFill>
              </a:rPr>
              <a:t>Terminate running instances.</a:t>
            </a:r>
          </a:p>
          <a:p>
            <a:endParaRPr lang="en-US" dirty="0" smtClean="0">
              <a:solidFill>
                <a:schemeClr val="tx1">
                  <a:lumMod val="50000"/>
                  <a:lumOff val="50000"/>
                </a:schemeClr>
              </a:solidFill>
            </a:endParaRPr>
          </a:p>
          <a:p>
            <a:endParaRPr lang="en-US" dirty="0" smtClean="0">
              <a:solidFill>
                <a:schemeClr val="tx1">
                  <a:lumMod val="50000"/>
                  <a:lumOff val="50000"/>
                </a:schemeClr>
              </a:solidFill>
            </a:endParaRPr>
          </a:p>
          <a:p>
            <a:endParaRPr lang="en-US" dirty="0" smtClean="0">
              <a:solidFill>
                <a:schemeClr val="tx1">
                  <a:lumMod val="50000"/>
                  <a:lumOff val="50000"/>
                </a:schemeClr>
              </a:solidFill>
            </a:endParaRPr>
          </a:p>
          <a:p>
            <a:endParaRPr lang="en-US" dirty="0" smtClean="0">
              <a:solidFill>
                <a:schemeClr val="tx1">
                  <a:lumMod val="50000"/>
                  <a:lumOff val="50000"/>
                </a:schemeClr>
              </a:solidFill>
            </a:endParaRPr>
          </a:p>
          <a:p>
            <a:endParaRPr lang="en-US" dirty="0" smtClean="0">
              <a:solidFill>
                <a:schemeClr val="tx1">
                  <a:lumMod val="50000"/>
                  <a:lumOff val="50000"/>
                </a:schemeClr>
              </a:solidFill>
            </a:endParaRPr>
          </a:p>
        </p:txBody>
      </p:sp>
      <p:pic>
        <p:nvPicPr>
          <p:cNvPr id="1027" name="Picture 3"/>
          <p:cNvPicPr>
            <a:picLocks noChangeAspect="1" noChangeArrowheads="1"/>
          </p:cNvPicPr>
          <p:nvPr/>
        </p:nvPicPr>
        <p:blipFill>
          <a:blip r:embed="rId2"/>
          <a:srcRect/>
          <a:stretch>
            <a:fillRect/>
          </a:stretch>
        </p:blipFill>
        <p:spPr bwMode="auto">
          <a:xfrm>
            <a:off x="4418476" y="2313296"/>
            <a:ext cx="4347572" cy="4114800"/>
          </a:xfrm>
          <a:prstGeom prst="rect">
            <a:avLst/>
          </a:prstGeom>
          <a:noFill/>
          <a:ln w="9525">
            <a:noFill/>
            <a:miter lim="800000"/>
            <a:headEnd/>
            <a:tailEnd/>
          </a:ln>
          <a:effectLst/>
        </p:spPr>
      </p:pic>
    </p:spTree>
    <p:extLst>
      <p:ext uri="{BB962C8B-B14F-4D97-AF65-F5344CB8AC3E}">
        <p14:creationId xmlns:p14="http://schemas.microsoft.com/office/powerpoint/2010/main" val="75878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Command Line Tools - 2 </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pPr>
              <a:buFont typeface="Wingdings" pitchFamily="2" charset="2"/>
              <a:buChar char="Ø"/>
            </a:pPr>
            <a:r>
              <a:rPr lang="en-US" sz="2000" b="1" dirty="0" smtClean="0">
                <a:latin typeface="Courier New" pitchFamily="49" charset="0"/>
                <a:cs typeface="Courier New" pitchFamily="49" charset="0"/>
              </a:rPr>
              <a:t>set</a:t>
            </a:r>
            <a:r>
              <a:rPr lang="en-US" sz="2000" dirty="0" smtClean="0">
                <a:latin typeface="Courier New" pitchFamily="49" charset="0"/>
                <a:cs typeface="Courier New" pitchFamily="49" charset="0"/>
              </a:rPr>
              <a:t> JAVA_HOME=C:\Program Files\Java\jre1.5.0_09</a:t>
            </a:r>
          </a:p>
          <a:p>
            <a:pPr>
              <a:buFont typeface="Wingdings" pitchFamily="2" charset="2"/>
              <a:buChar char="Ø"/>
            </a:pPr>
            <a:r>
              <a:rPr lang="en-US" sz="2000" b="1" dirty="0" smtClean="0">
                <a:latin typeface="Courier New" pitchFamily="49" charset="0"/>
                <a:cs typeface="Courier New" pitchFamily="49" charset="0"/>
              </a:rPr>
              <a:t>set</a:t>
            </a:r>
            <a:r>
              <a:rPr lang="en-US" sz="2000" dirty="0" smtClean="0">
                <a:latin typeface="Courier New" pitchFamily="49" charset="0"/>
                <a:cs typeface="Courier New" pitchFamily="49" charset="0"/>
              </a:rPr>
              <a:t> EC2_HOME=C:\ec2-api-tools-1.3-19403</a:t>
            </a:r>
          </a:p>
          <a:p>
            <a:pPr>
              <a:buNone/>
            </a:pPr>
            <a:endParaRPr lang="en-US" sz="2000" dirty="0" smtClean="0">
              <a:latin typeface="Courier New" pitchFamily="49" charset="0"/>
              <a:cs typeface="Courier New" pitchFamily="49" charset="0"/>
            </a:endParaRPr>
          </a:p>
          <a:p>
            <a:pPr>
              <a:buFont typeface="Wingdings" pitchFamily="2" charset="2"/>
              <a:buChar char="Ø"/>
            </a:pPr>
            <a:r>
              <a:rPr lang="en-US" sz="2000" b="1" dirty="0" smtClean="0">
                <a:latin typeface="Courier New" pitchFamily="49" charset="0"/>
                <a:cs typeface="Courier New" pitchFamily="49" charset="0"/>
              </a:rPr>
              <a:t>set</a:t>
            </a:r>
            <a:r>
              <a:rPr lang="en-US" sz="2000" dirty="0" smtClean="0">
                <a:latin typeface="Courier New" pitchFamily="49" charset="0"/>
                <a:cs typeface="Courier New" pitchFamily="49" charset="0"/>
              </a:rPr>
              <a:t> PATH=%PATH%;%EC2_HOME%\bin</a:t>
            </a:r>
          </a:p>
          <a:p>
            <a:pPr>
              <a:buFont typeface="Wingdings" pitchFamily="2" charset="2"/>
              <a:buChar char="Ø"/>
            </a:pPr>
            <a:r>
              <a:rPr lang="en-US" sz="2000" b="1" dirty="0" smtClean="0">
                <a:latin typeface="Courier New" pitchFamily="49" charset="0"/>
                <a:cs typeface="Courier New" pitchFamily="49" charset="0"/>
              </a:rPr>
              <a:t>set</a:t>
            </a:r>
            <a:r>
              <a:rPr lang="en-US" sz="2000" dirty="0" smtClean="0">
                <a:latin typeface="Courier New" pitchFamily="49" charset="0"/>
                <a:cs typeface="Courier New" pitchFamily="49" charset="0"/>
              </a:rPr>
              <a:t> EC2_PRIVATE_KEY=U:\user\jeff\vertex\amazon\</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pk-5NFGWYPX57GD4SRRIGYAJ5QI2DRPFFK3.pem</a:t>
            </a:r>
          </a:p>
          <a:p>
            <a:pPr>
              <a:buFont typeface="Wingdings" pitchFamily="2" charset="2"/>
              <a:buChar char="Ø"/>
            </a:pPr>
            <a:r>
              <a:rPr lang="en-US" sz="2000" b="1" dirty="0" smtClean="0">
                <a:latin typeface="Courier New" pitchFamily="49" charset="0"/>
                <a:cs typeface="Courier New" pitchFamily="49" charset="0"/>
              </a:rPr>
              <a:t>set</a:t>
            </a:r>
            <a:r>
              <a:rPr lang="en-US" sz="2000" dirty="0" smtClean="0">
                <a:latin typeface="Courier New" pitchFamily="49" charset="0"/>
                <a:cs typeface="Courier New" pitchFamily="49" charset="0"/>
              </a:rPr>
              <a:t> EC2_CERT=U:\user\jeff\vertex\amazon\</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cert-5NFGWYPX57GD4SRRIGYAJ5QI2DRPFFK3.pem</a:t>
            </a:r>
          </a:p>
          <a:p>
            <a:pPr>
              <a:buFont typeface="Wingdings" pitchFamily="2" charset="2"/>
              <a:buChar char="Ø"/>
            </a:pPr>
            <a:endParaRPr lang="en-US" sz="2000" dirty="0" smtClean="0">
              <a:latin typeface="Courier New" pitchFamily="49" charset="0"/>
              <a:cs typeface="Courier New" pitchFamily="49" charset="0"/>
            </a:endParaRPr>
          </a:p>
          <a:p>
            <a:pPr>
              <a:buFont typeface="Wingdings" pitchFamily="2" charset="2"/>
              <a:buChar char="Ø"/>
            </a:pPr>
            <a:r>
              <a:rPr lang="en-US" sz="2000" b="1" dirty="0" smtClean="0">
                <a:latin typeface="Courier New" pitchFamily="49" charset="0"/>
                <a:cs typeface="Courier New" pitchFamily="49" charset="0"/>
              </a:rPr>
              <a:t>ec2-run-instances</a:t>
            </a:r>
            <a:r>
              <a:rPr lang="en-US" sz="2000" dirty="0" smtClean="0">
                <a:latin typeface="Courier New" pitchFamily="49" charset="0"/>
                <a:cs typeface="Courier New" pitchFamily="49" charset="0"/>
              </a:rPr>
              <a:t> ami-20b65349 -n 1 -k </a:t>
            </a:r>
            <a:r>
              <a:rPr lang="en-US" sz="2000" dirty="0" err="1" smtClean="0">
                <a:latin typeface="Courier New" pitchFamily="49" charset="0"/>
                <a:cs typeface="Courier New" pitchFamily="49" charset="0"/>
              </a:rPr>
              <a:t>gsg-keypair</a:t>
            </a:r>
            <a:endParaRPr lang="en-US" sz="2000" dirty="0">
              <a:latin typeface="Courier New" pitchFamily="49" charset="0"/>
              <a:cs typeface="Courier New" pitchFamily="49" charset="0"/>
            </a:endParaRPr>
          </a:p>
        </p:txBody>
      </p:sp>
    </p:spTree>
    <p:extLst>
      <p:ext uri="{BB962C8B-B14F-4D97-AF65-F5344CB8AC3E}">
        <p14:creationId xmlns:p14="http://schemas.microsoft.com/office/powerpoint/2010/main" val="3466618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Third-Party EC2 Tools - 1</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err="1" smtClean="0"/>
              <a:t>Jollat</a:t>
            </a:r>
            <a:r>
              <a:rPr lang="en-US" dirty="0" smtClean="0"/>
              <a:t> – </a:t>
            </a:r>
            <a:r>
              <a:rPr lang="en-US" dirty="0" smtClean="0">
                <a:hlinkClick r:id="rId2"/>
              </a:rPr>
              <a:t>www.jollat.com</a:t>
            </a:r>
            <a:endParaRPr lang="en-US" dirty="0" smtClean="0"/>
          </a:p>
          <a:p>
            <a:r>
              <a:rPr lang="en-US" dirty="0" smtClean="0"/>
              <a:t>Desktop application.</a:t>
            </a:r>
          </a:p>
          <a:p>
            <a:r>
              <a:rPr lang="en-US" dirty="0" smtClean="0"/>
              <a:t>Windows, Mac, Linux.</a:t>
            </a:r>
          </a:p>
          <a:p>
            <a:r>
              <a:rPr lang="en-US" dirty="0" smtClean="0"/>
              <a:t>Java, cross-platform.</a:t>
            </a:r>
          </a:p>
          <a:p>
            <a:r>
              <a:rPr lang="en-US" dirty="0" smtClean="0"/>
              <a:t>EC2 and S3 management.</a:t>
            </a:r>
          </a:p>
          <a:p>
            <a:r>
              <a:rPr lang="en-US" dirty="0" smtClean="0"/>
              <a:t>Free trial, $66 to keep.</a:t>
            </a:r>
          </a:p>
          <a:p>
            <a:r>
              <a:rPr lang="en-US" dirty="0" smtClean="0"/>
              <a:t>Multiple Accounts.</a:t>
            </a:r>
          </a:p>
        </p:txBody>
      </p:sp>
      <p:pic>
        <p:nvPicPr>
          <p:cNvPr id="3074" name="Picture 2"/>
          <p:cNvPicPr>
            <a:picLocks noChangeAspect="1" noChangeArrowheads="1"/>
          </p:cNvPicPr>
          <p:nvPr/>
        </p:nvPicPr>
        <p:blipFill>
          <a:blip r:embed="rId3"/>
          <a:srcRect/>
          <a:stretch>
            <a:fillRect/>
          </a:stretch>
        </p:blipFill>
        <p:spPr bwMode="auto">
          <a:xfrm>
            <a:off x="4495800" y="2674080"/>
            <a:ext cx="4468080" cy="3117119"/>
          </a:xfrm>
          <a:prstGeom prst="rect">
            <a:avLst/>
          </a:prstGeom>
          <a:noFill/>
          <a:ln w="9525">
            <a:noFill/>
            <a:miter lim="800000"/>
            <a:headEnd/>
            <a:tailEnd/>
          </a:ln>
          <a:effectLst/>
        </p:spPr>
      </p:pic>
    </p:spTree>
    <p:extLst>
      <p:ext uri="{BB962C8B-B14F-4D97-AF65-F5344CB8AC3E}">
        <p14:creationId xmlns:p14="http://schemas.microsoft.com/office/powerpoint/2010/main" val="4159715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Third-Party EC2 Tools - 2</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smtClean="0"/>
              <a:t>Cloud Studio – </a:t>
            </a:r>
            <a:r>
              <a:rPr lang="en-US" dirty="0" smtClean="0">
                <a:hlinkClick r:id="rId2"/>
              </a:rPr>
              <a:t>www.service-cloud.com</a:t>
            </a:r>
            <a:r>
              <a:rPr lang="en-US" dirty="0" smtClean="0"/>
              <a:t> </a:t>
            </a:r>
          </a:p>
          <a:p>
            <a:r>
              <a:rPr lang="en-US" dirty="0" smtClean="0"/>
              <a:t>Desktop application.</a:t>
            </a:r>
          </a:p>
          <a:p>
            <a:r>
              <a:rPr lang="en-US" dirty="0" smtClean="0"/>
              <a:t>Windows &amp; Mac.</a:t>
            </a:r>
          </a:p>
          <a:p>
            <a:r>
              <a:rPr lang="en-US" dirty="0" smtClean="0"/>
              <a:t>Java, cross-platform.</a:t>
            </a:r>
          </a:p>
          <a:p>
            <a:r>
              <a:rPr lang="en-US" dirty="0" smtClean="0"/>
              <a:t>Standalone or Eclipse.</a:t>
            </a:r>
          </a:p>
          <a:p>
            <a:r>
              <a:rPr lang="en-US" dirty="0" smtClean="0"/>
              <a:t>EC2 and S3 management.</a:t>
            </a:r>
            <a:endParaRPr lang="en-US" dirty="0"/>
          </a:p>
        </p:txBody>
      </p:sp>
      <p:pic>
        <p:nvPicPr>
          <p:cNvPr id="4099" name="Picture 3"/>
          <p:cNvPicPr>
            <a:picLocks noChangeAspect="1" noChangeArrowheads="1"/>
          </p:cNvPicPr>
          <p:nvPr/>
        </p:nvPicPr>
        <p:blipFill>
          <a:blip r:embed="rId3"/>
          <a:srcRect/>
          <a:stretch>
            <a:fillRect/>
          </a:stretch>
        </p:blipFill>
        <p:spPr bwMode="auto">
          <a:xfrm>
            <a:off x="4419600" y="2590800"/>
            <a:ext cx="4495800" cy="3371850"/>
          </a:xfrm>
          <a:prstGeom prst="rect">
            <a:avLst/>
          </a:prstGeom>
          <a:noFill/>
          <a:ln w="9525">
            <a:noFill/>
            <a:miter lim="800000"/>
            <a:headEnd/>
            <a:tailEnd/>
          </a:ln>
          <a:effectLst/>
        </p:spPr>
      </p:pic>
    </p:spTree>
    <p:extLst>
      <p:ext uri="{BB962C8B-B14F-4D97-AF65-F5344CB8AC3E}">
        <p14:creationId xmlns:p14="http://schemas.microsoft.com/office/powerpoint/2010/main" val="117283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Third-Party EC2 Tools - 3</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85000" lnSpcReduction="20000"/>
          </a:bodyPr>
          <a:lstStyle/>
          <a:p>
            <a:r>
              <a:rPr lang="en-US" dirty="0" err="1" smtClean="0"/>
              <a:t>RightScale</a:t>
            </a:r>
            <a:r>
              <a:rPr lang="en-US" dirty="0" smtClean="0"/>
              <a:t> Dashboard –</a:t>
            </a:r>
            <a:br>
              <a:rPr lang="en-US" dirty="0" smtClean="0"/>
            </a:br>
            <a:r>
              <a:rPr lang="en-US" dirty="0" smtClean="0"/>
              <a:t> </a:t>
            </a:r>
            <a:r>
              <a:rPr lang="en-US" dirty="0" smtClean="0">
                <a:hlinkClick r:id="rId2"/>
              </a:rPr>
              <a:t>www.rightscale.com</a:t>
            </a:r>
            <a:endParaRPr lang="en-US" dirty="0" smtClean="0"/>
          </a:p>
          <a:p>
            <a:r>
              <a:rPr lang="en-US" dirty="0" smtClean="0"/>
              <a:t>Management-as-a-Service.</a:t>
            </a:r>
          </a:p>
          <a:p>
            <a:r>
              <a:rPr lang="en-US" dirty="0" smtClean="0"/>
              <a:t>EC2, S3, SQS management.</a:t>
            </a:r>
          </a:p>
          <a:p>
            <a:r>
              <a:rPr lang="en-US" dirty="0" smtClean="0"/>
              <a:t>Higher-level tool:</a:t>
            </a:r>
          </a:p>
          <a:p>
            <a:pPr lvl="1"/>
            <a:r>
              <a:rPr lang="en-US" dirty="0" smtClean="0"/>
              <a:t>Cluster definition.</a:t>
            </a:r>
          </a:p>
          <a:p>
            <a:pPr lvl="1"/>
            <a:r>
              <a:rPr lang="en-US" dirty="0" smtClean="0"/>
              <a:t>Cluster management.</a:t>
            </a:r>
          </a:p>
          <a:p>
            <a:pPr lvl="1"/>
            <a:r>
              <a:rPr lang="en-US" dirty="0" smtClean="0"/>
              <a:t>Monitoring.</a:t>
            </a:r>
          </a:p>
          <a:p>
            <a:pPr lvl="1"/>
            <a:r>
              <a:rPr lang="en-US" dirty="0" smtClean="0"/>
              <a:t>Dynamic dashboard.</a:t>
            </a:r>
          </a:p>
          <a:p>
            <a:pPr lvl="1"/>
            <a:r>
              <a:rPr lang="en-US" dirty="0" smtClean="0"/>
              <a:t>Policy-driven scaling.</a:t>
            </a:r>
          </a:p>
          <a:p>
            <a:pPr lvl="1"/>
            <a:r>
              <a:rPr lang="en-US" dirty="0" smtClean="0"/>
              <a:t>Server launch templates.</a:t>
            </a:r>
          </a:p>
          <a:p>
            <a:r>
              <a:rPr lang="en-US" dirty="0" smtClean="0"/>
              <a:t>Free &amp; paid versions.</a:t>
            </a:r>
          </a:p>
          <a:p>
            <a:endParaRPr lang="en-US" dirty="0" smtClean="0"/>
          </a:p>
          <a:p>
            <a:pPr lvl="1"/>
            <a:endParaRPr lang="en-US" dirty="0"/>
          </a:p>
        </p:txBody>
      </p:sp>
      <p:pic>
        <p:nvPicPr>
          <p:cNvPr id="5122" name="Picture 2"/>
          <p:cNvPicPr>
            <a:picLocks noChangeAspect="1" noChangeArrowheads="1"/>
          </p:cNvPicPr>
          <p:nvPr/>
        </p:nvPicPr>
        <p:blipFill>
          <a:blip r:embed="rId3"/>
          <a:srcRect/>
          <a:stretch>
            <a:fillRect/>
          </a:stretch>
        </p:blipFill>
        <p:spPr bwMode="auto">
          <a:xfrm>
            <a:off x="5562601" y="1114549"/>
            <a:ext cx="3429000" cy="4829051"/>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3937976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Course Schedule</a:t>
            </a:r>
            <a:endParaRPr lang="en-US" dirty="0"/>
          </a:p>
        </p:txBody>
      </p:sp>
      <p:sp>
        <p:nvSpPr>
          <p:cNvPr id="5" name="Text Placeholder 4"/>
          <p:cNvSpPr>
            <a:spLocks noGrp="1"/>
          </p:cNvSpPr>
          <p:nvPr>
            <p:ph type="body" idx="1"/>
          </p:nvPr>
        </p:nvSpPr>
        <p:spPr/>
        <p:txBody>
          <a:bodyPr/>
          <a:lstStyle/>
          <a:p>
            <a:r>
              <a:rPr lang="en-US" dirty="0" smtClean="0"/>
              <a:t>Course Content</a:t>
            </a:r>
            <a:endParaRPr lang="en-US" dirty="0"/>
          </a:p>
        </p:txBody>
      </p:sp>
      <p:sp>
        <p:nvSpPr>
          <p:cNvPr id="6" name="Content Placeholder 5"/>
          <p:cNvSpPr>
            <a:spLocks noGrp="1"/>
          </p:cNvSpPr>
          <p:nvPr>
            <p:ph sz="half" idx="2"/>
          </p:nvPr>
        </p:nvSpPr>
        <p:spPr/>
        <p:txBody>
          <a:bodyPr/>
          <a:lstStyle/>
          <a:p>
            <a:r>
              <a:rPr lang="en-US" sz="2000" dirty="0" smtClean="0"/>
              <a:t>Introduction </a:t>
            </a:r>
          </a:p>
          <a:p>
            <a:r>
              <a:rPr lang="en-US" sz="2000" dirty="0" smtClean="0"/>
              <a:t>Cloud Computing and AWS</a:t>
            </a:r>
          </a:p>
          <a:p>
            <a:r>
              <a:rPr lang="en-US" sz="2000" dirty="0" smtClean="0"/>
              <a:t>Amazon EC2</a:t>
            </a:r>
          </a:p>
          <a:p>
            <a:r>
              <a:rPr lang="en-US" sz="2000" dirty="0" smtClean="0"/>
              <a:t>Amazon EBS</a:t>
            </a:r>
          </a:p>
          <a:p>
            <a:r>
              <a:rPr lang="en-US" sz="2000" dirty="0"/>
              <a:t>Amazon S3</a:t>
            </a:r>
          </a:p>
          <a:p>
            <a:r>
              <a:rPr lang="en-US" sz="2000" dirty="0"/>
              <a:t>Amazon </a:t>
            </a:r>
            <a:r>
              <a:rPr lang="en-US" sz="2000" dirty="0" smtClean="0"/>
              <a:t>SQS</a:t>
            </a:r>
          </a:p>
          <a:p>
            <a:r>
              <a:rPr lang="en-US" sz="2000" dirty="0" smtClean="0"/>
              <a:t>Amazon VPC</a:t>
            </a:r>
          </a:p>
          <a:p>
            <a:r>
              <a:rPr lang="en-US" sz="2000" dirty="0" smtClean="0"/>
              <a:t>AWS in Action</a:t>
            </a:r>
            <a:endParaRPr lang="en-US" sz="2000" dirty="0"/>
          </a:p>
        </p:txBody>
      </p:sp>
    </p:spTree>
    <p:extLst>
      <p:ext uri="{BB962C8B-B14F-4D97-AF65-F5344CB8AC3E}">
        <p14:creationId xmlns:p14="http://schemas.microsoft.com/office/powerpoint/2010/main" val="2798757025"/>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Third-Party EC2 Tools 4</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lstStyle/>
          <a:p>
            <a:r>
              <a:rPr lang="en-US" dirty="0" err="1" smtClean="0"/>
              <a:t>Scalr</a:t>
            </a:r>
            <a:r>
              <a:rPr lang="en-US" dirty="0" smtClean="0"/>
              <a:t> – </a:t>
            </a:r>
            <a:r>
              <a:rPr lang="en-US" dirty="0" smtClean="0">
                <a:hlinkClick r:id="rId2"/>
              </a:rPr>
              <a:t>www.scalr.net</a:t>
            </a:r>
            <a:endParaRPr lang="en-US" dirty="0" smtClean="0"/>
          </a:p>
          <a:p>
            <a:r>
              <a:rPr lang="en-US" dirty="0" smtClean="0"/>
              <a:t>Management-as-a-Service.</a:t>
            </a:r>
          </a:p>
          <a:p>
            <a:r>
              <a:rPr lang="en-US" dirty="0" smtClean="0"/>
              <a:t>EC2 management.</a:t>
            </a:r>
          </a:p>
          <a:p>
            <a:r>
              <a:rPr lang="en-US" dirty="0" smtClean="0"/>
              <a:t>Higher-level tool:</a:t>
            </a:r>
          </a:p>
          <a:p>
            <a:pPr lvl="1"/>
            <a:r>
              <a:rPr lang="en-US" dirty="0" smtClean="0"/>
              <a:t>Auto-scaling server farm.</a:t>
            </a:r>
          </a:p>
          <a:p>
            <a:pPr lvl="1"/>
            <a:r>
              <a:rPr lang="en-US" dirty="0" smtClean="0"/>
              <a:t>Prebuilt AMIs:</a:t>
            </a:r>
          </a:p>
          <a:p>
            <a:pPr lvl="2"/>
            <a:r>
              <a:rPr lang="en-US" dirty="0" smtClean="0"/>
              <a:t>Load balancer</a:t>
            </a:r>
          </a:p>
          <a:p>
            <a:pPr lvl="2"/>
            <a:r>
              <a:rPr lang="en-US" dirty="0" err="1" smtClean="0"/>
              <a:t>MySQL</a:t>
            </a:r>
            <a:r>
              <a:rPr lang="en-US" dirty="0" smtClean="0"/>
              <a:t> master or slave	</a:t>
            </a:r>
          </a:p>
          <a:p>
            <a:pPr lvl="2"/>
            <a:r>
              <a:rPr lang="en-US" dirty="0" smtClean="0"/>
              <a:t>Application server</a:t>
            </a:r>
          </a:p>
          <a:p>
            <a:endParaRPr lang="en-US" dirty="0" smtClean="0"/>
          </a:p>
        </p:txBody>
      </p:sp>
      <p:pic>
        <p:nvPicPr>
          <p:cNvPr id="6147" name="Picture 3"/>
          <p:cNvPicPr>
            <a:picLocks noChangeAspect="1" noChangeArrowheads="1"/>
          </p:cNvPicPr>
          <p:nvPr/>
        </p:nvPicPr>
        <p:blipFill>
          <a:blip r:embed="rId3"/>
          <a:srcRect/>
          <a:stretch>
            <a:fillRect/>
          </a:stretch>
        </p:blipFill>
        <p:spPr bwMode="auto">
          <a:xfrm>
            <a:off x="4572000" y="1804987"/>
            <a:ext cx="4418987" cy="2462213"/>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3601659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System Building Options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62500" lnSpcReduction="20000"/>
          </a:bodyPr>
          <a:lstStyle/>
          <a:p>
            <a:r>
              <a:rPr lang="en-US" dirty="0" smtClean="0"/>
              <a:t>Prebuilt AMI</a:t>
            </a:r>
          </a:p>
          <a:p>
            <a:pPr lvl="1"/>
            <a:r>
              <a:rPr lang="en-US" dirty="0" smtClean="0"/>
              <a:t>Large </a:t>
            </a:r>
            <a:r>
              <a:rPr lang="en-US" dirty="0" smtClean="0">
                <a:hlinkClick r:id="rId2"/>
              </a:rPr>
              <a:t>catalog</a:t>
            </a:r>
            <a:r>
              <a:rPr lang="en-US" dirty="0" smtClean="0"/>
              <a:t> (over 1000 entries).</a:t>
            </a:r>
          </a:p>
          <a:p>
            <a:pPr lvl="1"/>
            <a:r>
              <a:rPr lang="en-US" dirty="0" smtClean="0"/>
              <a:t>Quality, support, documentation will vary.</a:t>
            </a:r>
          </a:p>
          <a:p>
            <a:pPr>
              <a:buNone/>
            </a:pPr>
            <a:endParaRPr lang="en-US" sz="1500" dirty="0" smtClean="0"/>
          </a:p>
          <a:p>
            <a:r>
              <a:rPr lang="en-US" dirty="0" smtClean="0"/>
              <a:t>Custom AMI</a:t>
            </a:r>
          </a:p>
          <a:p>
            <a:pPr lvl="1"/>
            <a:r>
              <a:rPr lang="en-US" dirty="0" smtClean="0"/>
              <a:t>Build from scratch, to exact specs.</a:t>
            </a:r>
          </a:p>
          <a:p>
            <a:pPr lvl="1"/>
            <a:r>
              <a:rPr lang="en-US" dirty="0" smtClean="0"/>
              <a:t>Bundle, share, reuse.</a:t>
            </a:r>
          </a:p>
          <a:p>
            <a:pPr lvl="1"/>
            <a:r>
              <a:rPr lang="en-US" dirty="0" smtClean="0"/>
              <a:t>More info on next slide.</a:t>
            </a:r>
          </a:p>
          <a:p>
            <a:pPr>
              <a:buNone/>
            </a:pPr>
            <a:endParaRPr lang="en-US" sz="1500" dirty="0" smtClean="0"/>
          </a:p>
          <a:p>
            <a:r>
              <a:rPr lang="en-US" dirty="0" smtClean="0">
                <a:hlinkClick r:id="rId3"/>
              </a:rPr>
              <a:t>Puppet</a:t>
            </a:r>
            <a:r>
              <a:rPr lang="en-US" dirty="0" smtClean="0"/>
              <a:t> (open source)</a:t>
            </a:r>
          </a:p>
          <a:p>
            <a:pPr lvl="1"/>
            <a:r>
              <a:rPr lang="en-US" dirty="0" smtClean="0"/>
              <a:t>Simplify process of distributing files to </a:t>
            </a:r>
            <a:br>
              <a:rPr lang="en-US" dirty="0" smtClean="0"/>
            </a:br>
            <a:r>
              <a:rPr lang="en-US" dirty="0" smtClean="0"/>
              <a:t>a collection of machines.</a:t>
            </a:r>
          </a:p>
          <a:p>
            <a:pPr lvl="1"/>
            <a:r>
              <a:rPr lang="en-US" dirty="0" smtClean="0"/>
              <a:t>Driven by specification language.</a:t>
            </a:r>
          </a:p>
          <a:p>
            <a:endParaRPr lang="en-US" sz="1500" dirty="0" smtClean="0"/>
          </a:p>
          <a:p>
            <a:r>
              <a:rPr lang="en-US" dirty="0" err="1" smtClean="0">
                <a:hlinkClick r:id="rId4"/>
              </a:rPr>
              <a:t>rPath</a:t>
            </a:r>
            <a:r>
              <a:rPr lang="en-US" dirty="0" smtClean="0">
                <a:hlinkClick r:id="rId4"/>
              </a:rPr>
              <a:t> </a:t>
            </a:r>
            <a:r>
              <a:rPr lang="en-US" dirty="0" err="1" smtClean="0">
                <a:hlinkClick r:id="rId4"/>
              </a:rPr>
              <a:t>rBuilder</a:t>
            </a:r>
            <a:r>
              <a:rPr lang="en-US" dirty="0" smtClean="0"/>
              <a:t> (Commercial product)</a:t>
            </a:r>
          </a:p>
          <a:p>
            <a:pPr lvl="1"/>
            <a:r>
              <a:rPr lang="en-US" dirty="0" err="1" smtClean="0"/>
              <a:t>Repeatably</a:t>
            </a:r>
            <a:r>
              <a:rPr lang="en-US" dirty="0" smtClean="0"/>
              <a:t> create custom software appliances with full control of versioning and dependencies.</a:t>
            </a:r>
          </a:p>
          <a:p>
            <a:pPr lvl="1"/>
            <a:endParaRPr lang="en-US" sz="1300" dirty="0" smtClean="0"/>
          </a:p>
          <a:p>
            <a:pPr lvl="1">
              <a:buNone/>
            </a:pPr>
            <a:endParaRPr lang="en-US" dirty="0" smtClean="0"/>
          </a:p>
          <a:p>
            <a:endParaRPr lang="en-US" dirty="0"/>
          </a:p>
        </p:txBody>
      </p:sp>
      <p:pic>
        <p:nvPicPr>
          <p:cNvPr id="4" name="Picture 3" descr="iStock_000005585105Small.jpg"/>
          <p:cNvPicPr>
            <a:picLocks noChangeAspect="1"/>
          </p:cNvPicPr>
          <p:nvPr/>
        </p:nvPicPr>
        <p:blipFill>
          <a:blip r:embed="rId5"/>
          <a:stretch>
            <a:fillRect/>
          </a:stretch>
        </p:blipFill>
        <p:spPr>
          <a:xfrm>
            <a:off x="4660915" y="1905000"/>
            <a:ext cx="4394200" cy="3295650"/>
          </a:xfrm>
          <a:prstGeom prst="rect">
            <a:avLst/>
          </a:prstGeom>
        </p:spPr>
      </p:pic>
    </p:spTree>
    <p:extLst>
      <p:ext uri="{BB962C8B-B14F-4D97-AF65-F5344CB8AC3E}">
        <p14:creationId xmlns:p14="http://schemas.microsoft.com/office/powerpoint/2010/main" val="3688775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AMI Construction Process</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92500" lnSpcReduction="20000"/>
          </a:bodyPr>
          <a:lstStyle/>
          <a:p>
            <a:r>
              <a:rPr lang="en-US" dirty="0" smtClean="0"/>
              <a:t>Choose base image &amp; boot on EC2.</a:t>
            </a:r>
          </a:p>
          <a:p>
            <a:r>
              <a:rPr lang="en-US" dirty="0" smtClean="0"/>
              <a:t>Install:</a:t>
            </a:r>
          </a:p>
          <a:p>
            <a:pPr lvl="1"/>
            <a:r>
              <a:rPr lang="en-US" dirty="0" smtClean="0"/>
              <a:t>System software</a:t>
            </a:r>
          </a:p>
          <a:p>
            <a:pPr lvl="1"/>
            <a:r>
              <a:rPr lang="en-US" dirty="0" smtClean="0"/>
              <a:t>Application software</a:t>
            </a:r>
          </a:p>
          <a:p>
            <a:pPr lvl="1"/>
            <a:r>
              <a:rPr lang="en-US" dirty="0" smtClean="0"/>
              <a:t>Reference data</a:t>
            </a:r>
          </a:p>
          <a:p>
            <a:r>
              <a:rPr lang="en-US" dirty="0" smtClean="0"/>
              <a:t>Test</a:t>
            </a:r>
          </a:p>
          <a:p>
            <a:r>
              <a:rPr lang="en-US" dirty="0" smtClean="0"/>
              <a:t>Create EC2 bundle</a:t>
            </a:r>
          </a:p>
          <a:p>
            <a:r>
              <a:rPr lang="en-US" dirty="0" smtClean="0"/>
              <a:t>Upload bundle to S3</a:t>
            </a:r>
          </a:p>
          <a:p>
            <a:r>
              <a:rPr lang="en-US" dirty="0" smtClean="0"/>
              <a:t>Register bundle</a:t>
            </a:r>
          </a:p>
          <a:p>
            <a:r>
              <a:rPr lang="en-US" dirty="0" smtClean="0"/>
              <a:t>Use / reuse</a:t>
            </a:r>
          </a:p>
          <a:p>
            <a:r>
              <a:rPr lang="en-US" dirty="0" smtClean="0"/>
              <a:t>Maintain (track security issues &amp; updates)</a:t>
            </a:r>
          </a:p>
        </p:txBody>
      </p:sp>
      <p:pic>
        <p:nvPicPr>
          <p:cNvPr id="1026" name="Picture 2" descr="C:\Documents and Settings\jeff\Local Settings\Temporary Internet Files\Content.IE5\OL15WZNZ\MPj04277470000[1].jpg"/>
          <p:cNvPicPr>
            <a:picLocks noChangeAspect="1" noChangeArrowheads="1"/>
          </p:cNvPicPr>
          <p:nvPr/>
        </p:nvPicPr>
        <p:blipFill>
          <a:blip r:embed="rId2" cstate="print"/>
          <a:srcRect/>
          <a:stretch>
            <a:fillRect/>
          </a:stretch>
        </p:blipFill>
        <p:spPr bwMode="auto">
          <a:xfrm>
            <a:off x="4419600" y="2362200"/>
            <a:ext cx="4571999" cy="3043237"/>
          </a:xfrm>
          <a:prstGeom prst="rect">
            <a:avLst/>
          </a:prstGeom>
          <a:noFill/>
          <a:ln>
            <a:solidFill>
              <a:schemeClr val="accent1"/>
            </a:solidFill>
          </a:ln>
        </p:spPr>
      </p:pic>
    </p:spTree>
    <p:extLst>
      <p:ext uri="{BB962C8B-B14F-4D97-AF65-F5344CB8AC3E}">
        <p14:creationId xmlns:p14="http://schemas.microsoft.com/office/powerpoint/2010/main" val="3145450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FAQ</a:t>
            </a:r>
            <a:endParaRPr lang="en-US" dirty="0"/>
          </a:p>
        </p:txBody>
      </p:sp>
      <p:sp>
        <p:nvSpPr>
          <p:cNvPr id="3" name="Content Placeholder 2"/>
          <p:cNvSpPr>
            <a:spLocks noGrp="1"/>
          </p:cNvSpPr>
          <p:nvPr>
            <p:ph idx="4294967295"/>
          </p:nvPr>
        </p:nvSpPr>
        <p:spPr>
          <a:xfrm>
            <a:off x="474663" y="1524000"/>
            <a:ext cx="8231187" cy="4572000"/>
          </a:xfrm>
          <a:prstGeom prst="rect">
            <a:avLst/>
          </a:prstGeom>
        </p:spPr>
        <p:txBody>
          <a:bodyPr>
            <a:normAutofit fontScale="62500" lnSpcReduction="20000"/>
          </a:bodyPr>
          <a:lstStyle/>
          <a:p>
            <a:r>
              <a:rPr lang="en-US" dirty="0" smtClean="0"/>
              <a:t>Load balancer?</a:t>
            </a:r>
            <a:br>
              <a:rPr lang="en-US" dirty="0" smtClean="0"/>
            </a:br>
            <a:r>
              <a:rPr lang="en-US" i="1" dirty="0" smtClean="0">
                <a:solidFill>
                  <a:schemeClr val="tx1">
                    <a:lumMod val="50000"/>
                    <a:lumOff val="50000"/>
                  </a:schemeClr>
                </a:solidFill>
              </a:rPr>
              <a:t>Most developers implement their own using an open source load balancer such as </a:t>
            </a:r>
            <a:r>
              <a:rPr lang="en-US" i="1" dirty="0" err="1" smtClean="0">
                <a:solidFill>
                  <a:schemeClr val="tx1">
                    <a:lumMod val="50000"/>
                    <a:lumOff val="50000"/>
                  </a:schemeClr>
                </a:solidFill>
              </a:rPr>
              <a:t>Nginx</a:t>
            </a:r>
            <a:r>
              <a:rPr lang="en-US" i="1" dirty="0" smtClean="0">
                <a:solidFill>
                  <a:schemeClr val="tx1">
                    <a:lumMod val="50000"/>
                    <a:lumOff val="50000"/>
                  </a:schemeClr>
                </a:solidFill>
              </a:rPr>
              <a:t> or Pound. Amazon product announced for 2009; details TBD.</a:t>
            </a:r>
          </a:p>
          <a:p>
            <a:endParaRPr lang="en-US" dirty="0" smtClean="0"/>
          </a:p>
          <a:p>
            <a:r>
              <a:rPr lang="en-US" dirty="0" smtClean="0"/>
              <a:t>Automatic scaling?</a:t>
            </a:r>
          </a:p>
          <a:p>
            <a:r>
              <a:rPr lang="en-US" i="1" dirty="0" err="1" smtClean="0">
                <a:solidFill>
                  <a:schemeClr val="tx1">
                    <a:lumMod val="50000"/>
                    <a:lumOff val="50000"/>
                  </a:schemeClr>
                </a:solidFill>
              </a:rPr>
              <a:t>RightScale</a:t>
            </a:r>
            <a:r>
              <a:rPr lang="en-US" i="1" dirty="0" smtClean="0">
                <a:solidFill>
                  <a:schemeClr val="tx1">
                    <a:lumMod val="50000"/>
                    <a:lumOff val="50000"/>
                  </a:schemeClr>
                </a:solidFill>
              </a:rPr>
              <a:t> and </a:t>
            </a:r>
            <a:r>
              <a:rPr lang="en-US" i="1" dirty="0" err="1" smtClean="0">
                <a:solidFill>
                  <a:schemeClr val="tx1">
                    <a:lumMod val="50000"/>
                    <a:lumOff val="50000"/>
                  </a:schemeClr>
                </a:solidFill>
              </a:rPr>
              <a:t>Scalr</a:t>
            </a:r>
            <a:r>
              <a:rPr lang="en-US" i="1" dirty="0" smtClean="0">
                <a:solidFill>
                  <a:schemeClr val="tx1">
                    <a:lumMod val="50000"/>
                    <a:lumOff val="50000"/>
                  </a:schemeClr>
                </a:solidFill>
              </a:rPr>
              <a:t> do this now. Amazon product announced for 2009; details TBD.</a:t>
            </a:r>
          </a:p>
          <a:p>
            <a:endParaRPr lang="en-US" dirty="0" smtClean="0"/>
          </a:p>
          <a:p>
            <a:r>
              <a:rPr lang="en-US" dirty="0" smtClean="0"/>
              <a:t>Additional data center locations?</a:t>
            </a:r>
            <a:br>
              <a:rPr lang="en-US" dirty="0" smtClean="0"/>
            </a:br>
            <a:r>
              <a:rPr lang="en-US" i="1" dirty="0" smtClean="0">
                <a:solidFill>
                  <a:schemeClr val="tx1">
                    <a:lumMod val="50000"/>
                    <a:lumOff val="50000"/>
                  </a:schemeClr>
                </a:solidFill>
              </a:rPr>
              <a:t>We don’t discuss in public, but planning for West coast of US and then Europe.</a:t>
            </a:r>
          </a:p>
          <a:p>
            <a:endParaRPr lang="en-US" i="1" dirty="0" smtClean="0">
              <a:solidFill>
                <a:schemeClr val="tx1">
                  <a:lumMod val="50000"/>
                  <a:lumOff val="50000"/>
                </a:schemeClr>
              </a:solidFill>
            </a:endParaRPr>
          </a:p>
          <a:p>
            <a:r>
              <a:rPr lang="en-US" dirty="0" smtClean="0"/>
              <a:t>Security? </a:t>
            </a:r>
            <a:r>
              <a:rPr lang="en-US" i="1" dirty="0" smtClean="0">
                <a:solidFill>
                  <a:schemeClr val="tx1">
                    <a:lumMod val="50000"/>
                    <a:lumOff val="50000"/>
                  </a:schemeClr>
                </a:solidFill>
              </a:rPr>
              <a:t/>
            </a:r>
            <a:br>
              <a:rPr lang="en-US" i="1" dirty="0" smtClean="0">
                <a:solidFill>
                  <a:schemeClr val="tx1">
                    <a:lumMod val="50000"/>
                    <a:lumOff val="50000"/>
                  </a:schemeClr>
                </a:solidFill>
              </a:rPr>
            </a:br>
            <a:r>
              <a:rPr lang="en-US" i="1" dirty="0" smtClean="0">
                <a:solidFill>
                  <a:schemeClr val="tx1">
                    <a:lumMod val="50000"/>
                    <a:lumOff val="50000"/>
                  </a:schemeClr>
                </a:solidFill>
              </a:rPr>
              <a:t>White paper available. </a:t>
            </a:r>
          </a:p>
          <a:p>
            <a:endParaRPr lang="en-US" i="1" dirty="0" smtClean="0">
              <a:solidFill>
                <a:schemeClr val="tx1">
                  <a:lumMod val="50000"/>
                  <a:lumOff val="50000"/>
                </a:schemeClr>
              </a:solidFill>
            </a:endParaRPr>
          </a:p>
          <a:p>
            <a:r>
              <a:rPr lang="en-US" dirty="0" smtClean="0"/>
              <a:t>Certifications?</a:t>
            </a:r>
            <a:br>
              <a:rPr lang="en-US" dirty="0" smtClean="0"/>
            </a:br>
            <a:r>
              <a:rPr lang="en-US" i="1" dirty="0" smtClean="0">
                <a:solidFill>
                  <a:schemeClr val="tx1">
                    <a:lumMod val="50000"/>
                    <a:lumOff val="50000"/>
                  </a:schemeClr>
                </a:solidFill>
              </a:rPr>
              <a:t>Working on SOX and SAS-70.</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698673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Stock_000007348375Medium.jpg"/>
          <p:cNvPicPr>
            <a:picLocks noChangeAspect="1"/>
          </p:cNvPicPr>
          <p:nvPr/>
        </p:nvPicPr>
        <p:blipFill>
          <a:blip r:embed="rId2"/>
          <a:stretch>
            <a:fillRect/>
          </a:stretch>
        </p:blipFill>
        <p:spPr>
          <a:xfrm>
            <a:off x="0" y="0"/>
            <a:ext cx="9144000" cy="6858000"/>
          </a:xfrm>
          <a:prstGeom prst="rect">
            <a:avLst/>
          </a:prstGeom>
        </p:spPr>
      </p:pic>
      <p:sp>
        <p:nvSpPr>
          <p:cNvPr id="5" name="TextBox 4"/>
          <p:cNvSpPr txBox="1"/>
          <p:nvPr/>
        </p:nvSpPr>
        <p:spPr>
          <a:xfrm>
            <a:off x="3302160" y="5410200"/>
            <a:ext cx="2412840" cy="646331"/>
          </a:xfrm>
          <a:prstGeom prst="rect">
            <a:avLst/>
          </a:prstGeom>
          <a:noFill/>
        </p:spPr>
        <p:txBody>
          <a:bodyPr wrap="none" rtlCol="0">
            <a:spAutoFit/>
          </a:bodyPr>
          <a:lstStyle/>
          <a:p>
            <a:r>
              <a:rPr lang="en-US" sz="3600" dirty="0" smtClean="0"/>
              <a:t>Questions?</a:t>
            </a:r>
            <a:endParaRPr lang="en-US" sz="3600" dirty="0"/>
          </a:p>
        </p:txBody>
      </p:sp>
    </p:spTree>
    <p:extLst>
      <p:ext uri="{BB962C8B-B14F-4D97-AF65-F5344CB8AC3E}">
        <p14:creationId xmlns:p14="http://schemas.microsoft.com/office/powerpoint/2010/main" val="1355492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Amazon EC2</a:t>
            </a:r>
            <a:endParaRPr lang="en-GB" dirty="0"/>
          </a:p>
        </p:txBody>
      </p:sp>
      <p:sp>
        <p:nvSpPr>
          <p:cNvPr id="5" name="Subtitle 4"/>
          <p:cNvSpPr>
            <a:spLocks noGrp="1"/>
          </p:cNvSpPr>
          <p:nvPr>
            <p:ph type="subTitle" idx="1"/>
          </p:nvPr>
        </p:nvSpPr>
        <p:spPr/>
        <p:txBody>
          <a:bodyPr/>
          <a:lstStyle/>
          <a:p>
            <a:r>
              <a:rPr lang="en-US" dirty="0" smtClean="0"/>
              <a:t>EXCERCISE</a:t>
            </a:r>
            <a:endParaRPr lang="en-GB" dirty="0"/>
          </a:p>
        </p:txBody>
      </p:sp>
    </p:spTree>
    <p:extLst>
      <p:ext uri="{BB962C8B-B14F-4D97-AF65-F5344CB8AC3E}">
        <p14:creationId xmlns:p14="http://schemas.microsoft.com/office/powerpoint/2010/main" val="32540794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Console</a:t>
            </a:r>
            <a:endParaRPr lang="en-US" dirty="0"/>
          </a:p>
        </p:txBody>
      </p:sp>
      <p:sp>
        <p:nvSpPr>
          <p:cNvPr id="3" name="Content Placeholder 2"/>
          <p:cNvSpPr>
            <a:spLocks noGrp="1"/>
          </p:cNvSpPr>
          <p:nvPr>
            <p:ph sz="half" idx="1"/>
          </p:nvPr>
        </p:nvSpPr>
        <p:spPr/>
        <p:txBody>
          <a:bodyPr/>
          <a:lstStyle/>
          <a:p>
            <a:r>
              <a:rPr lang="en-US" dirty="0" smtClean="0"/>
              <a:t>Navigate to </a:t>
            </a:r>
            <a:r>
              <a:rPr lang="en-US" dirty="0" smtClean="0">
                <a:hlinkClick r:id="rId3"/>
              </a:rPr>
              <a:t>https://console.aws.amazon.com/</a:t>
            </a:r>
            <a:endParaRPr lang="en-US" dirty="0" smtClean="0"/>
          </a:p>
          <a:p>
            <a:r>
              <a:rPr lang="en-US" dirty="0" smtClean="0"/>
              <a:t>Sign into the Amazon EC2 Console</a:t>
            </a:r>
          </a:p>
          <a:p>
            <a:r>
              <a:rPr lang="en-US" dirty="0" smtClean="0"/>
              <a:t>Click on the </a:t>
            </a:r>
            <a:r>
              <a:rPr lang="en-US" b="1" dirty="0" smtClean="0"/>
              <a:t>AMIs </a:t>
            </a:r>
            <a:r>
              <a:rPr lang="en-US" dirty="0" smtClean="0"/>
              <a:t>option</a:t>
            </a:r>
            <a:endParaRPr lang="en-US" dirty="0"/>
          </a:p>
        </p:txBody>
      </p:sp>
      <p:pic>
        <p:nvPicPr>
          <p:cNvPr id="10243" name="Picture 3"/>
          <p:cNvPicPr>
            <a:picLocks noChangeAspect="1" noChangeArrowheads="1"/>
          </p:cNvPicPr>
          <p:nvPr/>
        </p:nvPicPr>
        <p:blipFill>
          <a:blip r:embed="rId4"/>
          <a:srcRect/>
          <a:stretch>
            <a:fillRect/>
          </a:stretch>
        </p:blipFill>
        <p:spPr bwMode="auto">
          <a:xfrm>
            <a:off x="4648200" y="1600200"/>
            <a:ext cx="3262313" cy="2149475"/>
          </a:xfrm>
          <a:prstGeom prst="rect">
            <a:avLst/>
          </a:prstGeom>
          <a:noFill/>
          <a:ln w="9525">
            <a:noFill/>
            <a:miter lim="800000"/>
            <a:headEnd/>
            <a:tailEnd/>
          </a:ln>
          <a:effectLst/>
        </p:spPr>
      </p:pic>
      <p:pic>
        <p:nvPicPr>
          <p:cNvPr id="10245" name="Picture 5"/>
          <p:cNvPicPr>
            <a:picLocks noGrp="1" noChangeAspect="1" noChangeArrowheads="1"/>
          </p:cNvPicPr>
          <p:nvPr>
            <p:ph sz="half" idx="2"/>
          </p:nvPr>
        </p:nvPicPr>
        <p:blipFill>
          <a:blip r:embed="rId5"/>
          <a:srcRect/>
          <a:stretch>
            <a:fillRect/>
          </a:stretch>
        </p:blipFill>
        <p:spPr bwMode="auto">
          <a:xfrm>
            <a:off x="4648200" y="4038600"/>
            <a:ext cx="1889924" cy="15088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Console</a:t>
            </a:r>
            <a:endParaRPr lang="en-US" dirty="0"/>
          </a:p>
        </p:txBody>
      </p:sp>
      <p:sp>
        <p:nvSpPr>
          <p:cNvPr id="5" name="Content Placeholder 4"/>
          <p:cNvSpPr>
            <a:spLocks noGrp="1"/>
          </p:cNvSpPr>
          <p:nvPr>
            <p:ph sz="quarter" idx="13"/>
          </p:nvPr>
        </p:nvSpPr>
        <p:spPr/>
        <p:txBody>
          <a:bodyPr/>
          <a:lstStyle/>
          <a:p>
            <a:r>
              <a:rPr lang="en-US" dirty="0" smtClean="0"/>
              <a:t>Type ‘apache’ in the text box shown and press RETURN</a:t>
            </a:r>
          </a:p>
          <a:p>
            <a:r>
              <a:rPr lang="en-US" dirty="0" smtClean="0"/>
              <a:t>Select the AMI shown (ami-23b6534a); launch</a:t>
            </a:r>
            <a:endParaRPr lang="en-US" dirty="0"/>
          </a:p>
        </p:txBody>
      </p:sp>
      <p:pic>
        <p:nvPicPr>
          <p:cNvPr id="11267" name="Picture 3"/>
          <p:cNvPicPr>
            <a:picLocks noChangeAspect="1" noChangeArrowheads="1"/>
          </p:cNvPicPr>
          <p:nvPr/>
        </p:nvPicPr>
        <p:blipFill>
          <a:blip r:embed="rId3"/>
          <a:srcRect/>
          <a:stretch>
            <a:fillRect/>
          </a:stretch>
        </p:blipFill>
        <p:spPr bwMode="auto">
          <a:xfrm>
            <a:off x="1295400" y="3124200"/>
            <a:ext cx="6438900" cy="2195513"/>
          </a:xfrm>
          <a:prstGeom prst="rect">
            <a:avLst/>
          </a:prstGeom>
          <a:noFill/>
          <a:ln w="9525">
            <a:noFill/>
            <a:miter lim="800000"/>
            <a:headEnd/>
            <a:tailEnd/>
          </a:ln>
          <a:effectLst/>
        </p:spPr>
      </p:pic>
      <p:pic>
        <p:nvPicPr>
          <p:cNvPr id="11268" name="Picture 4"/>
          <p:cNvPicPr>
            <a:picLocks noChangeAspect="1" noChangeArrowheads="1"/>
          </p:cNvPicPr>
          <p:nvPr/>
        </p:nvPicPr>
        <p:blipFill>
          <a:blip r:embed="rId4"/>
          <a:srcRect/>
          <a:stretch>
            <a:fillRect/>
          </a:stretch>
        </p:blipFill>
        <p:spPr bwMode="auto">
          <a:xfrm>
            <a:off x="5303837" y="5334000"/>
            <a:ext cx="2430463" cy="1120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Console</a:t>
            </a:r>
            <a:endParaRPr lang="en-US" dirty="0"/>
          </a:p>
        </p:txBody>
      </p:sp>
      <p:sp>
        <p:nvSpPr>
          <p:cNvPr id="5" name="Content Placeholder 4"/>
          <p:cNvSpPr>
            <a:spLocks noGrp="1"/>
          </p:cNvSpPr>
          <p:nvPr>
            <p:ph sz="quarter" idx="13"/>
          </p:nvPr>
        </p:nvSpPr>
        <p:spPr/>
        <p:txBody>
          <a:bodyPr/>
          <a:lstStyle/>
          <a:p>
            <a:r>
              <a:rPr lang="en-US" dirty="0" smtClean="0"/>
              <a:t>Enter ‘1’ as the number of instances and create a new key-pair</a:t>
            </a:r>
            <a:endParaRPr lang="en-US" dirty="0"/>
          </a:p>
        </p:txBody>
      </p:sp>
      <p:pic>
        <p:nvPicPr>
          <p:cNvPr id="12290" name="Picture 2"/>
          <p:cNvPicPr>
            <a:picLocks noChangeAspect="1" noChangeArrowheads="1"/>
          </p:cNvPicPr>
          <p:nvPr/>
        </p:nvPicPr>
        <p:blipFill>
          <a:blip r:embed="rId3"/>
          <a:srcRect/>
          <a:stretch>
            <a:fillRect/>
          </a:stretch>
        </p:blipFill>
        <p:spPr bwMode="auto">
          <a:xfrm>
            <a:off x="2971800" y="2667000"/>
            <a:ext cx="5715000" cy="33870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EC2 Console</a:t>
            </a:r>
            <a:endParaRPr lang="en-US" dirty="0"/>
          </a:p>
        </p:txBody>
      </p:sp>
      <p:sp>
        <p:nvSpPr>
          <p:cNvPr id="6" name="Content Placeholder 5"/>
          <p:cNvSpPr>
            <a:spLocks noGrp="1"/>
          </p:cNvSpPr>
          <p:nvPr>
            <p:ph sz="half" idx="1"/>
          </p:nvPr>
        </p:nvSpPr>
        <p:spPr>
          <a:xfrm>
            <a:off x="457200" y="1600200"/>
            <a:ext cx="3429000" cy="4525963"/>
          </a:xfrm>
        </p:spPr>
        <p:txBody>
          <a:bodyPr/>
          <a:lstStyle/>
          <a:p>
            <a:r>
              <a:rPr lang="en-US" dirty="0" smtClean="0"/>
              <a:t>Enter any value for the key</a:t>
            </a:r>
          </a:p>
          <a:p>
            <a:r>
              <a:rPr lang="en-US" dirty="0" smtClean="0"/>
              <a:t>Create and download your key</a:t>
            </a:r>
          </a:p>
          <a:p>
            <a:r>
              <a:rPr lang="en-US" dirty="0" smtClean="0"/>
              <a:t>Press ‘Continue’</a:t>
            </a:r>
            <a:endParaRPr lang="en-US" dirty="0"/>
          </a:p>
        </p:txBody>
      </p:sp>
      <p:sp>
        <p:nvSpPr>
          <p:cNvPr id="7" name="Content Placeholder 6"/>
          <p:cNvSpPr>
            <a:spLocks noGrp="1"/>
          </p:cNvSpPr>
          <p:nvPr>
            <p:ph sz="half" idx="2"/>
          </p:nvPr>
        </p:nvSpPr>
        <p:spPr/>
        <p:txBody>
          <a:bodyPr/>
          <a:lstStyle/>
          <a:p>
            <a:endParaRPr lang="en-US"/>
          </a:p>
        </p:txBody>
      </p:sp>
      <p:pic>
        <p:nvPicPr>
          <p:cNvPr id="13314" name="Picture 2"/>
          <p:cNvPicPr>
            <a:picLocks noChangeAspect="1" noChangeArrowheads="1"/>
          </p:cNvPicPr>
          <p:nvPr/>
        </p:nvPicPr>
        <p:blipFill>
          <a:blip r:embed="rId3"/>
          <a:srcRect/>
          <a:stretch>
            <a:fillRect/>
          </a:stretch>
        </p:blipFill>
        <p:spPr bwMode="auto">
          <a:xfrm>
            <a:off x="3962400" y="1570037"/>
            <a:ext cx="4808537" cy="2849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FeGCd5F8e2OkppxBOpKi9b"/>
</p:tagLst>
</file>

<file path=ppt/tags/tag10.xml><?xml version="1.0" encoding="utf-8"?>
<p:tagLst xmlns:a="http://schemas.openxmlformats.org/drawingml/2006/main" xmlns:r="http://schemas.openxmlformats.org/officeDocument/2006/relationships" xmlns:p="http://schemas.openxmlformats.org/presentationml/2006/main">
  <p:tag name="DVSECTIONID" val="pKAIyeTHkdlP6ohIZVOJug"/>
</p:tagLst>
</file>

<file path=ppt/tags/tag100.xml><?xml version="1.0" encoding="utf-8"?>
<p:tagLst xmlns:a="http://schemas.openxmlformats.org/drawingml/2006/main" xmlns:r="http://schemas.openxmlformats.org/officeDocument/2006/relationships" xmlns:p="http://schemas.openxmlformats.org/presentationml/2006/main">
  <p:tag name="DVSHAPEID" val="5Y7RMcRAmhmORRu8BN7BYm"/>
</p:tagLst>
</file>

<file path=ppt/tags/tag101.xml><?xml version="1.0" encoding="utf-8"?>
<p:tagLst xmlns:a="http://schemas.openxmlformats.org/drawingml/2006/main" xmlns:r="http://schemas.openxmlformats.org/officeDocument/2006/relationships" xmlns:p="http://schemas.openxmlformats.org/presentationml/2006/main">
  <p:tag name="DVSHAPEID" val="Bq5f7PhJJjBYVkyNQnMVuq"/>
</p:tagLst>
</file>

<file path=ppt/tags/tag102.xml><?xml version="1.0" encoding="utf-8"?>
<p:tagLst xmlns:a="http://schemas.openxmlformats.org/drawingml/2006/main" xmlns:r="http://schemas.openxmlformats.org/officeDocument/2006/relationships" xmlns:p="http://schemas.openxmlformats.org/presentationml/2006/main">
  <p:tag name="DVSECTIONID" val="yfPhVf2H3byweGBiWybPjZ"/>
</p:tagLst>
</file>

<file path=ppt/tags/tag103.xml><?xml version="1.0" encoding="utf-8"?>
<p:tagLst xmlns:a="http://schemas.openxmlformats.org/drawingml/2006/main" xmlns:r="http://schemas.openxmlformats.org/officeDocument/2006/relationships" xmlns:p="http://schemas.openxmlformats.org/presentationml/2006/main">
  <p:tag name="DVSHAPEID" val="y7Ffrqhyu0FJfhVpXInhuI"/>
</p:tagLst>
</file>

<file path=ppt/tags/tag104.xml><?xml version="1.0" encoding="utf-8"?>
<p:tagLst xmlns:a="http://schemas.openxmlformats.org/drawingml/2006/main" xmlns:r="http://schemas.openxmlformats.org/officeDocument/2006/relationships" xmlns:p="http://schemas.openxmlformats.org/presentationml/2006/main">
  <p:tag name="DVSHAPEID" val="ecfkKcp4SBavcc0GQL2244"/>
</p:tagLst>
</file>

<file path=ppt/tags/tag105.xml><?xml version="1.0" encoding="utf-8"?>
<p:tagLst xmlns:a="http://schemas.openxmlformats.org/drawingml/2006/main" xmlns:r="http://schemas.openxmlformats.org/officeDocument/2006/relationships" xmlns:p="http://schemas.openxmlformats.org/presentationml/2006/main">
  <p:tag name="DVSECTIONID" val="yfPhVf2H3byweGBiWybPjZ"/>
</p:tagLst>
</file>

<file path=ppt/tags/tag106.xml><?xml version="1.0" encoding="utf-8"?>
<p:tagLst xmlns:a="http://schemas.openxmlformats.org/drawingml/2006/main" xmlns:r="http://schemas.openxmlformats.org/officeDocument/2006/relationships" xmlns:p="http://schemas.openxmlformats.org/presentationml/2006/main">
  <p:tag name="DVSHAPEID" val="y7Ffrqhyu0FJfhVpXInhuI"/>
</p:tagLst>
</file>

<file path=ppt/tags/tag107.xml><?xml version="1.0" encoding="utf-8"?>
<p:tagLst xmlns:a="http://schemas.openxmlformats.org/drawingml/2006/main" xmlns:r="http://schemas.openxmlformats.org/officeDocument/2006/relationships" xmlns:p="http://schemas.openxmlformats.org/presentationml/2006/main">
  <p:tag name="DVSHAPEID" val="ecfkKcp4SBavcc0GQL2244"/>
</p:tagLst>
</file>

<file path=ppt/tags/tag108.xml><?xml version="1.0" encoding="utf-8"?>
<p:tagLst xmlns:a="http://schemas.openxmlformats.org/drawingml/2006/main" xmlns:r="http://schemas.openxmlformats.org/officeDocument/2006/relationships" xmlns:p="http://schemas.openxmlformats.org/presentationml/2006/main">
  <p:tag name="DVSECTIONID" val="yfPhVf2H3byweGBiWybPjZ"/>
</p:tagLst>
</file>

<file path=ppt/tags/tag109.xml><?xml version="1.0" encoding="utf-8"?>
<p:tagLst xmlns:a="http://schemas.openxmlformats.org/drawingml/2006/main" xmlns:r="http://schemas.openxmlformats.org/officeDocument/2006/relationships" xmlns:p="http://schemas.openxmlformats.org/presentationml/2006/main">
  <p:tag name="DVSHAPEID" val="y7Ffrqhyu0FJfhVpXInhuI"/>
</p:tagLst>
</file>

<file path=ppt/tags/tag11.xml><?xml version="1.0" encoding="utf-8"?>
<p:tagLst xmlns:a="http://schemas.openxmlformats.org/drawingml/2006/main" xmlns:r="http://schemas.openxmlformats.org/officeDocument/2006/relationships" xmlns:p="http://schemas.openxmlformats.org/presentationml/2006/main">
  <p:tag name="DVSHAPEID" val="TKjaONb6ZtMhCPc7wxLXY7"/>
</p:tagLst>
</file>

<file path=ppt/tags/tag110.xml><?xml version="1.0" encoding="utf-8"?>
<p:tagLst xmlns:a="http://schemas.openxmlformats.org/drawingml/2006/main" xmlns:r="http://schemas.openxmlformats.org/officeDocument/2006/relationships" xmlns:p="http://schemas.openxmlformats.org/presentationml/2006/main">
  <p:tag name="DVSHAPEID" val="ecfkKcp4SBavcc0GQL2244"/>
</p:tagLst>
</file>

<file path=ppt/tags/tag111.xml><?xml version="1.0" encoding="utf-8"?>
<p:tagLst xmlns:a="http://schemas.openxmlformats.org/drawingml/2006/main" xmlns:r="http://schemas.openxmlformats.org/officeDocument/2006/relationships" xmlns:p="http://schemas.openxmlformats.org/presentationml/2006/main">
  <p:tag name="DVSECTIONID" val="a6WNaeGlKwMhBNa6TLWByZ"/>
</p:tagLst>
</file>

<file path=ppt/tags/tag112.xml><?xml version="1.0" encoding="utf-8"?>
<p:tagLst xmlns:a="http://schemas.openxmlformats.org/drawingml/2006/main" xmlns:r="http://schemas.openxmlformats.org/officeDocument/2006/relationships" xmlns:p="http://schemas.openxmlformats.org/presentationml/2006/main">
  <p:tag name="DVSHAPEID" val="HbCagtls21zEGuq9f2sl4v"/>
</p:tagLst>
</file>

<file path=ppt/tags/tag113.xml><?xml version="1.0" encoding="utf-8"?>
<p:tagLst xmlns:a="http://schemas.openxmlformats.org/drawingml/2006/main" xmlns:r="http://schemas.openxmlformats.org/officeDocument/2006/relationships" xmlns:p="http://schemas.openxmlformats.org/presentationml/2006/main">
  <p:tag name="DVSHAPEID" val="BT5ldeItxpJ7KCY9OfGkDL"/>
</p:tagLst>
</file>

<file path=ppt/tags/tag114.xml><?xml version="1.0" encoding="utf-8"?>
<p:tagLst xmlns:a="http://schemas.openxmlformats.org/drawingml/2006/main" xmlns:r="http://schemas.openxmlformats.org/officeDocument/2006/relationships" xmlns:p="http://schemas.openxmlformats.org/presentationml/2006/main">
  <p:tag name="DVSECTIONID" val="7UGJ01hIstrWtMilsUSJuZ"/>
</p:tagLst>
</file>

<file path=ppt/tags/tag115.xml><?xml version="1.0" encoding="utf-8"?>
<p:tagLst xmlns:a="http://schemas.openxmlformats.org/drawingml/2006/main" xmlns:r="http://schemas.openxmlformats.org/officeDocument/2006/relationships" xmlns:p="http://schemas.openxmlformats.org/presentationml/2006/main">
  <p:tag name="DVSHAPEID" val="5Y7RMcRAmhmORRu8BN7BYm"/>
</p:tagLst>
</file>

<file path=ppt/tags/tag116.xml><?xml version="1.0" encoding="utf-8"?>
<p:tagLst xmlns:a="http://schemas.openxmlformats.org/drawingml/2006/main" xmlns:r="http://schemas.openxmlformats.org/officeDocument/2006/relationships" xmlns:p="http://schemas.openxmlformats.org/presentationml/2006/main">
  <p:tag name="DVSHAPEID" val="Bq5f7PhJJjBYVkyNQnMVuq"/>
</p:tagLst>
</file>

<file path=ppt/tags/tag117.xml><?xml version="1.0" encoding="utf-8"?>
<p:tagLst xmlns:a="http://schemas.openxmlformats.org/drawingml/2006/main" xmlns:r="http://schemas.openxmlformats.org/officeDocument/2006/relationships" xmlns:p="http://schemas.openxmlformats.org/presentationml/2006/main">
  <p:tag name="DVSECTIONID" val="ukwaWqWWh5UoMKRnpvZYqh"/>
</p:tagLst>
</file>

<file path=ppt/tags/tag118.xml><?xml version="1.0" encoding="utf-8"?>
<p:tagLst xmlns:a="http://schemas.openxmlformats.org/drawingml/2006/main" xmlns:r="http://schemas.openxmlformats.org/officeDocument/2006/relationships" xmlns:p="http://schemas.openxmlformats.org/presentationml/2006/main">
  <p:tag name="DVSHAPEID" val="0R2QrcExcSe7eUBqSYm9yZ"/>
</p:tagLst>
</file>

<file path=ppt/tags/tag119.xml><?xml version="1.0" encoding="utf-8"?>
<p:tagLst xmlns:a="http://schemas.openxmlformats.org/drawingml/2006/main" xmlns:r="http://schemas.openxmlformats.org/officeDocument/2006/relationships" xmlns:p="http://schemas.openxmlformats.org/presentationml/2006/main">
  <p:tag name="DVSHAPEID" val="jAgVcgfdGncNf2S8ggW8gv"/>
</p:tagLst>
</file>

<file path=ppt/tags/tag12.xml><?xml version="1.0" encoding="utf-8"?>
<p:tagLst xmlns:a="http://schemas.openxmlformats.org/drawingml/2006/main" xmlns:r="http://schemas.openxmlformats.org/officeDocument/2006/relationships" xmlns:p="http://schemas.openxmlformats.org/presentationml/2006/main">
  <p:tag name="DVSHAPEID" val="eQUEf7Pz2YcqkEeTmUU1ZQ"/>
</p:tagLst>
</file>

<file path=ppt/tags/tag120.xml><?xml version="1.0" encoding="utf-8"?>
<p:tagLst xmlns:a="http://schemas.openxmlformats.org/drawingml/2006/main" xmlns:r="http://schemas.openxmlformats.org/officeDocument/2006/relationships" xmlns:p="http://schemas.openxmlformats.org/presentationml/2006/main">
  <p:tag name="DVSHAPEID" val="67pIeKqTeOs0yrAw0nhZbR"/>
</p:tagLst>
</file>

<file path=ppt/tags/tag121.xml><?xml version="1.0" encoding="utf-8"?>
<p:tagLst xmlns:a="http://schemas.openxmlformats.org/drawingml/2006/main" xmlns:r="http://schemas.openxmlformats.org/officeDocument/2006/relationships" xmlns:p="http://schemas.openxmlformats.org/presentationml/2006/main">
  <p:tag name="DVSHAPEID" val="VrFyxKI5dqJNt8vu2uMN8n"/>
</p:tagLst>
</file>

<file path=ppt/tags/tag122.xml><?xml version="1.0" encoding="utf-8"?>
<p:tagLst xmlns:a="http://schemas.openxmlformats.org/drawingml/2006/main" xmlns:r="http://schemas.openxmlformats.org/officeDocument/2006/relationships" xmlns:p="http://schemas.openxmlformats.org/presentationml/2006/main">
  <p:tag name="DVSECTIONID" val="J8Z7rStdHbzc7TRdSdvZln"/>
</p:tagLst>
</file>

<file path=ppt/tags/tag123.xml><?xml version="1.0" encoding="utf-8"?>
<p:tagLst xmlns:a="http://schemas.openxmlformats.org/drawingml/2006/main" xmlns:r="http://schemas.openxmlformats.org/officeDocument/2006/relationships" xmlns:p="http://schemas.openxmlformats.org/presentationml/2006/main">
  <p:tag name="DVSHAPEID" val="6WWfKz7aoRbnWplYYafebs"/>
</p:tagLst>
</file>

<file path=ppt/tags/tag124.xml><?xml version="1.0" encoding="utf-8"?>
<p:tagLst xmlns:a="http://schemas.openxmlformats.org/drawingml/2006/main" xmlns:r="http://schemas.openxmlformats.org/officeDocument/2006/relationships" xmlns:p="http://schemas.openxmlformats.org/presentationml/2006/main">
  <p:tag name="DVSHAPEID" val="frOBk5I2MFM2k0KJsLGLI8"/>
</p:tagLst>
</file>

<file path=ppt/tags/tag125.xml><?xml version="1.0" encoding="utf-8"?>
<p:tagLst xmlns:a="http://schemas.openxmlformats.org/drawingml/2006/main" xmlns:r="http://schemas.openxmlformats.org/officeDocument/2006/relationships" xmlns:p="http://schemas.openxmlformats.org/presentationml/2006/main">
  <p:tag name="DVSHAPEID" val="768jm5BEX6bYxhRIZUSVQB"/>
</p:tagLst>
</file>

<file path=ppt/tags/tag126.xml><?xml version="1.0" encoding="utf-8"?>
<p:tagLst xmlns:a="http://schemas.openxmlformats.org/drawingml/2006/main" xmlns:r="http://schemas.openxmlformats.org/officeDocument/2006/relationships" xmlns:p="http://schemas.openxmlformats.org/presentationml/2006/main">
  <p:tag name="DVSHAPEID" val="leZ4OuZ25tdRhT4WDN5CcI"/>
</p:tagLst>
</file>

<file path=ppt/tags/tag127.xml><?xml version="1.0" encoding="utf-8"?>
<p:tagLst xmlns:a="http://schemas.openxmlformats.org/drawingml/2006/main" xmlns:r="http://schemas.openxmlformats.org/officeDocument/2006/relationships" xmlns:p="http://schemas.openxmlformats.org/presentationml/2006/main">
  <p:tag name="DVSECTIONID" val="wILSuOrC8t5c4VfJgNEM79"/>
</p:tagLst>
</file>

<file path=ppt/tags/tag128.xml><?xml version="1.0" encoding="utf-8"?>
<p:tagLst xmlns:a="http://schemas.openxmlformats.org/drawingml/2006/main" xmlns:r="http://schemas.openxmlformats.org/officeDocument/2006/relationships" xmlns:p="http://schemas.openxmlformats.org/presentationml/2006/main">
  <p:tag name="DVSHAPEID" val="6TJMs35SqoMmR53jMGGpdx"/>
</p:tagLst>
</file>

<file path=ppt/tags/tag129.xml><?xml version="1.0" encoding="utf-8"?>
<p:tagLst xmlns:a="http://schemas.openxmlformats.org/drawingml/2006/main" xmlns:r="http://schemas.openxmlformats.org/officeDocument/2006/relationships" xmlns:p="http://schemas.openxmlformats.org/presentationml/2006/main">
  <p:tag name="DVSHAPEID" val="JwfQVWgOg8m7XozLK99qWR"/>
</p:tagLst>
</file>

<file path=ppt/tags/tag13.xml><?xml version="1.0" encoding="utf-8"?>
<p:tagLst xmlns:a="http://schemas.openxmlformats.org/drawingml/2006/main" xmlns:r="http://schemas.openxmlformats.org/officeDocument/2006/relationships" xmlns:p="http://schemas.openxmlformats.org/presentationml/2006/main">
  <p:tag name="DVSECTIONID" val="Rv0kesF5x3YJk5RBpGpOD1"/>
</p:tagLst>
</file>

<file path=ppt/tags/tag130.xml><?xml version="1.0" encoding="utf-8"?>
<p:tagLst xmlns:a="http://schemas.openxmlformats.org/drawingml/2006/main" xmlns:r="http://schemas.openxmlformats.org/officeDocument/2006/relationships" xmlns:p="http://schemas.openxmlformats.org/presentationml/2006/main">
  <p:tag name="DVSHAPEID" val="IUANlz3iyAxCNDL0l1aRGo"/>
</p:tagLst>
</file>

<file path=ppt/tags/tag131.xml><?xml version="1.0" encoding="utf-8"?>
<p:tagLst xmlns:a="http://schemas.openxmlformats.org/drawingml/2006/main" xmlns:r="http://schemas.openxmlformats.org/officeDocument/2006/relationships" xmlns:p="http://schemas.openxmlformats.org/presentationml/2006/main">
  <p:tag name="DVSHAPEID" val="dVfulqD3GmZVsPD5PnGqeW"/>
</p:tagLst>
</file>

<file path=ppt/tags/tag132.xml><?xml version="1.0" encoding="utf-8"?>
<p:tagLst xmlns:a="http://schemas.openxmlformats.org/drawingml/2006/main" xmlns:r="http://schemas.openxmlformats.org/officeDocument/2006/relationships" xmlns:p="http://schemas.openxmlformats.org/presentationml/2006/main">
  <p:tag name="DVSHAPEID" val="gmWlDNpe6fDkGExQdDEuUb"/>
</p:tagLst>
</file>

<file path=ppt/tags/tag133.xml><?xml version="1.0" encoding="utf-8"?>
<p:tagLst xmlns:a="http://schemas.openxmlformats.org/drawingml/2006/main" xmlns:r="http://schemas.openxmlformats.org/officeDocument/2006/relationships" xmlns:p="http://schemas.openxmlformats.org/presentationml/2006/main">
  <p:tag name="DVSECTIONID" val="mkW9elEqPfb7QEMdddJ6l4"/>
</p:tagLst>
</file>

<file path=ppt/tags/tag134.xml><?xml version="1.0" encoding="utf-8"?>
<p:tagLst xmlns:a="http://schemas.openxmlformats.org/drawingml/2006/main" xmlns:r="http://schemas.openxmlformats.org/officeDocument/2006/relationships" xmlns:p="http://schemas.openxmlformats.org/presentationml/2006/main">
  <p:tag name="DVSHAPEID" val="pKQiGWnz27zgknaTHampX1"/>
</p:tagLst>
</file>

<file path=ppt/tags/tag135.xml><?xml version="1.0" encoding="utf-8"?>
<p:tagLst xmlns:a="http://schemas.openxmlformats.org/drawingml/2006/main" xmlns:r="http://schemas.openxmlformats.org/officeDocument/2006/relationships" xmlns:p="http://schemas.openxmlformats.org/presentationml/2006/main">
  <p:tag name="DVSHAPEID" val="NrXHYckOW70SyyzCrkChfK"/>
</p:tagLst>
</file>

<file path=ppt/tags/tag136.xml><?xml version="1.0" encoding="utf-8"?>
<p:tagLst xmlns:a="http://schemas.openxmlformats.org/drawingml/2006/main" xmlns:r="http://schemas.openxmlformats.org/officeDocument/2006/relationships" xmlns:p="http://schemas.openxmlformats.org/presentationml/2006/main">
  <p:tag name="DVSECTIONID" val="5ZAWGi66JbBpEeFZwI2JkY"/>
</p:tagLst>
</file>

<file path=ppt/tags/tag137.xml><?xml version="1.0" encoding="utf-8"?>
<p:tagLst xmlns:a="http://schemas.openxmlformats.org/drawingml/2006/main" xmlns:r="http://schemas.openxmlformats.org/officeDocument/2006/relationships" xmlns:p="http://schemas.openxmlformats.org/presentationml/2006/main">
  <p:tag name="DVSHAPEID" val="RDSP1Y4ci7nSOiOgRFJxUY"/>
</p:tagLst>
</file>

<file path=ppt/tags/tag138.xml><?xml version="1.0" encoding="utf-8"?>
<p:tagLst xmlns:a="http://schemas.openxmlformats.org/drawingml/2006/main" xmlns:r="http://schemas.openxmlformats.org/officeDocument/2006/relationships" xmlns:p="http://schemas.openxmlformats.org/presentationml/2006/main">
  <p:tag name="DVSHAPEID" val="xhiqSuNLJBdNlFVEWMXLUK"/>
</p:tagLst>
</file>

<file path=ppt/tags/tag139.xml><?xml version="1.0" encoding="utf-8"?>
<p:tagLst xmlns:a="http://schemas.openxmlformats.org/drawingml/2006/main" xmlns:r="http://schemas.openxmlformats.org/officeDocument/2006/relationships" xmlns:p="http://schemas.openxmlformats.org/presentationml/2006/main">
  <p:tag name="DVSECTIONID" val="PlugqBdY5Z3A3sNRwrTAgP"/>
</p:tagLst>
</file>

<file path=ppt/tags/tag14.xml><?xml version="1.0" encoding="utf-8"?>
<p:tagLst xmlns:a="http://schemas.openxmlformats.org/drawingml/2006/main" xmlns:r="http://schemas.openxmlformats.org/officeDocument/2006/relationships" xmlns:p="http://schemas.openxmlformats.org/presentationml/2006/main">
  <p:tag name="DVSHAPEID" val="D24AFAIs366yJ3X3TBlbQl"/>
</p:tagLst>
</file>

<file path=ppt/tags/tag140.xml><?xml version="1.0" encoding="utf-8"?>
<p:tagLst xmlns:a="http://schemas.openxmlformats.org/drawingml/2006/main" xmlns:r="http://schemas.openxmlformats.org/officeDocument/2006/relationships" xmlns:p="http://schemas.openxmlformats.org/presentationml/2006/main">
  <p:tag name="DVSHAPEID" val="VCOy9lt3cLIT6AwB6ApwoM"/>
</p:tagLst>
</file>

<file path=ppt/tags/tag141.xml><?xml version="1.0" encoding="utf-8"?>
<p:tagLst xmlns:a="http://schemas.openxmlformats.org/drawingml/2006/main" xmlns:r="http://schemas.openxmlformats.org/officeDocument/2006/relationships" xmlns:p="http://schemas.openxmlformats.org/presentationml/2006/main">
  <p:tag name="DVSHAPEID" val="F0W9lcIXz83NlGCjkshFps"/>
</p:tagLst>
</file>

<file path=ppt/tags/tag142.xml><?xml version="1.0" encoding="utf-8"?>
<p:tagLst xmlns:a="http://schemas.openxmlformats.org/drawingml/2006/main" xmlns:r="http://schemas.openxmlformats.org/officeDocument/2006/relationships" xmlns:p="http://schemas.openxmlformats.org/presentationml/2006/main">
  <p:tag name="DVSECTIONID" val="XFZgEI3BN2m69esqSuSL6B"/>
</p:tagLst>
</file>

<file path=ppt/tags/tag143.xml><?xml version="1.0" encoding="utf-8"?>
<p:tagLst xmlns:a="http://schemas.openxmlformats.org/drawingml/2006/main" xmlns:r="http://schemas.openxmlformats.org/officeDocument/2006/relationships" xmlns:p="http://schemas.openxmlformats.org/presentationml/2006/main">
  <p:tag name="DVSHAPEID" val="5syk7lFnmnm9WNB0Zhlfbz"/>
</p:tagLst>
</file>

<file path=ppt/tags/tag144.xml><?xml version="1.0" encoding="utf-8"?>
<p:tagLst xmlns:a="http://schemas.openxmlformats.org/drawingml/2006/main" xmlns:r="http://schemas.openxmlformats.org/officeDocument/2006/relationships" xmlns:p="http://schemas.openxmlformats.org/presentationml/2006/main">
  <p:tag name="DVSHAPEID" val="PjePZMfXfIncUuA04nhcMG"/>
</p:tagLst>
</file>

<file path=ppt/tags/tag145.xml><?xml version="1.0" encoding="utf-8"?>
<p:tagLst xmlns:a="http://schemas.openxmlformats.org/drawingml/2006/main" xmlns:r="http://schemas.openxmlformats.org/officeDocument/2006/relationships" xmlns:p="http://schemas.openxmlformats.org/presentationml/2006/main">
  <p:tag name="DVSECTIONID" val="l4accFbAPKI0nOg9XuVtc1"/>
</p:tagLst>
</file>

<file path=ppt/tags/tag146.xml><?xml version="1.0" encoding="utf-8"?>
<p:tagLst xmlns:a="http://schemas.openxmlformats.org/drawingml/2006/main" xmlns:r="http://schemas.openxmlformats.org/officeDocument/2006/relationships" xmlns:p="http://schemas.openxmlformats.org/presentationml/2006/main">
  <p:tag name="DVSHAPEID" val="qcJOIjs0j9hwDf6imT7p8D"/>
</p:tagLst>
</file>

<file path=ppt/tags/tag147.xml><?xml version="1.0" encoding="utf-8"?>
<p:tagLst xmlns:a="http://schemas.openxmlformats.org/drawingml/2006/main" xmlns:r="http://schemas.openxmlformats.org/officeDocument/2006/relationships" xmlns:p="http://schemas.openxmlformats.org/presentationml/2006/main">
  <p:tag name="DVSHAPEID" val="MJS7qYcXXYM9S26a3Wueod"/>
</p:tagLst>
</file>

<file path=ppt/tags/tag148.xml><?xml version="1.0" encoding="utf-8"?>
<p:tagLst xmlns:a="http://schemas.openxmlformats.org/drawingml/2006/main" xmlns:r="http://schemas.openxmlformats.org/officeDocument/2006/relationships" xmlns:p="http://schemas.openxmlformats.org/presentationml/2006/main">
  <p:tag name="DVSHAPEID" val="VoRkUM1n5myNqZVATtOmci"/>
</p:tagLst>
</file>

<file path=ppt/tags/tag149.xml><?xml version="1.0" encoding="utf-8"?>
<p:tagLst xmlns:a="http://schemas.openxmlformats.org/drawingml/2006/main" xmlns:r="http://schemas.openxmlformats.org/officeDocument/2006/relationships" xmlns:p="http://schemas.openxmlformats.org/presentationml/2006/main">
  <p:tag name="DVSECTIONID" val="wMkSmrmRlc60i2dLQ4HlFD"/>
</p:tagLst>
</file>

<file path=ppt/tags/tag15.xml><?xml version="1.0" encoding="utf-8"?>
<p:tagLst xmlns:a="http://schemas.openxmlformats.org/drawingml/2006/main" xmlns:r="http://schemas.openxmlformats.org/officeDocument/2006/relationships" xmlns:p="http://schemas.openxmlformats.org/presentationml/2006/main">
  <p:tag name="DVSHAPEID" val="peoy4bH68YkS9iOLLL8S8Z"/>
</p:tagLst>
</file>

<file path=ppt/tags/tag150.xml><?xml version="1.0" encoding="utf-8"?>
<p:tagLst xmlns:a="http://schemas.openxmlformats.org/drawingml/2006/main" xmlns:r="http://schemas.openxmlformats.org/officeDocument/2006/relationships" xmlns:p="http://schemas.openxmlformats.org/presentationml/2006/main">
  <p:tag name="DVSHAPEID" val="TLVt0AnvIRjQSsZ7G48q73"/>
</p:tagLst>
</file>

<file path=ppt/tags/tag151.xml><?xml version="1.0" encoding="utf-8"?>
<p:tagLst xmlns:a="http://schemas.openxmlformats.org/drawingml/2006/main" xmlns:r="http://schemas.openxmlformats.org/officeDocument/2006/relationships" xmlns:p="http://schemas.openxmlformats.org/presentationml/2006/main">
  <p:tag name="DVSHAPEID" val="zK5IphSCerDajtogcOHmTi"/>
</p:tagLst>
</file>

<file path=ppt/tags/tag152.xml><?xml version="1.0" encoding="utf-8"?>
<p:tagLst xmlns:a="http://schemas.openxmlformats.org/drawingml/2006/main" xmlns:r="http://schemas.openxmlformats.org/officeDocument/2006/relationships" xmlns:p="http://schemas.openxmlformats.org/presentationml/2006/main">
  <p:tag name="DVSHAPEID" val="768jm5BEX6bYxhRIZUSVQB"/>
</p:tagLst>
</file>

<file path=ppt/tags/tag153.xml><?xml version="1.0" encoding="utf-8"?>
<p:tagLst xmlns:a="http://schemas.openxmlformats.org/drawingml/2006/main" xmlns:r="http://schemas.openxmlformats.org/officeDocument/2006/relationships" xmlns:p="http://schemas.openxmlformats.org/presentationml/2006/main">
  <p:tag name="DVSECTIONID" val="7UGJ01hIstrWtMilsUSJuZ"/>
</p:tagLst>
</file>

<file path=ppt/tags/tag154.xml><?xml version="1.0" encoding="utf-8"?>
<p:tagLst xmlns:a="http://schemas.openxmlformats.org/drawingml/2006/main" xmlns:r="http://schemas.openxmlformats.org/officeDocument/2006/relationships" xmlns:p="http://schemas.openxmlformats.org/presentationml/2006/main">
  <p:tag name="DVSHAPEID" val="5Y7RMcRAmhmORRu8BN7BYm"/>
</p:tagLst>
</file>

<file path=ppt/tags/tag155.xml><?xml version="1.0" encoding="utf-8"?>
<p:tagLst xmlns:a="http://schemas.openxmlformats.org/drawingml/2006/main" xmlns:r="http://schemas.openxmlformats.org/officeDocument/2006/relationships" xmlns:p="http://schemas.openxmlformats.org/presentationml/2006/main">
  <p:tag name="DVSHAPEID" val="Bq5f7PhJJjBYVkyNQnMVuq"/>
</p:tagLst>
</file>

<file path=ppt/tags/tag156.xml><?xml version="1.0" encoding="utf-8"?>
<p:tagLst xmlns:a="http://schemas.openxmlformats.org/drawingml/2006/main" xmlns:r="http://schemas.openxmlformats.org/officeDocument/2006/relationships" xmlns:p="http://schemas.openxmlformats.org/presentationml/2006/main">
  <p:tag name="DVSECTIONID" val="o9RD9JwoQCokPeTDg51q2c"/>
</p:tagLst>
</file>

<file path=ppt/tags/tag157.xml><?xml version="1.0" encoding="utf-8"?>
<p:tagLst xmlns:a="http://schemas.openxmlformats.org/drawingml/2006/main" xmlns:r="http://schemas.openxmlformats.org/officeDocument/2006/relationships" xmlns:p="http://schemas.openxmlformats.org/presentationml/2006/main">
  <p:tag name="DVSHAPEID" val="yRbrkNqoqCpjThs5Xm8Usc"/>
</p:tagLst>
</file>

<file path=ppt/tags/tag158.xml><?xml version="1.0" encoding="utf-8"?>
<p:tagLst xmlns:a="http://schemas.openxmlformats.org/drawingml/2006/main" xmlns:r="http://schemas.openxmlformats.org/officeDocument/2006/relationships" xmlns:p="http://schemas.openxmlformats.org/presentationml/2006/main">
  <p:tag name="DVSHAPEID" val="yaPT8cP52ZXWwKVN8fA2Bo"/>
</p:tagLst>
</file>

<file path=ppt/tags/tag159.xml><?xml version="1.0" encoding="utf-8"?>
<p:tagLst xmlns:a="http://schemas.openxmlformats.org/drawingml/2006/main" xmlns:r="http://schemas.openxmlformats.org/officeDocument/2006/relationships" xmlns:p="http://schemas.openxmlformats.org/presentationml/2006/main">
  <p:tag name="DVSHAPEID" val="768jm5BEX6bYxhRIZUSVQB"/>
</p:tagLst>
</file>

<file path=ppt/tags/tag16.xml><?xml version="1.0" encoding="utf-8"?>
<p:tagLst xmlns:a="http://schemas.openxmlformats.org/drawingml/2006/main" xmlns:r="http://schemas.openxmlformats.org/officeDocument/2006/relationships" xmlns:p="http://schemas.openxmlformats.org/presentationml/2006/main">
  <p:tag name="DVSHAPEID" val="768jm5BEX6bYxhRIZUSVQB"/>
</p:tagLst>
</file>

<file path=ppt/tags/tag160.xml><?xml version="1.0" encoding="utf-8"?>
<p:tagLst xmlns:a="http://schemas.openxmlformats.org/drawingml/2006/main" xmlns:r="http://schemas.openxmlformats.org/officeDocument/2006/relationships" xmlns:p="http://schemas.openxmlformats.org/presentationml/2006/main">
  <p:tag name="DVSECTIONID" val="Cr1m0a6MwSOcIy3YAIPyrI"/>
</p:tagLst>
</file>

<file path=ppt/tags/tag161.xml><?xml version="1.0" encoding="utf-8"?>
<p:tagLst xmlns:a="http://schemas.openxmlformats.org/drawingml/2006/main" xmlns:r="http://schemas.openxmlformats.org/officeDocument/2006/relationships" xmlns:p="http://schemas.openxmlformats.org/presentationml/2006/main">
  <p:tag name="DVSHAPEID" val="Au1WTcthB2pEEAYagj6Vy6"/>
</p:tagLst>
</file>

<file path=ppt/tags/tag162.xml><?xml version="1.0" encoding="utf-8"?>
<p:tagLst xmlns:a="http://schemas.openxmlformats.org/drawingml/2006/main" xmlns:r="http://schemas.openxmlformats.org/officeDocument/2006/relationships" xmlns:p="http://schemas.openxmlformats.org/presentationml/2006/main">
  <p:tag name="DVSHAPEID" val="e2wIV0pEa2V5dEq9n1ryqy"/>
</p:tagLst>
</file>

<file path=ppt/tags/tag163.xml><?xml version="1.0" encoding="utf-8"?>
<p:tagLst xmlns:a="http://schemas.openxmlformats.org/drawingml/2006/main" xmlns:r="http://schemas.openxmlformats.org/officeDocument/2006/relationships" xmlns:p="http://schemas.openxmlformats.org/presentationml/2006/main">
  <p:tag name="DVSECTIONID" val="h0ul4wYw40OCx9HKXPSjE6"/>
</p:tagLst>
</file>

<file path=ppt/tags/tag164.xml><?xml version="1.0" encoding="utf-8"?>
<p:tagLst xmlns:a="http://schemas.openxmlformats.org/drawingml/2006/main" xmlns:r="http://schemas.openxmlformats.org/officeDocument/2006/relationships" xmlns:p="http://schemas.openxmlformats.org/presentationml/2006/main">
  <p:tag name="DVSHAPEID" val="ektFovSbLxbmj0BrEdykzp"/>
</p:tagLst>
</file>

<file path=ppt/tags/tag165.xml><?xml version="1.0" encoding="utf-8"?>
<p:tagLst xmlns:a="http://schemas.openxmlformats.org/drawingml/2006/main" xmlns:r="http://schemas.openxmlformats.org/officeDocument/2006/relationships" xmlns:p="http://schemas.openxmlformats.org/presentationml/2006/main">
  <p:tag name="DVSHAPEID" val="lWKHaadSjqA9WuptOkdQdq"/>
</p:tagLst>
</file>

<file path=ppt/tags/tag166.xml><?xml version="1.0" encoding="utf-8"?>
<p:tagLst xmlns:a="http://schemas.openxmlformats.org/drawingml/2006/main" xmlns:r="http://schemas.openxmlformats.org/officeDocument/2006/relationships" xmlns:p="http://schemas.openxmlformats.org/presentationml/2006/main">
  <p:tag name="DVSECTIONID" val="YZ5RxT7kaMzbSQ8OE0pjyn"/>
</p:tagLst>
</file>

<file path=ppt/tags/tag167.xml><?xml version="1.0" encoding="utf-8"?>
<p:tagLst xmlns:a="http://schemas.openxmlformats.org/drawingml/2006/main" xmlns:r="http://schemas.openxmlformats.org/officeDocument/2006/relationships" xmlns:p="http://schemas.openxmlformats.org/presentationml/2006/main">
  <p:tag name="DVSHAPEID" val="KarUbHAntgPOZxUGkIXTeL"/>
</p:tagLst>
</file>

<file path=ppt/tags/tag168.xml><?xml version="1.0" encoding="utf-8"?>
<p:tagLst xmlns:a="http://schemas.openxmlformats.org/drawingml/2006/main" xmlns:r="http://schemas.openxmlformats.org/officeDocument/2006/relationships" xmlns:p="http://schemas.openxmlformats.org/presentationml/2006/main">
  <p:tag name="DVSHAPEID" val="L9361boe7IcVcAgfYwiWWj"/>
</p:tagLst>
</file>

<file path=ppt/tags/tag169.xml><?xml version="1.0" encoding="utf-8"?>
<p:tagLst xmlns:a="http://schemas.openxmlformats.org/drawingml/2006/main" xmlns:r="http://schemas.openxmlformats.org/officeDocument/2006/relationships" xmlns:p="http://schemas.openxmlformats.org/presentationml/2006/main">
  <p:tag name="DVSECTIONID" val="vcGKVv7cyJya2vfcY4pJQ2"/>
</p:tagLst>
</file>

<file path=ppt/tags/tag17.xml><?xml version="1.0" encoding="utf-8"?>
<p:tagLst xmlns:a="http://schemas.openxmlformats.org/drawingml/2006/main" xmlns:r="http://schemas.openxmlformats.org/officeDocument/2006/relationships" xmlns:p="http://schemas.openxmlformats.org/presentationml/2006/main">
  <p:tag name="DVSECTIONID" val="7UGJ01hIstrWtMilsUSJuZ"/>
</p:tagLst>
</file>

<file path=ppt/tags/tag170.xml><?xml version="1.0" encoding="utf-8"?>
<p:tagLst xmlns:a="http://schemas.openxmlformats.org/drawingml/2006/main" xmlns:r="http://schemas.openxmlformats.org/officeDocument/2006/relationships" xmlns:p="http://schemas.openxmlformats.org/presentationml/2006/main">
  <p:tag name="DVSHAPEID" val="k8vSz7ZvTkbYphQ5FpYf96"/>
</p:tagLst>
</file>

<file path=ppt/tags/tag171.xml><?xml version="1.0" encoding="utf-8"?>
<p:tagLst xmlns:a="http://schemas.openxmlformats.org/drawingml/2006/main" xmlns:r="http://schemas.openxmlformats.org/officeDocument/2006/relationships" xmlns:p="http://schemas.openxmlformats.org/presentationml/2006/main">
  <p:tag name="DVSHAPEID" val="B3kkq4JrAhPrPVA9BhfBPS"/>
</p:tagLst>
</file>

<file path=ppt/tags/tag172.xml><?xml version="1.0" encoding="utf-8"?>
<p:tagLst xmlns:a="http://schemas.openxmlformats.org/drawingml/2006/main" xmlns:r="http://schemas.openxmlformats.org/officeDocument/2006/relationships" xmlns:p="http://schemas.openxmlformats.org/presentationml/2006/main">
  <p:tag name="DVSECTIONID" val="30IRkSJeWx0r4mCbrRe7iF"/>
</p:tagLst>
</file>

<file path=ppt/tags/tag173.xml><?xml version="1.0" encoding="utf-8"?>
<p:tagLst xmlns:a="http://schemas.openxmlformats.org/drawingml/2006/main" xmlns:r="http://schemas.openxmlformats.org/officeDocument/2006/relationships" xmlns:p="http://schemas.openxmlformats.org/presentationml/2006/main">
  <p:tag name="DVSHAPEID" val="B2aXoKaMyLjtfYpagsRWRn"/>
</p:tagLst>
</file>

<file path=ppt/tags/tag174.xml><?xml version="1.0" encoding="utf-8"?>
<p:tagLst xmlns:a="http://schemas.openxmlformats.org/drawingml/2006/main" xmlns:r="http://schemas.openxmlformats.org/officeDocument/2006/relationships" xmlns:p="http://schemas.openxmlformats.org/presentationml/2006/main">
  <p:tag name="DVSHAPEID" val="IzmkK6W4uZGFruxYCFunta"/>
</p:tagLst>
</file>

<file path=ppt/tags/tag175.xml><?xml version="1.0" encoding="utf-8"?>
<p:tagLst xmlns:a="http://schemas.openxmlformats.org/drawingml/2006/main" xmlns:r="http://schemas.openxmlformats.org/officeDocument/2006/relationships" xmlns:p="http://schemas.openxmlformats.org/presentationml/2006/main">
  <p:tag name="DVSECTIONID" val="7UGJ01hIstrWtMilsUSJuZ"/>
</p:tagLst>
</file>

<file path=ppt/tags/tag176.xml><?xml version="1.0" encoding="utf-8"?>
<p:tagLst xmlns:a="http://schemas.openxmlformats.org/drawingml/2006/main" xmlns:r="http://schemas.openxmlformats.org/officeDocument/2006/relationships" xmlns:p="http://schemas.openxmlformats.org/presentationml/2006/main">
  <p:tag name="DVSHAPEID" val="5Y7RMcRAmhmORRu8BN7BYm"/>
</p:tagLst>
</file>

<file path=ppt/tags/tag177.xml><?xml version="1.0" encoding="utf-8"?>
<p:tagLst xmlns:a="http://schemas.openxmlformats.org/drawingml/2006/main" xmlns:r="http://schemas.openxmlformats.org/officeDocument/2006/relationships" xmlns:p="http://schemas.openxmlformats.org/presentationml/2006/main">
  <p:tag name="DVSHAPEID" val="Bq5f7PhJJjBYVkyNQnMVuq"/>
</p:tagLst>
</file>

<file path=ppt/tags/tag178.xml><?xml version="1.0" encoding="utf-8"?>
<p:tagLst xmlns:a="http://schemas.openxmlformats.org/drawingml/2006/main" xmlns:r="http://schemas.openxmlformats.org/officeDocument/2006/relationships" xmlns:p="http://schemas.openxmlformats.org/presentationml/2006/main">
  <p:tag name="DVSECTIONID" val="nuZtjHHt0Tx80FOIwyYBI4"/>
</p:tagLst>
</file>

<file path=ppt/tags/tag179.xml><?xml version="1.0" encoding="utf-8"?>
<p:tagLst xmlns:a="http://schemas.openxmlformats.org/drawingml/2006/main" xmlns:r="http://schemas.openxmlformats.org/officeDocument/2006/relationships" xmlns:p="http://schemas.openxmlformats.org/presentationml/2006/main">
  <p:tag name="DVSHAPEID" val="oy8LDdmQLzphMus1LDqg95"/>
</p:tagLst>
</file>

<file path=ppt/tags/tag18.xml><?xml version="1.0" encoding="utf-8"?>
<p:tagLst xmlns:a="http://schemas.openxmlformats.org/drawingml/2006/main" xmlns:r="http://schemas.openxmlformats.org/officeDocument/2006/relationships" xmlns:p="http://schemas.openxmlformats.org/presentationml/2006/main">
  <p:tag name="DVSHAPEID" val="5Y7RMcRAmhmORRu8BN7BYm"/>
</p:tagLst>
</file>

<file path=ppt/tags/tag180.xml><?xml version="1.0" encoding="utf-8"?>
<p:tagLst xmlns:a="http://schemas.openxmlformats.org/drawingml/2006/main" xmlns:r="http://schemas.openxmlformats.org/officeDocument/2006/relationships" xmlns:p="http://schemas.openxmlformats.org/presentationml/2006/main">
  <p:tag name="DVSHAPEID" val="D8Iebgw55ZW3NWp7ZYtcbz"/>
</p:tagLst>
</file>

<file path=ppt/tags/tag181.xml><?xml version="1.0" encoding="utf-8"?>
<p:tagLst xmlns:a="http://schemas.openxmlformats.org/drawingml/2006/main" xmlns:r="http://schemas.openxmlformats.org/officeDocument/2006/relationships" xmlns:p="http://schemas.openxmlformats.org/presentationml/2006/main">
  <p:tag name="DVSHAPEID" val="768jm5BEX6bYxhRIZUSVQB"/>
</p:tagLst>
</file>

<file path=ppt/tags/tag182.xml><?xml version="1.0" encoding="utf-8"?>
<p:tagLst xmlns:a="http://schemas.openxmlformats.org/drawingml/2006/main" xmlns:r="http://schemas.openxmlformats.org/officeDocument/2006/relationships" xmlns:p="http://schemas.openxmlformats.org/presentationml/2006/main">
  <p:tag name="DVSECTIONID" val="8fWWZwICU98gndskxEvKEQ"/>
</p:tagLst>
</file>

<file path=ppt/tags/tag183.xml><?xml version="1.0" encoding="utf-8"?>
<p:tagLst xmlns:a="http://schemas.openxmlformats.org/drawingml/2006/main" xmlns:r="http://schemas.openxmlformats.org/officeDocument/2006/relationships" xmlns:p="http://schemas.openxmlformats.org/presentationml/2006/main">
  <p:tag name="DVSHAPEID" val="2uwKS6RSn8tOxY4ULF5v4c"/>
</p:tagLst>
</file>

<file path=ppt/tags/tag184.xml><?xml version="1.0" encoding="utf-8"?>
<p:tagLst xmlns:a="http://schemas.openxmlformats.org/drawingml/2006/main" xmlns:r="http://schemas.openxmlformats.org/officeDocument/2006/relationships" xmlns:p="http://schemas.openxmlformats.org/presentationml/2006/main">
  <p:tag name="DVSHAPEID" val="EmMbNlgANEPnDwJiQ502qQ"/>
</p:tagLst>
</file>

<file path=ppt/tags/tag185.xml><?xml version="1.0" encoding="utf-8"?>
<p:tagLst xmlns:a="http://schemas.openxmlformats.org/drawingml/2006/main" xmlns:r="http://schemas.openxmlformats.org/officeDocument/2006/relationships" xmlns:p="http://schemas.openxmlformats.org/presentationml/2006/main">
  <p:tag name="DVSECTIONID" val="5FV5qm18iC6tGu15foAhkv"/>
</p:tagLst>
</file>

<file path=ppt/tags/tag186.xml><?xml version="1.0" encoding="utf-8"?>
<p:tagLst xmlns:a="http://schemas.openxmlformats.org/drawingml/2006/main" xmlns:r="http://schemas.openxmlformats.org/officeDocument/2006/relationships" xmlns:p="http://schemas.openxmlformats.org/presentationml/2006/main">
  <p:tag name="DVSHAPEID" val="biyjHFrDWuuQP9XGjwCNkO"/>
</p:tagLst>
</file>

<file path=ppt/tags/tag187.xml><?xml version="1.0" encoding="utf-8"?>
<p:tagLst xmlns:a="http://schemas.openxmlformats.org/drawingml/2006/main" xmlns:r="http://schemas.openxmlformats.org/officeDocument/2006/relationships" xmlns:p="http://schemas.openxmlformats.org/presentationml/2006/main">
  <p:tag name="DVSHAPEID" val="Z9kxatP0u1LObtDuDA89Ik"/>
</p:tagLst>
</file>

<file path=ppt/tags/tag188.xml><?xml version="1.0" encoding="utf-8"?>
<p:tagLst xmlns:a="http://schemas.openxmlformats.org/drawingml/2006/main" xmlns:r="http://schemas.openxmlformats.org/officeDocument/2006/relationships" xmlns:p="http://schemas.openxmlformats.org/presentationml/2006/main">
  <p:tag name="DVSECTIONID" val="Yf1TogvR44Giah0U5mBLRw"/>
</p:tagLst>
</file>

<file path=ppt/tags/tag189.xml><?xml version="1.0" encoding="utf-8"?>
<p:tagLst xmlns:a="http://schemas.openxmlformats.org/drawingml/2006/main" xmlns:r="http://schemas.openxmlformats.org/officeDocument/2006/relationships" xmlns:p="http://schemas.openxmlformats.org/presentationml/2006/main">
  <p:tag name="DVSHAPEID" val="SNGzk9LuqDvmjoY9uYOW0t"/>
</p:tagLst>
</file>

<file path=ppt/tags/tag19.xml><?xml version="1.0" encoding="utf-8"?>
<p:tagLst xmlns:a="http://schemas.openxmlformats.org/drawingml/2006/main" xmlns:r="http://schemas.openxmlformats.org/officeDocument/2006/relationships" xmlns:p="http://schemas.openxmlformats.org/presentationml/2006/main">
  <p:tag name="DVSHAPEID" val="Bq5f7PhJJjBYVkyNQnMVuq"/>
</p:tagLst>
</file>

<file path=ppt/tags/tag190.xml><?xml version="1.0" encoding="utf-8"?>
<p:tagLst xmlns:a="http://schemas.openxmlformats.org/drawingml/2006/main" xmlns:r="http://schemas.openxmlformats.org/officeDocument/2006/relationships" xmlns:p="http://schemas.openxmlformats.org/presentationml/2006/main">
  <p:tag name="DVSHAPEID" val="40Yt3PS1Ea6EgwRA8Fe0A7"/>
</p:tagLst>
</file>

<file path=ppt/tags/tag191.xml><?xml version="1.0" encoding="utf-8"?>
<p:tagLst xmlns:a="http://schemas.openxmlformats.org/drawingml/2006/main" xmlns:r="http://schemas.openxmlformats.org/officeDocument/2006/relationships" xmlns:p="http://schemas.openxmlformats.org/presentationml/2006/main">
  <p:tag name="DVSHAPEID" val="jP9evt6alLkpJFBR6WBpZl"/>
</p:tagLst>
</file>

<file path=ppt/tags/tag192.xml><?xml version="1.0" encoding="utf-8"?>
<p:tagLst xmlns:a="http://schemas.openxmlformats.org/drawingml/2006/main" xmlns:r="http://schemas.openxmlformats.org/officeDocument/2006/relationships" xmlns:p="http://schemas.openxmlformats.org/presentationml/2006/main">
  <p:tag name="DVSHAPEID" val="fE7riTP9HZSWH8jOjoUtPl"/>
</p:tagLst>
</file>

<file path=ppt/tags/tag193.xml><?xml version="1.0" encoding="utf-8"?>
<p:tagLst xmlns:a="http://schemas.openxmlformats.org/drawingml/2006/main" xmlns:r="http://schemas.openxmlformats.org/officeDocument/2006/relationships" xmlns:p="http://schemas.openxmlformats.org/presentationml/2006/main">
  <p:tag name="DVSECTIONID" val="aTwYjro79nwzGF3wXLCrx1"/>
</p:tagLst>
</file>

<file path=ppt/tags/tag194.xml><?xml version="1.0" encoding="utf-8"?>
<p:tagLst xmlns:a="http://schemas.openxmlformats.org/drawingml/2006/main" xmlns:r="http://schemas.openxmlformats.org/officeDocument/2006/relationships" xmlns:p="http://schemas.openxmlformats.org/presentationml/2006/main">
  <p:tag name="DVSHAPEID" val="kRNbZhyhpb7YAv73bdlb4k"/>
</p:tagLst>
</file>

<file path=ppt/tags/tag195.xml><?xml version="1.0" encoding="utf-8"?>
<p:tagLst xmlns:a="http://schemas.openxmlformats.org/drawingml/2006/main" xmlns:r="http://schemas.openxmlformats.org/officeDocument/2006/relationships" xmlns:p="http://schemas.openxmlformats.org/presentationml/2006/main">
  <p:tag name="DVSHAPEID" val="wMYsxiDcuwvTkgE7TyApAH"/>
</p:tagLst>
</file>

<file path=ppt/tags/tag196.xml><?xml version="1.0" encoding="utf-8"?>
<p:tagLst xmlns:a="http://schemas.openxmlformats.org/drawingml/2006/main" xmlns:r="http://schemas.openxmlformats.org/officeDocument/2006/relationships" xmlns:p="http://schemas.openxmlformats.org/presentationml/2006/main">
  <p:tag name="DVSHAPEID" val="OJyOHgdH8Dh0k1dwJgEcHB"/>
</p:tagLst>
</file>

<file path=ppt/tags/tag197.xml><?xml version="1.0" encoding="utf-8"?>
<p:tagLst xmlns:a="http://schemas.openxmlformats.org/drawingml/2006/main" xmlns:r="http://schemas.openxmlformats.org/officeDocument/2006/relationships" xmlns:p="http://schemas.openxmlformats.org/presentationml/2006/main">
  <p:tag name="DVSECTIONID" val="MojJ5lieFyEr57npW3sXVj"/>
</p:tagLst>
</file>

<file path=ppt/tags/tag198.xml><?xml version="1.0" encoding="utf-8"?>
<p:tagLst xmlns:a="http://schemas.openxmlformats.org/drawingml/2006/main" xmlns:r="http://schemas.openxmlformats.org/officeDocument/2006/relationships" xmlns:p="http://schemas.openxmlformats.org/presentationml/2006/main">
  <p:tag name="DVSHAPEID" val="sGbQp3jMBEKPXeUJBnZMoS"/>
</p:tagLst>
</file>

<file path=ppt/tags/tag199.xml><?xml version="1.0" encoding="utf-8"?>
<p:tagLst xmlns:a="http://schemas.openxmlformats.org/drawingml/2006/main" xmlns:r="http://schemas.openxmlformats.org/officeDocument/2006/relationships" xmlns:p="http://schemas.openxmlformats.org/presentationml/2006/main">
  <p:tag name="DVSHAPEID" val="CjVCTmPjLoZdhRDQQ9ol1C"/>
</p:tagLst>
</file>

<file path=ppt/tags/tag2.xml><?xml version="1.0" encoding="utf-8"?>
<p:tagLst xmlns:a="http://schemas.openxmlformats.org/drawingml/2006/main" xmlns:r="http://schemas.openxmlformats.org/officeDocument/2006/relationships" xmlns:p="http://schemas.openxmlformats.org/presentationml/2006/main">
  <p:tag name="DVSHAPEID" val="M02WLVuUZeuT4flPOFQasf"/>
</p:tagLst>
</file>

<file path=ppt/tags/tag20.xml><?xml version="1.0" encoding="utf-8"?>
<p:tagLst xmlns:a="http://schemas.openxmlformats.org/drawingml/2006/main" xmlns:r="http://schemas.openxmlformats.org/officeDocument/2006/relationships" xmlns:p="http://schemas.openxmlformats.org/presentationml/2006/main">
  <p:tag name="DVSECTIONID" val="on9DFQMlMc232MIMrvRkju"/>
</p:tagLst>
</file>

<file path=ppt/tags/tag200.xml><?xml version="1.0" encoding="utf-8"?>
<p:tagLst xmlns:a="http://schemas.openxmlformats.org/drawingml/2006/main" xmlns:r="http://schemas.openxmlformats.org/officeDocument/2006/relationships" xmlns:p="http://schemas.openxmlformats.org/presentationml/2006/main">
  <p:tag name="DVSHAPEID" val="fv4ZCZFhdVdz3RVN9WXhTm"/>
</p:tagLst>
</file>

<file path=ppt/tags/tag201.xml><?xml version="1.0" encoding="utf-8"?>
<p:tagLst xmlns:a="http://schemas.openxmlformats.org/drawingml/2006/main" xmlns:r="http://schemas.openxmlformats.org/officeDocument/2006/relationships" xmlns:p="http://schemas.openxmlformats.org/presentationml/2006/main">
  <p:tag name="DVSECTIONID" val="LBAlQzoQ9qZ868Fzm3OUHY"/>
</p:tagLst>
</file>

<file path=ppt/tags/tag202.xml><?xml version="1.0" encoding="utf-8"?>
<p:tagLst xmlns:a="http://schemas.openxmlformats.org/drawingml/2006/main" xmlns:r="http://schemas.openxmlformats.org/officeDocument/2006/relationships" xmlns:p="http://schemas.openxmlformats.org/presentationml/2006/main">
  <p:tag name="DVSHAPEID" val="PJW26KwPo2QZ3pyUKPEtb4"/>
</p:tagLst>
</file>

<file path=ppt/tags/tag203.xml><?xml version="1.0" encoding="utf-8"?>
<p:tagLst xmlns:a="http://schemas.openxmlformats.org/drawingml/2006/main" xmlns:r="http://schemas.openxmlformats.org/officeDocument/2006/relationships" xmlns:p="http://schemas.openxmlformats.org/presentationml/2006/main">
  <p:tag name="DVSHAPEID" val="ZHNMU30roKJTFk2zTULnwb"/>
</p:tagLst>
</file>

<file path=ppt/tags/tag204.xml><?xml version="1.0" encoding="utf-8"?>
<p:tagLst xmlns:a="http://schemas.openxmlformats.org/drawingml/2006/main" xmlns:r="http://schemas.openxmlformats.org/officeDocument/2006/relationships" xmlns:p="http://schemas.openxmlformats.org/presentationml/2006/main">
  <p:tag name="DVSHAPEID" val="I3Nveeb7CpbLKfekQsPWD6"/>
</p:tagLst>
</file>

<file path=ppt/tags/tag205.xml><?xml version="1.0" encoding="utf-8"?>
<p:tagLst xmlns:a="http://schemas.openxmlformats.org/drawingml/2006/main" xmlns:r="http://schemas.openxmlformats.org/officeDocument/2006/relationships" xmlns:p="http://schemas.openxmlformats.org/presentationml/2006/main">
  <p:tag name="DVSECTIONID" val="UfzW9xOzYz5tCH8KvJQOoe"/>
</p:tagLst>
</file>

<file path=ppt/tags/tag206.xml><?xml version="1.0" encoding="utf-8"?>
<p:tagLst xmlns:a="http://schemas.openxmlformats.org/drawingml/2006/main" xmlns:r="http://schemas.openxmlformats.org/officeDocument/2006/relationships" xmlns:p="http://schemas.openxmlformats.org/presentationml/2006/main">
  <p:tag name="DVSHAPEID" val="gaKdSaWKINxOZJYpOLfh7k"/>
</p:tagLst>
</file>

<file path=ppt/tags/tag207.xml><?xml version="1.0" encoding="utf-8"?>
<p:tagLst xmlns:a="http://schemas.openxmlformats.org/drawingml/2006/main" xmlns:r="http://schemas.openxmlformats.org/officeDocument/2006/relationships" xmlns:p="http://schemas.openxmlformats.org/presentationml/2006/main">
  <p:tag name="DVSHAPEID" val="IUANlz3iyAxCNDL0l1aRGo"/>
</p:tagLst>
</file>

<file path=ppt/tags/tag208.xml><?xml version="1.0" encoding="utf-8"?>
<p:tagLst xmlns:a="http://schemas.openxmlformats.org/drawingml/2006/main" xmlns:r="http://schemas.openxmlformats.org/officeDocument/2006/relationships" xmlns:p="http://schemas.openxmlformats.org/presentationml/2006/main">
  <p:tag name="DVSHAPEID" val="dVfulqD3GmZVsPD5PnGqeW"/>
</p:tagLst>
</file>

<file path=ppt/tags/tag209.xml><?xml version="1.0" encoding="utf-8"?>
<p:tagLst xmlns:a="http://schemas.openxmlformats.org/drawingml/2006/main" xmlns:r="http://schemas.openxmlformats.org/officeDocument/2006/relationships" xmlns:p="http://schemas.openxmlformats.org/presentationml/2006/main">
  <p:tag name="DVSHAPEID" val="gmWlDNpe6fDkGExQdDEuUb"/>
</p:tagLst>
</file>

<file path=ppt/tags/tag21.xml><?xml version="1.0" encoding="utf-8"?>
<p:tagLst xmlns:a="http://schemas.openxmlformats.org/drawingml/2006/main" xmlns:r="http://schemas.openxmlformats.org/officeDocument/2006/relationships" xmlns:p="http://schemas.openxmlformats.org/presentationml/2006/main">
  <p:tag name="DVSHAPEID" val="2grA8akxzSCImGMx52jDy3"/>
</p:tagLst>
</file>

<file path=ppt/tags/tag210.xml><?xml version="1.0" encoding="utf-8"?>
<p:tagLst xmlns:a="http://schemas.openxmlformats.org/drawingml/2006/main" xmlns:r="http://schemas.openxmlformats.org/officeDocument/2006/relationships" xmlns:p="http://schemas.openxmlformats.org/presentationml/2006/main">
  <p:tag name="DVSHAPEID" val="CRbVngcNag9hFSyZNQErfJ"/>
</p:tagLst>
</file>

<file path=ppt/tags/tag211.xml><?xml version="1.0" encoding="utf-8"?>
<p:tagLst xmlns:a="http://schemas.openxmlformats.org/drawingml/2006/main" xmlns:r="http://schemas.openxmlformats.org/officeDocument/2006/relationships" xmlns:p="http://schemas.openxmlformats.org/presentationml/2006/main">
  <p:tag name="DVSHAPEID" val="i79ZyZ93LK25K4aIq92j4m"/>
</p:tagLst>
</file>

<file path=ppt/tags/tag212.xml><?xml version="1.0" encoding="utf-8"?>
<p:tagLst xmlns:a="http://schemas.openxmlformats.org/drawingml/2006/main" xmlns:r="http://schemas.openxmlformats.org/officeDocument/2006/relationships" xmlns:p="http://schemas.openxmlformats.org/presentationml/2006/main">
  <p:tag name="DVSHAPEID" val="apZEhdQOQsVTz3LnHdD7vp"/>
</p:tagLst>
</file>

<file path=ppt/tags/tag213.xml><?xml version="1.0" encoding="utf-8"?>
<p:tagLst xmlns:a="http://schemas.openxmlformats.org/drawingml/2006/main" xmlns:r="http://schemas.openxmlformats.org/officeDocument/2006/relationships" xmlns:p="http://schemas.openxmlformats.org/presentationml/2006/main">
  <p:tag name="DVSECTIONID" val="3DvYqBy54TzGNDVUNqRzq4"/>
</p:tagLst>
</file>

<file path=ppt/tags/tag214.xml><?xml version="1.0" encoding="utf-8"?>
<p:tagLst xmlns:a="http://schemas.openxmlformats.org/drawingml/2006/main" xmlns:r="http://schemas.openxmlformats.org/officeDocument/2006/relationships" xmlns:p="http://schemas.openxmlformats.org/presentationml/2006/main">
  <p:tag name="DVSHAPEID" val="dD61mMvHTyvEph0I8l3zeH"/>
</p:tagLst>
</file>

<file path=ppt/tags/tag215.xml><?xml version="1.0" encoding="utf-8"?>
<p:tagLst xmlns:a="http://schemas.openxmlformats.org/drawingml/2006/main" xmlns:r="http://schemas.openxmlformats.org/officeDocument/2006/relationships" xmlns:p="http://schemas.openxmlformats.org/presentationml/2006/main">
  <p:tag name="DVSHAPEID" val="4bAApUxsyyw9DQ1UGEjZ3j"/>
</p:tagLst>
</file>

<file path=ppt/tags/tag216.xml><?xml version="1.0" encoding="utf-8"?>
<p:tagLst xmlns:a="http://schemas.openxmlformats.org/drawingml/2006/main" xmlns:r="http://schemas.openxmlformats.org/officeDocument/2006/relationships" xmlns:p="http://schemas.openxmlformats.org/presentationml/2006/main">
  <p:tag name="DVSECTIONID" val="SP0NZBjZMPN1TnJLW5Q4WI"/>
</p:tagLst>
</file>

<file path=ppt/tags/tag217.xml><?xml version="1.0" encoding="utf-8"?>
<p:tagLst xmlns:a="http://schemas.openxmlformats.org/drawingml/2006/main" xmlns:r="http://schemas.openxmlformats.org/officeDocument/2006/relationships" xmlns:p="http://schemas.openxmlformats.org/presentationml/2006/main">
  <p:tag name="DVSHAPEID" val="gv0dNGC2htLwzUrLnB9rZW"/>
</p:tagLst>
</file>

<file path=ppt/tags/tag218.xml><?xml version="1.0" encoding="utf-8"?>
<p:tagLst xmlns:a="http://schemas.openxmlformats.org/drawingml/2006/main" xmlns:r="http://schemas.openxmlformats.org/officeDocument/2006/relationships" xmlns:p="http://schemas.openxmlformats.org/presentationml/2006/main">
  <p:tag name="DVSHAPEID" val="8fE9GeFoffELU4Ab7RPvh2"/>
</p:tagLst>
</file>

<file path=ppt/tags/tag219.xml><?xml version="1.0" encoding="utf-8"?>
<p:tagLst xmlns:a="http://schemas.openxmlformats.org/drawingml/2006/main" xmlns:r="http://schemas.openxmlformats.org/officeDocument/2006/relationships" xmlns:p="http://schemas.openxmlformats.org/presentationml/2006/main">
  <p:tag name="DVSHAPEID" val="o6h6tUhIPBjjnLyDZonSdw"/>
</p:tagLst>
</file>

<file path=ppt/tags/tag22.xml><?xml version="1.0" encoding="utf-8"?>
<p:tagLst xmlns:a="http://schemas.openxmlformats.org/drawingml/2006/main" xmlns:r="http://schemas.openxmlformats.org/officeDocument/2006/relationships" xmlns:p="http://schemas.openxmlformats.org/presentationml/2006/main">
  <p:tag name="DVSHAPEID" val="cSWaAOXKP3SbnONwG6obJI"/>
</p:tagLst>
</file>

<file path=ppt/tags/tag220.xml><?xml version="1.0" encoding="utf-8"?>
<p:tagLst xmlns:a="http://schemas.openxmlformats.org/drawingml/2006/main" xmlns:r="http://schemas.openxmlformats.org/officeDocument/2006/relationships" xmlns:p="http://schemas.openxmlformats.org/presentationml/2006/main">
  <p:tag name="DVSHAPEID" val="RN0mbcthBuE5RxRAKK7xp2"/>
</p:tagLst>
</file>

<file path=ppt/tags/tag221.xml><?xml version="1.0" encoding="utf-8"?>
<p:tagLst xmlns:a="http://schemas.openxmlformats.org/drawingml/2006/main" xmlns:r="http://schemas.openxmlformats.org/officeDocument/2006/relationships" xmlns:p="http://schemas.openxmlformats.org/presentationml/2006/main">
  <p:tag name="DVSECTIONID" val="e0y8Zv2BIRZYLGXDCWL46K"/>
</p:tagLst>
</file>

<file path=ppt/tags/tag222.xml><?xml version="1.0" encoding="utf-8"?>
<p:tagLst xmlns:a="http://schemas.openxmlformats.org/drawingml/2006/main" xmlns:r="http://schemas.openxmlformats.org/officeDocument/2006/relationships" xmlns:p="http://schemas.openxmlformats.org/presentationml/2006/main">
  <p:tag name="DVSHAPEID" val="sAHPCtSr7pPSet56I4ex0O"/>
</p:tagLst>
</file>

<file path=ppt/tags/tag223.xml><?xml version="1.0" encoding="utf-8"?>
<p:tagLst xmlns:a="http://schemas.openxmlformats.org/drawingml/2006/main" xmlns:r="http://schemas.openxmlformats.org/officeDocument/2006/relationships" xmlns:p="http://schemas.openxmlformats.org/presentationml/2006/main">
  <p:tag name="DVSHAPEID" val="FhT1LoDDKG6PlpFmz0pamf"/>
</p:tagLst>
</file>

<file path=ppt/tags/tag224.xml><?xml version="1.0" encoding="utf-8"?>
<p:tagLst xmlns:a="http://schemas.openxmlformats.org/drawingml/2006/main" xmlns:r="http://schemas.openxmlformats.org/officeDocument/2006/relationships" xmlns:p="http://schemas.openxmlformats.org/presentationml/2006/main">
  <p:tag name="DVSHAPEID" val="gZiouD12iR1DVpVBHtNuE8"/>
</p:tagLst>
</file>

<file path=ppt/tags/tag225.xml><?xml version="1.0" encoding="utf-8"?>
<p:tagLst xmlns:a="http://schemas.openxmlformats.org/drawingml/2006/main" xmlns:r="http://schemas.openxmlformats.org/officeDocument/2006/relationships" xmlns:p="http://schemas.openxmlformats.org/presentationml/2006/main">
  <p:tag name="DVSECTIONID" val="TLJxb1uLJm89BZfQCOXa6W"/>
</p:tagLst>
</file>

<file path=ppt/tags/tag226.xml><?xml version="1.0" encoding="utf-8"?>
<p:tagLst xmlns:a="http://schemas.openxmlformats.org/drawingml/2006/main" xmlns:r="http://schemas.openxmlformats.org/officeDocument/2006/relationships" xmlns:p="http://schemas.openxmlformats.org/presentationml/2006/main">
  <p:tag name="DVSHAPEID" val="Lp8Gqmve8Qsp1UInUZBHoe"/>
</p:tagLst>
</file>

<file path=ppt/tags/tag227.xml><?xml version="1.0" encoding="utf-8"?>
<p:tagLst xmlns:a="http://schemas.openxmlformats.org/drawingml/2006/main" xmlns:r="http://schemas.openxmlformats.org/officeDocument/2006/relationships" xmlns:p="http://schemas.openxmlformats.org/presentationml/2006/main">
  <p:tag name="DVSHAPEID" val="NHtgrYiVmSB8dTfOcFx3Jb"/>
</p:tagLst>
</file>

<file path=ppt/tags/tag228.xml><?xml version="1.0" encoding="utf-8"?>
<p:tagLst xmlns:a="http://schemas.openxmlformats.org/drawingml/2006/main" xmlns:r="http://schemas.openxmlformats.org/officeDocument/2006/relationships" xmlns:p="http://schemas.openxmlformats.org/presentationml/2006/main">
  <p:tag name="DVSHAPEID" val="bwo1TkzNSWKwBqcaVxWcuz"/>
</p:tagLst>
</file>

<file path=ppt/tags/tag229.xml><?xml version="1.0" encoding="utf-8"?>
<p:tagLst xmlns:a="http://schemas.openxmlformats.org/drawingml/2006/main" xmlns:r="http://schemas.openxmlformats.org/officeDocument/2006/relationships" xmlns:p="http://schemas.openxmlformats.org/presentationml/2006/main">
  <p:tag name="DVSHAPEID" val="NSGO76MWalvCwXSp4XmyZF"/>
</p:tagLst>
</file>

<file path=ppt/tags/tag23.xml><?xml version="1.0" encoding="utf-8"?>
<p:tagLst xmlns:a="http://schemas.openxmlformats.org/drawingml/2006/main" xmlns:r="http://schemas.openxmlformats.org/officeDocument/2006/relationships" xmlns:p="http://schemas.openxmlformats.org/presentationml/2006/main">
  <p:tag name="DVSHAPEID" val="mcXR0iiKBQRZ3yEYAwAP3y"/>
</p:tagLst>
</file>

<file path=ppt/tags/tag230.xml><?xml version="1.0" encoding="utf-8"?>
<p:tagLst xmlns:a="http://schemas.openxmlformats.org/drawingml/2006/main" xmlns:r="http://schemas.openxmlformats.org/officeDocument/2006/relationships" xmlns:p="http://schemas.openxmlformats.org/presentationml/2006/main">
  <p:tag name="DVSHAPEID" val="nGiPB2K06wHBIvl4ct0WLp"/>
</p:tagLst>
</file>

<file path=ppt/tags/tag231.xml><?xml version="1.0" encoding="utf-8"?>
<p:tagLst xmlns:a="http://schemas.openxmlformats.org/drawingml/2006/main" xmlns:r="http://schemas.openxmlformats.org/officeDocument/2006/relationships" xmlns:p="http://schemas.openxmlformats.org/presentationml/2006/main">
  <p:tag name="DVSECTIONID" val="1VC3OisTiRBt7Morj07W8D"/>
</p:tagLst>
</file>

<file path=ppt/tags/tag232.xml><?xml version="1.0" encoding="utf-8"?>
<p:tagLst xmlns:a="http://schemas.openxmlformats.org/drawingml/2006/main" xmlns:r="http://schemas.openxmlformats.org/officeDocument/2006/relationships" xmlns:p="http://schemas.openxmlformats.org/presentationml/2006/main">
  <p:tag name="DVSHAPEID" val="1YTfivsYPVA8uZwiuKcaeY"/>
</p:tagLst>
</file>

<file path=ppt/tags/tag233.xml><?xml version="1.0" encoding="utf-8"?>
<p:tagLst xmlns:a="http://schemas.openxmlformats.org/drawingml/2006/main" xmlns:r="http://schemas.openxmlformats.org/officeDocument/2006/relationships" xmlns:p="http://schemas.openxmlformats.org/presentationml/2006/main">
  <p:tag name="DVSHAPEID" val="VUem40LTx3TYFjVlKex7GL"/>
</p:tagLst>
</file>

<file path=ppt/tags/tag234.xml><?xml version="1.0" encoding="utf-8"?>
<p:tagLst xmlns:a="http://schemas.openxmlformats.org/drawingml/2006/main" xmlns:r="http://schemas.openxmlformats.org/officeDocument/2006/relationships" xmlns:p="http://schemas.openxmlformats.org/presentationml/2006/main">
  <p:tag name="DVSHAPEID" val="1A0lyUYgKBa23Z1VrrdWox"/>
</p:tagLst>
</file>

<file path=ppt/tags/tag235.xml><?xml version="1.0" encoding="utf-8"?>
<p:tagLst xmlns:a="http://schemas.openxmlformats.org/drawingml/2006/main" xmlns:r="http://schemas.openxmlformats.org/officeDocument/2006/relationships" xmlns:p="http://schemas.openxmlformats.org/presentationml/2006/main">
  <p:tag name="DVSECTIONID" val="9lJUanhCfIxTgHqRDi87vu"/>
</p:tagLst>
</file>

<file path=ppt/tags/tag236.xml><?xml version="1.0" encoding="utf-8"?>
<p:tagLst xmlns:a="http://schemas.openxmlformats.org/drawingml/2006/main" xmlns:r="http://schemas.openxmlformats.org/officeDocument/2006/relationships" xmlns:p="http://schemas.openxmlformats.org/presentationml/2006/main">
  <p:tag name="DVSHAPEID" val="SFd9Sy1bvLayKOuOwb8u0d"/>
</p:tagLst>
</file>

<file path=ppt/tags/tag237.xml><?xml version="1.0" encoding="utf-8"?>
<p:tagLst xmlns:a="http://schemas.openxmlformats.org/drawingml/2006/main" xmlns:r="http://schemas.openxmlformats.org/officeDocument/2006/relationships" xmlns:p="http://schemas.openxmlformats.org/presentationml/2006/main">
  <p:tag name="DVSHAPEID" val="mCxbBFdPT9ML5anqYn5f94"/>
</p:tagLst>
</file>

<file path=ppt/tags/tag238.xml><?xml version="1.0" encoding="utf-8"?>
<p:tagLst xmlns:a="http://schemas.openxmlformats.org/drawingml/2006/main" xmlns:r="http://schemas.openxmlformats.org/officeDocument/2006/relationships" xmlns:p="http://schemas.openxmlformats.org/presentationml/2006/main">
  <p:tag name="DVSECTIONID" val="NvXZKYmpSyLm1GRC1pE13R"/>
</p:tagLst>
</file>

<file path=ppt/tags/tag239.xml><?xml version="1.0" encoding="utf-8"?>
<p:tagLst xmlns:a="http://schemas.openxmlformats.org/drawingml/2006/main" xmlns:r="http://schemas.openxmlformats.org/officeDocument/2006/relationships" xmlns:p="http://schemas.openxmlformats.org/presentationml/2006/main">
  <p:tag name="DVSHAPEID" val="kA9gSSGSOqREiACHXmYFR1"/>
</p:tagLst>
</file>

<file path=ppt/tags/tag24.xml><?xml version="1.0" encoding="utf-8"?>
<p:tagLst xmlns:a="http://schemas.openxmlformats.org/drawingml/2006/main" xmlns:r="http://schemas.openxmlformats.org/officeDocument/2006/relationships" xmlns:p="http://schemas.openxmlformats.org/presentationml/2006/main">
  <p:tag name="DVSECTIONID" val="cBJaShPkY6t8wjAmlrW7Hf"/>
</p:tagLst>
</file>

<file path=ppt/tags/tag240.xml><?xml version="1.0" encoding="utf-8"?>
<p:tagLst xmlns:a="http://schemas.openxmlformats.org/drawingml/2006/main" xmlns:r="http://schemas.openxmlformats.org/officeDocument/2006/relationships" xmlns:p="http://schemas.openxmlformats.org/presentationml/2006/main">
  <p:tag name="DVSHAPEID" val="LYJjq6dKpL4ihW2kMk91km"/>
</p:tagLst>
</file>

<file path=ppt/tags/tag241.xml><?xml version="1.0" encoding="utf-8"?>
<p:tagLst xmlns:a="http://schemas.openxmlformats.org/drawingml/2006/main" xmlns:r="http://schemas.openxmlformats.org/officeDocument/2006/relationships" xmlns:p="http://schemas.openxmlformats.org/presentationml/2006/main">
  <p:tag name="DVSECTIONID" val="ukwaWqWWh5UoMKRnpvZYqh"/>
</p:tagLst>
</file>

<file path=ppt/tags/tag242.xml><?xml version="1.0" encoding="utf-8"?>
<p:tagLst xmlns:a="http://schemas.openxmlformats.org/drawingml/2006/main" xmlns:r="http://schemas.openxmlformats.org/officeDocument/2006/relationships" xmlns:p="http://schemas.openxmlformats.org/presentationml/2006/main">
  <p:tag name="DVSHAPEID" val="0R2QrcExcSe7eUBqSYm9yZ"/>
</p:tagLst>
</file>

<file path=ppt/tags/tag243.xml><?xml version="1.0" encoding="utf-8"?>
<p:tagLst xmlns:a="http://schemas.openxmlformats.org/drawingml/2006/main" xmlns:r="http://schemas.openxmlformats.org/officeDocument/2006/relationships" xmlns:p="http://schemas.openxmlformats.org/presentationml/2006/main">
  <p:tag name="DVSHAPEID" val="jAgVcgfdGncNf2S8ggW8gv"/>
</p:tagLst>
</file>

<file path=ppt/tags/tag244.xml><?xml version="1.0" encoding="utf-8"?>
<p:tagLst xmlns:a="http://schemas.openxmlformats.org/drawingml/2006/main" xmlns:r="http://schemas.openxmlformats.org/officeDocument/2006/relationships" xmlns:p="http://schemas.openxmlformats.org/presentationml/2006/main">
  <p:tag name="DVSHAPEID" val="67pIeKqTeOs0yrAw0nhZbR"/>
</p:tagLst>
</file>

<file path=ppt/tags/tag245.xml><?xml version="1.0" encoding="utf-8"?>
<p:tagLst xmlns:a="http://schemas.openxmlformats.org/drawingml/2006/main" xmlns:r="http://schemas.openxmlformats.org/officeDocument/2006/relationships" xmlns:p="http://schemas.openxmlformats.org/presentationml/2006/main">
  <p:tag name="DVSHAPEID" val="VrFyxKI5dqJNt8vu2uMN8n"/>
</p:tagLst>
</file>

<file path=ppt/tags/tag246.xml><?xml version="1.0" encoding="utf-8"?>
<p:tagLst xmlns:a="http://schemas.openxmlformats.org/drawingml/2006/main" xmlns:r="http://schemas.openxmlformats.org/officeDocument/2006/relationships" xmlns:p="http://schemas.openxmlformats.org/presentationml/2006/main">
  <p:tag name="DVSECTIONID" val="6ECY7yy0wW79Bcp6Kw6fs6"/>
</p:tagLst>
</file>

<file path=ppt/tags/tag247.xml><?xml version="1.0" encoding="utf-8"?>
<p:tagLst xmlns:a="http://schemas.openxmlformats.org/drawingml/2006/main" xmlns:r="http://schemas.openxmlformats.org/officeDocument/2006/relationships" xmlns:p="http://schemas.openxmlformats.org/presentationml/2006/main">
  <p:tag name="DVSHAPEID" val="keuryJgyQgjfcY3GcGa8B2"/>
</p:tagLst>
</file>

<file path=ppt/tags/tag248.xml><?xml version="1.0" encoding="utf-8"?>
<p:tagLst xmlns:a="http://schemas.openxmlformats.org/drawingml/2006/main" xmlns:r="http://schemas.openxmlformats.org/officeDocument/2006/relationships" xmlns:p="http://schemas.openxmlformats.org/presentationml/2006/main">
  <p:tag name="DVSHAPEID" val="hKXr0vlMcoIx6q36cYPFzs"/>
</p:tagLst>
</file>

<file path=ppt/tags/tag249.xml><?xml version="1.0" encoding="utf-8"?>
<p:tagLst xmlns:a="http://schemas.openxmlformats.org/drawingml/2006/main" xmlns:r="http://schemas.openxmlformats.org/officeDocument/2006/relationships" xmlns:p="http://schemas.openxmlformats.org/presentationml/2006/main">
  <p:tag name="DVSHAPEID" val="teWxqmi6C0MiWJu6JKc34V"/>
</p:tagLst>
</file>

<file path=ppt/tags/tag25.xml><?xml version="1.0" encoding="utf-8"?>
<p:tagLst xmlns:a="http://schemas.openxmlformats.org/drawingml/2006/main" xmlns:r="http://schemas.openxmlformats.org/officeDocument/2006/relationships" xmlns:p="http://schemas.openxmlformats.org/presentationml/2006/main">
  <p:tag name="DVSHAPEID" val="QajXJylcemjuvJcINEs5r1"/>
</p:tagLst>
</file>

<file path=ppt/tags/tag250.xml><?xml version="1.0" encoding="utf-8"?>
<p:tagLst xmlns:a="http://schemas.openxmlformats.org/drawingml/2006/main" xmlns:r="http://schemas.openxmlformats.org/officeDocument/2006/relationships" xmlns:p="http://schemas.openxmlformats.org/presentationml/2006/main">
  <p:tag name="DVSHAPEID" val="xERCC6tbiVsPgJus4Yu6LH"/>
</p:tagLst>
</file>

<file path=ppt/tags/tag251.xml><?xml version="1.0" encoding="utf-8"?>
<p:tagLst xmlns:a="http://schemas.openxmlformats.org/drawingml/2006/main" xmlns:r="http://schemas.openxmlformats.org/officeDocument/2006/relationships" xmlns:p="http://schemas.openxmlformats.org/presentationml/2006/main">
  <p:tag name="DVSHAPEID" val="LOukC5f4swoyGiFOKbDqHQ"/>
</p:tagLst>
</file>

<file path=ppt/tags/tag252.xml><?xml version="1.0" encoding="utf-8"?>
<p:tagLst xmlns:a="http://schemas.openxmlformats.org/drawingml/2006/main" xmlns:r="http://schemas.openxmlformats.org/officeDocument/2006/relationships" xmlns:p="http://schemas.openxmlformats.org/presentationml/2006/main">
  <p:tag name="DVSECTIONID" val="X9I6FXW8LyyceRxYinnhzY"/>
</p:tagLst>
</file>

<file path=ppt/tags/tag253.xml><?xml version="1.0" encoding="utf-8"?>
<p:tagLst xmlns:a="http://schemas.openxmlformats.org/drawingml/2006/main" xmlns:r="http://schemas.openxmlformats.org/officeDocument/2006/relationships" xmlns:p="http://schemas.openxmlformats.org/presentationml/2006/main">
  <p:tag name="DVSHAPEID" val="P7sKBgFdzYaPT38iunWdtW"/>
</p:tagLst>
</file>

<file path=ppt/tags/tag254.xml><?xml version="1.0" encoding="utf-8"?>
<p:tagLst xmlns:a="http://schemas.openxmlformats.org/drawingml/2006/main" xmlns:r="http://schemas.openxmlformats.org/officeDocument/2006/relationships" xmlns:p="http://schemas.openxmlformats.org/presentationml/2006/main">
  <p:tag name="DVSHAPEID" val="rI2cMgejtkZUYnRRuYpeXq"/>
</p:tagLst>
</file>

<file path=ppt/tags/tag255.xml><?xml version="1.0" encoding="utf-8"?>
<p:tagLst xmlns:a="http://schemas.openxmlformats.org/drawingml/2006/main" xmlns:r="http://schemas.openxmlformats.org/officeDocument/2006/relationships" xmlns:p="http://schemas.openxmlformats.org/presentationml/2006/main">
  <p:tag name="DVSHAPEID" val="oQoCGrGfuunTGKHptpYfuP"/>
</p:tagLst>
</file>

<file path=ppt/tags/tag256.xml><?xml version="1.0" encoding="utf-8"?>
<p:tagLst xmlns:a="http://schemas.openxmlformats.org/drawingml/2006/main" xmlns:r="http://schemas.openxmlformats.org/officeDocument/2006/relationships" xmlns:p="http://schemas.openxmlformats.org/presentationml/2006/main">
  <p:tag name="DVSECTIONID" val="gD9FYiKsRaOZHsf1TB3naz"/>
</p:tagLst>
</file>

<file path=ppt/tags/tag257.xml><?xml version="1.0" encoding="utf-8"?>
<p:tagLst xmlns:a="http://schemas.openxmlformats.org/drawingml/2006/main" xmlns:r="http://schemas.openxmlformats.org/officeDocument/2006/relationships" xmlns:p="http://schemas.openxmlformats.org/presentationml/2006/main">
  <p:tag name="DVSHAPEID" val="QY5LqDTYOeZ1kcOaAMCdQv"/>
</p:tagLst>
</file>

<file path=ppt/tags/tag258.xml><?xml version="1.0" encoding="utf-8"?>
<p:tagLst xmlns:a="http://schemas.openxmlformats.org/drawingml/2006/main" xmlns:r="http://schemas.openxmlformats.org/officeDocument/2006/relationships" xmlns:p="http://schemas.openxmlformats.org/presentationml/2006/main">
  <p:tag name="DVSHAPEID" val="UFpvAjObDhYkr04jtOtOYh"/>
</p:tagLst>
</file>

<file path=ppt/tags/tag259.xml><?xml version="1.0" encoding="utf-8"?>
<p:tagLst xmlns:a="http://schemas.openxmlformats.org/drawingml/2006/main" xmlns:r="http://schemas.openxmlformats.org/officeDocument/2006/relationships" xmlns:p="http://schemas.openxmlformats.org/presentationml/2006/main">
  <p:tag name="DVSECTIONID" val="M0Ekzdp1GWmNSvPjYARKsk"/>
</p:tagLst>
</file>

<file path=ppt/tags/tag26.xml><?xml version="1.0" encoding="utf-8"?>
<p:tagLst xmlns:a="http://schemas.openxmlformats.org/drawingml/2006/main" xmlns:r="http://schemas.openxmlformats.org/officeDocument/2006/relationships" xmlns:p="http://schemas.openxmlformats.org/presentationml/2006/main">
  <p:tag name="DVSHAPEID" val="joKeSIwSBTENmMy3yJopCv"/>
</p:tagLst>
</file>

<file path=ppt/tags/tag260.xml><?xml version="1.0" encoding="utf-8"?>
<p:tagLst xmlns:a="http://schemas.openxmlformats.org/drawingml/2006/main" xmlns:r="http://schemas.openxmlformats.org/officeDocument/2006/relationships" xmlns:p="http://schemas.openxmlformats.org/presentationml/2006/main">
  <p:tag name="DVSHAPEID" val="GRuYe21azgcxqdvc5Olnbx"/>
</p:tagLst>
</file>

<file path=ppt/tags/tag261.xml><?xml version="1.0" encoding="utf-8"?>
<p:tagLst xmlns:a="http://schemas.openxmlformats.org/drawingml/2006/main" xmlns:r="http://schemas.openxmlformats.org/officeDocument/2006/relationships" xmlns:p="http://schemas.openxmlformats.org/presentationml/2006/main">
  <p:tag name="DVSHAPEID" val="IHVJe8N37MpU8z3SswzRnU"/>
</p:tagLst>
</file>

<file path=ppt/tags/tag262.xml><?xml version="1.0" encoding="utf-8"?>
<p:tagLst xmlns:a="http://schemas.openxmlformats.org/drawingml/2006/main" xmlns:r="http://schemas.openxmlformats.org/officeDocument/2006/relationships" xmlns:p="http://schemas.openxmlformats.org/presentationml/2006/main">
  <p:tag name="DVSECTIONID" val="pKAIyeTHkdlP6ohIZVOJug"/>
</p:tagLst>
</file>

<file path=ppt/tags/tag263.xml><?xml version="1.0" encoding="utf-8"?>
<p:tagLst xmlns:a="http://schemas.openxmlformats.org/drawingml/2006/main" xmlns:r="http://schemas.openxmlformats.org/officeDocument/2006/relationships" xmlns:p="http://schemas.openxmlformats.org/presentationml/2006/main">
  <p:tag name="DVSHAPEID" val="TKjaONb6ZtMhCPc7wxLXY7"/>
</p:tagLst>
</file>

<file path=ppt/tags/tag264.xml><?xml version="1.0" encoding="utf-8"?>
<p:tagLst xmlns:a="http://schemas.openxmlformats.org/drawingml/2006/main" xmlns:r="http://schemas.openxmlformats.org/officeDocument/2006/relationships" xmlns:p="http://schemas.openxmlformats.org/presentationml/2006/main">
  <p:tag name="DVSHAPEID" val="eQUEf7Pz2YcqkEeTmUU1ZQ"/>
</p:tagLst>
</file>

<file path=ppt/tags/tag27.xml><?xml version="1.0" encoding="utf-8"?>
<p:tagLst xmlns:a="http://schemas.openxmlformats.org/drawingml/2006/main" xmlns:r="http://schemas.openxmlformats.org/officeDocument/2006/relationships" xmlns:p="http://schemas.openxmlformats.org/presentationml/2006/main">
  <p:tag name="DVSECTIONID" val="TqKvDGsnRaGUaxTvYvvrdW"/>
</p:tagLst>
</file>

<file path=ppt/tags/tag28.xml><?xml version="1.0" encoding="utf-8"?>
<p:tagLst xmlns:a="http://schemas.openxmlformats.org/drawingml/2006/main" xmlns:r="http://schemas.openxmlformats.org/officeDocument/2006/relationships" xmlns:p="http://schemas.openxmlformats.org/presentationml/2006/main">
  <p:tag name="DVSHAPEID" val="Fz3ULRIVnY7OQUcuFDFmKp"/>
</p:tagLst>
</file>

<file path=ppt/tags/tag29.xml><?xml version="1.0" encoding="utf-8"?>
<p:tagLst xmlns:a="http://schemas.openxmlformats.org/drawingml/2006/main" xmlns:r="http://schemas.openxmlformats.org/officeDocument/2006/relationships" xmlns:p="http://schemas.openxmlformats.org/presentationml/2006/main">
  <p:tag name="DVSHAPEID" val="PHnqaJ6IG1pOIbbYWF9GwG"/>
</p:tagLst>
</file>

<file path=ppt/tags/tag3.xml><?xml version="1.0" encoding="utf-8"?>
<p:tagLst xmlns:a="http://schemas.openxmlformats.org/drawingml/2006/main" xmlns:r="http://schemas.openxmlformats.org/officeDocument/2006/relationships" xmlns:p="http://schemas.openxmlformats.org/presentationml/2006/main">
  <p:tag name="DVSHAPEID" val="AOryQGzB2XamjBAGRM2FQF"/>
</p:tagLst>
</file>

<file path=ppt/tags/tag30.xml><?xml version="1.0" encoding="utf-8"?>
<p:tagLst xmlns:a="http://schemas.openxmlformats.org/drawingml/2006/main" xmlns:r="http://schemas.openxmlformats.org/officeDocument/2006/relationships" xmlns:p="http://schemas.openxmlformats.org/presentationml/2006/main">
  <p:tag name="DVSHAPEID" val="GxVDQ33LKfLfKlwlGZOEi5"/>
</p:tagLst>
</file>

<file path=ppt/tags/tag31.xml><?xml version="1.0" encoding="utf-8"?>
<p:tagLst xmlns:a="http://schemas.openxmlformats.org/drawingml/2006/main" xmlns:r="http://schemas.openxmlformats.org/officeDocument/2006/relationships" xmlns:p="http://schemas.openxmlformats.org/presentationml/2006/main">
  <p:tag name="DVSECTIONID" val="zUgoc49qobMWIjpmD9RAej"/>
</p:tagLst>
</file>

<file path=ppt/tags/tag32.xml><?xml version="1.0" encoding="utf-8"?>
<p:tagLst xmlns:a="http://schemas.openxmlformats.org/drawingml/2006/main" xmlns:r="http://schemas.openxmlformats.org/officeDocument/2006/relationships" xmlns:p="http://schemas.openxmlformats.org/presentationml/2006/main">
  <p:tag name="DVSHAPEID" val="p2c1jHGZd3T91QuxT3FVh9"/>
</p:tagLst>
</file>

<file path=ppt/tags/tag33.xml><?xml version="1.0" encoding="utf-8"?>
<p:tagLst xmlns:a="http://schemas.openxmlformats.org/drawingml/2006/main" xmlns:r="http://schemas.openxmlformats.org/officeDocument/2006/relationships" xmlns:p="http://schemas.openxmlformats.org/presentationml/2006/main">
  <p:tag name="DVSHAPEID" val="2sqPsBZaSRoA7SrPKm4K2H"/>
</p:tagLst>
</file>

<file path=ppt/tags/tag34.xml><?xml version="1.0" encoding="utf-8"?>
<p:tagLst xmlns:a="http://schemas.openxmlformats.org/drawingml/2006/main" xmlns:r="http://schemas.openxmlformats.org/officeDocument/2006/relationships" xmlns:p="http://schemas.openxmlformats.org/presentationml/2006/main">
  <p:tag name="DVSECTIONID" val="rB82tQsqBf1XQPfetoeqMu"/>
</p:tagLst>
</file>

<file path=ppt/tags/tag35.xml><?xml version="1.0" encoding="utf-8"?>
<p:tagLst xmlns:a="http://schemas.openxmlformats.org/drawingml/2006/main" xmlns:r="http://schemas.openxmlformats.org/officeDocument/2006/relationships" xmlns:p="http://schemas.openxmlformats.org/presentationml/2006/main">
  <p:tag name="DVSHAPEID" val="mAkFQ85LZmNgZJAte502b1"/>
</p:tagLst>
</file>

<file path=ppt/tags/tag36.xml><?xml version="1.0" encoding="utf-8"?>
<p:tagLst xmlns:a="http://schemas.openxmlformats.org/drawingml/2006/main" xmlns:r="http://schemas.openxmlformats.org/officeDocument/2006/relationships" xmlns:p="http://schemas.openxmlformats.org/presentationml/2006/main">
  <p:tag name="DVSHAPEID" val="LqIC63ijQx6l6QvMKQ46S1"/>
</p:tagLst>
</file>

<file path=ppt/tags/tag37.xml><?xml version="1.0" encoding="utf-8"?>
<p:tagLst xmlns:a="http://schemas.openxmlformats.org/drawingml/2006/main" xmlns:r="http://schemas.openxmlformats.org/officeDocument/2006/relationships" xmlns:p="http://schemas.openxmlformats.org/presentationml/2006/main">
  <p:tag name="DVSHAPEID" val="NRTHeg7YJZwkPTWe22sGwf"/>
</p:tagLst>
</file>

<file path=ppt/tags/tag38.xml><?xml version="1.0" encoding="utf-8"?>
<p:tagLst xmlns:a="http://schemas.openxmlformats.org/drawingml/2006/main" xmlns:r="http://schemas.openxmlformats.org/officeDocument/2006/relationships" xmlns:p="http://schemas.openxmlformats.org/presentationml/2006/main">
  <p:tag name="DVSECTIONID" val="VLsA7oFtmNwWuUdTLQzeFo"/>
</p:tagLst>
</file>

<file path=ppt/tags/tag39.xml><?xml version="1.0" encoding="utf-8"?>
<p:tagLst xmlns:a="http://schemas.openxmlformats.org/drawingml/2006/main" xmlns:r="http://schemas.openxmlformats.org/officeDocument/2006/relationships" xmlns:p="http://schemas.openxmlformats.org/presentationml/2006/main">
  <p:tag name="DVSHAPEID" val="b5g5vDdpuDr2PQKmBNlWpW"/>
</p:tagLst>
</file>

<file path=ppt/tags/tag4.xml><?xml version="1.0" encoding="utf-8"?>
<p:tagLst xmlns:a="http://schemas.openxmlformats.org/drawingml/2006/main" xmlns:r="http://schemas.openxmlformats.org/officeDocument/2006/relationships" xmlns:p="http://schemas.openxmlformats.org/presentationml/2006/main">
  <p:tag name="DVSECTIONID" val="YBx1LuqarpIrS3dtUkbYFf"/>
</p:tagLst>
</file>

<file path=ppt/tags/tag40.xml><?xml version="1.0" encoding="utf-8"?>
<p:tagLst xmlns:a="http://schemas.openxmlformats.org/drawingml/2006/main" xmlns:r="http://schemas.openxmlformats.org/officeDocument/2006/relationships" xmlns:p="http://schemas.openxmlformats.org/presentationml/2006/main">
  <p:tag name="DVSHAPEID" val="f69ujkKvee5nAVkK1aOeHR"/>
</p:tagLst>
</file>

<file path=ppt/tags/tag41.xml><?xml version="1.0" encoding="utf-8"?>
<p:tagLst xmlns:a="http://schemas.openxmlformats.org/drawingml/2006/main" xmlns:r="http://schemas.openxmlformats.org/officeDocument/2006/relationships" xmlns:p="http://schemas.openxmlformats.org/presentationml/2006/main">
  <p:tag name="DVSHAPEID" val="5FpfKV3Pd41eQaW0kSFYpc"/>
</p:tagLst>
</file>

<file path=ppt/tags/tag42.xml><?xml version="1.0" encoding="utf-8"?>
<p:tagLst xmlns:a="http://schemas.openxmlformats.org/drawingml/2006/main" xmlns:r="http://schemas.openxmlformats.org/officeDocument/2006/relationships" xmlns:p="http://schemas.openxmlformats.org/presentationml/2006/main">
  <p:tag name="DVSHAPEID" val="XrfO1RMa8beo0t54APso10"/>
</p:tagLst>
</file>

<file path=ppt/tags/tag43.xml><?xml version="1.0" encoding="utf-8"?>
<p:tagLst xmlns:a="http://schemas.openxmlformats.org/drawingml/2006/main" xmlns:r="http://schemas.openxmlformats.org/officeDocument/2006/relationships" xmlns:p="http://schemas.openxmlformats.org/presentationml/2006/main">
  <p:tag name="DVSECTIONID" val="fAmAYkMVsOTzi47uvsG6gU"/>
</p:tagLst>
</file>

<file path=ppt/tags/tag44.xml><?xml version="1.0" encoding="utf-8"?>
<p:tagLst xmlns:a="http://schemas.openxmlformats.org/drawingml/2006/main" xmlns:r="http://schemas.openxmlformats.org/officeDocument/2006/relationships" xmlns:p="http://schemas.openxmlformats.org/presentationml/2006/main">
  <p:tag name="DVSHAPEID" val="ll5aN1QVzJrTHXZVTb32WQ"/>
</p:tagLst>
</file>

<file path=ppt/tags/tag45.xml><?xml version="1.0" encoding="utf-8"?>
<p:tagLst xmlns:a="http://schemas.openxmlformats.org/drawingml/2006/main" xmlns:r="http://schemas.openxmlformats.org/officeDocument/2006/relationships" xmlns:p="http://schemas.openxmlformats.org/presentationml/2006/main">
  <p:tag name="DVSHAPEID" val="0r9sVgiQw0bX5UJR4KkcCv"/>
</p:tagLst>
</file>

<file path=ppt/tags/tag46.xml><?xml version="1.0" encoding="utf-8"?>
<p:tagLst xmlns:a="http://schemas.openxmlformats.org/drawingml/2006/main" xmlns:r="http://schemas.openxmlformats.org/officeDocument/2006/relationships" xmlns:p="http://schemas.openxmlformats.org/presentationml/2006/main">
  <p:tag name="DVSECTIONID" val="IwalWHx8nmSwvRdwqlGrlI"/>
</p:tagLst>
</file>

<file path=ppt/tags/tag47.xml><?xml version="1.0" encoding="utf-8"?>
<p:tagLst xmlns:a="http://schemas.openxmlformats.org/drawingml/2006/main" xmlns:r="http://schemas.openxmlformats.org/officeDocument/2006/relationships" xmlns:p="http://schemas.openxmlformats.org/presentationml/2006/main">
  <p:tag name="DVSHAPEID" val="W7M84EVgkY3vlD1k6zCIcr"/>
</p:tagLst>
</file>

<file path=ppt/tags/tag48.xml><?xml version="1.0" encoding="utf-8"?>
<p:tagLst xmlns:a="http://schemas.openxmlformats.org/drawingml/2006/main" xmlns:r="http://schemas.openxmlformats.org/officeDocument/2006/relationships" xmlns:p="http://schemas.openxmlformats.org/presentationml/2006/main">
  <p:tag name="DVSHAPEID" val="HJR5b27iHKeuv1GNbEUgFd"/>
</p:tagLst>
</file>

<file path=ppt/tags/tag49.xml><?xml version="1.0" encoding="utf-8"?>
<p:tagLst xmlns:a="http://schemas.openxmlformats.org/drawingml/2006/main" xmlns:r="http://schemas.openxmlformats.org/officeDocument/2006/relationships" xmlns:p="http://schemas.openxmlformats.org/presentationml/2006/main">
  <p:tag name="DVSHAPEID" val="UAy6PJELzTjuq2gZtT81gj"/>
</p:tagLst>
</file>

<file path=ppt/tags/tag5.xml><?xml version="1.0" encoding="utf-8"?>
<p:tagLst xmlns:a="http://schemas.openxmlformats.org/drawingml/2006/main" xmlns:r="http://schemas.openxmlformats.org/officeDocument/2006/relationships" xmlns:p="http://schemas.openxmlformats.org/presentationml/2006/main">
  <p:tag name="DVSHAPEID" val="rZqgQXIGuSMLEFievvRuE9"/>
</p:tagLst>
</file>

<file path=ppt/tags/tag50.xml><?xml version="1.0" encoding="utf-8"?>
<p:tagLst xmlns:a="http://schemas.openxmlformats.org/drawingml/2006/main" xmlns:r="http://schemas.openxmlformats.org/officeDocument/2006/relationships" xmlns:p="http://schemas.openxmlformats.org/presentationml/2006/main">
  <p:tag name="DVSHAPEID" val="hR7ZEjnYOWLuPgw4coEWal"/>
</p:tagLst>
</file>

<file path=ppt/tags/tag51.xml><?xml version="1.0" encoding="utf-8"?>
<p:tagLst xmlns:a="http://schemas.openxmlformats.org/drawingml/2006/main" xmlns:r="http://schemas.openxmlformats.org/officeDocument/2006/relationships" xmlns:p="http://schemas.openxmlformats.org/presentationml/2006/main">
  <p:tag name="DVSECTIONID" val="2UB9Mgk7xy8kRQqCn5ojrx"/>
</p:tagLst>
</file>

<file path=ppt/tags/tag52.xml><?xml version="1.0" encoding="utf-8"?>
<p:tagLst xmlns:a="http://schemas.openxmlformats.org/drawingml/2006/main" xmlns:r="http://schemas.openxmlformats.org/officeDocument/2006/relationships" xmlns:p="http://schemas.openxmlformats.org/presentationml/2006/main">
  <p:tag name="DVSHAPEID" val="b0BDwcb07DWAjHZQ4lnB5m"/>
</p:tagLst>
</file>

<file path=ppt/tags/tag53.xml><?xml version="1.0" encoding="utf-8"?>
<p:tagLst xmlns:a="http://schemas.openxmlformats.org/drawingml/2006/main" xmlns:r="http://schemas.openxmlformats.org/officeDocument/2006/relationships" xmlns:p="http://schemas.openxmlformats.org/presentationml/2006/main">
  <p:tag name="DVSHAPEID" val="JVdZtoHKnj8VF6n1MbNNP7"/>
</p:tagLst>
</file>

<file path=ppt/tags/tag54.xml><?xml version="1.0" encoding="utf-8"?>
<p:tagLst xmlns:a="http://schemas.openxmlformats.org/drawingml/2006/main" xmlns:r="http://schemas.openxmlformats.org/officeDocument/2006/relationships" xmlns:p="http://schemas.openxmlformats.org/presentationml/2006/main">
  <p:tag name="DVSHAPEID" val="xeXO5mjjyzgOhGpwINjngD"/>
</p:tagLst>
</file>

<file path=ppt/tags/tag55.xml><?xml version="1.0" encoding="utf-8"?>
<p:tagLst xmlns:a="http://schemas.openxmlformats.org/drawingml/2006/main" xmlns:r="http://schemas.openxmlformats.org/officeDocument/2006/relationships" xmlns:p="http://schemas.openxmlformats.org/presentationml/2006/main">
  <p:tag name="DVSECTIONID" val="HLyfhY2lpOy0tfJNVgNgOj"/>
</p:tagLst>
</file>

<file path=ppt/tags/tag56.xml><?xml version="1.0" encoding="utf-8"?>
<p:tagLst xmlns:a="http://schemas.openxmlformats.org/drawingml/2006/main" xmlns:r="http://schemas.openxmlformats.org/officeDocument/2006/relationships" xmlns:p="http://schemas.openxmlformats.org/presentationml/2006/main">
  <p:tag name="DVSHAPEID" val="sn1Ts3ycOhxBoY2Eilq4Lz"/>
</p:tagLst>
</file>

<file path=ppt/tags/tag57.xml><?xml version="1.0" encoding="utf-8"?>
<p:tagLst xmlns:a="http://schemas.openxmlformats.org/drawingml/2006/main" xmlns:r="http://schemas.openxmlformats.org/officeDocument/2006/relationships" xmlns:p="http://schemas.openxmlformats.org/presentationml/2006/main">
  <p:tag name="DVSHAPEID" val="FROHBfs0trRUMAMcTgKmKY"/>
</p:tagLst>
</file>

<file path=ppt/tags/tag58.xml><?xml version="1.0" encoding="utf-8"?>
<p:tagLst xmlns:a="http://schemas.openxmlformats.org/drawingml/2006/main" xmlns:r="http://schemas.openxmlformats.org/officeDocument/2006/relationships" xmlns:p="http://schemas.openxmlformats.org/presentationml/2006/main">
  <p:tag name="DVSHAPEID" val="hGhru3uYWbRSHa4LriJON5"/>
</p:tagLst>
</file>

<file path=ppt/tags/tag59.xml><?xml version="1.0" encoding="utf-8"?>
<p:tagLst xmlns:a="http://schemas.openxmlformats.org/drawingml/2006/main" xmlns:r="http://schemas.openxmlformats.org/officeDocument/2006/relationships" xmlns:p="http://schemas.openxmlformats.org/presentationml/2006/main">
  <p:tag name="DVSECTIONID" val="oaZn6NXB21gudQAxZm4c8j"/>
</p:tagLst>
</file>

<file path=ppt/tags/tag6.xml><?xml version="1.0" encoding="utf-8"?>
<p:tagLst xmlns:a="http://schemas.openxmlformats.org/drawingml/2006/main" xmlns:r="http://schemas.openxmlformats.org/officeDocument/2006/relationships" xmlns:p="http://schemas.openxmlformats.org/presentationml/2006/main">
  <p:tag name="DVSHAPEID" val="ZlgSVWVd9eVb36vRlo67Ph"/>
</p:tagLst>
</file>

<file path=ppt/tags/tag60.xml><?xml version="1.0" encoding="utf-8"?>
<p:tagLst xmlns:a="http://schemas.openxmlformats.org/drawingml/2006/main" xmlns:r="http://schemas.openxmlformats.org/officeDocument/2006/relationships" xmlns:p="http://schemas.openxmlformats.org/presentationml/2006/main">
  <p:tag name="DVSHAPEID" val="JucrS6rajoOHA8paKpvvvF"/>
</p:tagLst>
</file>

<file path=ppt/tags/tag61.xml><?xml version="1.0" encoding="utf-8"?>
<p:tagLst xmlns:a="http://schemas.openxmlformats.org/drawingml/2006/main" xmlns:r="http://schemas.openxmlformats.org/officeDocument/2006/relationships" xmlns:p="http://schemas.openxmlformats.org/presentationml/2006/main">
  <p:tag name="DVSHAPEID" val="2TSB77PsDWabWNe3bowMSs"/>
</p:tagLst>
</file>

<file path=ppt/tags/tag62.xml><?xml version="1.0" encoding="utf-8"?>
<p:tagLst xmlns:a="http://schemas.openxmlformats.org/drawingml/2006/main" xmlns:r="http://schemas.openxmlformats.org/officeDocument/2006/relationships" xmlns:p="http://schemas.openxmlformats.org/presentationml/2006/main">
  <p:tag name="DVSHAPEID" val="40AWlgxkiiA4rizgYklRLR"/>
</p:tagLst>
</file>

<file path=ppt/tags/tag63.xml><?xml version="1.0" encoding="utf-8"?>
<p:tagLst xmlns:a="http://schemas.openxmlformats.org/drawingml/2006/main" xmlns:r="http://schemas.openxmlformats.org/officeDocument/2006/relationships" xmlns:p="http://schemas.openxmlformats.org/presentationml/2006/main">
  <p:tag name="DVSHAPEID" val="wobCVHd7YJNzPS0bLyUiER"/>
</p:tagLst>
</file>

<file path=ppt/tags/tag64.xml><?xml version="1.0" encoding="utf-8"?>
<p:tagLst xmlns:a="http://schemas.openxmlformats.org/drawingml/2006/main" xmlns:r="http://schemas.openxmlformats.org/officeDocument/2006/relationships" xmlns:p="http://schemas.openxmlformats.org/presentationml/2006/main">
  <p:tag name="DVSHAPEID" val="LgpLgO3qfg9TsUwGyvVRN2"/>
</p:tagLst>
</file>

<file path=ppt/tags/tag65.xml><?xml version="1.0" encoding="utf-8"?>
<p:tagLst xmlns:a="http://schemas.openxmlformats.org/drawingml/2006/main" xmlns:r="http://schemas.openxmlformats.org/officeDocument/2006/relationships" xmlns:p="http://schemas.openxmlformats.org/presentationml/2006/main">
  <p:tag name="DVSECTIONID" val="KY1TcogqbCb4o81VUmrUv6"/>
</p:tagLst>
</file>

<file path=ppt/tags/tag66.xml><?xml version="1.0" encoding="utf-8"?>
<p:tagLst xmlns:a="http://schemas.openxmlformats.org/drawingml/2006/main" xmlns:r="http://schemas.openxmlformats.org/officeDocument/2006/relationships" xmlns:p="http://schemas.openxmlformats.org/presentationml/2006/main">
  <p:tag name="DVSHAPEID" val="SCpOr1d4ctxKBtrMFDDD4e"/>
</p:tagLst>
</file>

<file path=ppt/tags/tag67.xml><?xml version="1.0" encoding="utf-8"?>
<p:tagLst xmlns:a="http://schemas.openxmlformats.org/drawingml/2006/main" xmlns:r="http://schemas.openxmlformats.org/officeDocument/2006/relationships" xmlns:p="http://schemas.openxmlformats.org/presentationml/2006/main">
  <p:tag name="DVSHAPEID" val="ZOoqtlBOtxxuZRhqlxzSgJ"/>
</p:tagLst>
</file>

<file path=ppt/tags/tag68.xml><?xml version="1.0" encoding="utf-8"?>
<p:tagLst xmlns:a="http://schemas.openxmlformats.org/drawingml/2006/main" xmlns:r="http://schemas.openxmlformats.org/officeDocument/2006/relationships" xmlns:p="http://schemas.openxmlformats.org/presentationml/2006/main">
  <p:tag name="DVSECTIONID" val="LPsdh6uQNkxf6n9ZoLR5Y7"/>
</p:tagLst>
</file>

<file path=ppt/tags/tag69.xml><?xml version="1.0" encoding="utf-8"?>
<p:tagLst xmlns:a="http://schemas.openxmlformats.org/drawingml/2006/main" xmlns:r="http://schemas.openxmlformats.org/officeDocument/2006/relationships" xmlns:p="http://schemas.openxmlformats.org/presentationml/2006/main">
  <p:tag name="DVSHAPEID" val="72INxrC38EHECAq0yRtnZZ"/>
</p:tagLst>
</file>

<file path=ppt/tags/tag7.xml><?xml version="1.0" encoding="utf-8"?>
<p:tagLst xmlns:a="http://schemas.openxmlformats.org/drawingml/2006/main" xmlns:r="http://schemas.openxmlformats.org/officeDocument/2006/relationships" xmlns:p="http://schemas.openxmlformats.org/presentationml/2006/main">
  <p:tag name="DVSECTIONID" val="FeGCd5F8e2OkppxBOpKi9b"/>
</p:tagLst>
</file>

<file path=ppt/tags/tag70.xml><?xml version="1.0" encoding="utf-8"?>
<p:tagLst xmlns:a="http://schemas.openxmlformats.org/drawingml/2006/main" xmlns:r="http://schemas.openxmlformats.org/officeDocument/2006/relationships" xmlns:p="http://schemas.openxmlformats.org/presentationml/2006/main">
  <p:tag name="DVSHAPEID" val="d6uAufi63cXgHmIFN9cqoS"/>
</p:tagLst>
</file>

<file path=ppt/tags/tag71.xml><?xml version="1.0" encoding="utf-8"?>
<p:tagLst xmlns:a="http://schemas.openxmlformats.org/drawingml/2006/main" xmlns:r="http://schemas.openxmlformats.org/officeDocument/2006/relationships" xmlns:p="http://schemas.openxmlformats.org/presentationml/2006/main">
  <p:tag name="DVSHAPEID" val="MkeG0kYHpTJ7PBiXWnL2Bv"/>
</p:tagLst>
</file>

<file path=ppt/tags/tag72.xml><?xml version="1.0" encoding="utf-8"?>
<p:tagLst xmlns:a="http://schemas.openxmlformats.org/drawingml/2006/main" xmlns:r="http://schemas.openxmlformats.org/officeDocument/2006/relationships" xmlns:p="http://schemas.openxmlformats.org/presentationml/2006/main">
  <p:tag name="DVSECTIONID" val="ciY6SWk1mR1DdcrY6aWlOQ"/>
</p:tagLst>
</file>

<file path=ppt/tags/tag73.xml><?xml version="1.0" encoding="utf-8"?>
<p:tagLst xmlns:a="http://schemas.openxmlformats.org/drawingml/2006/main" xmlns:r="http://schemas.openxmlformats.org/officeDocument/2006/relationships" xmlns:p="http://schemas.openxmlformats.org/presentationml/2006/main">
  <p:tag name="DVSHAPEID" val="HmT3hS4jbzBkj9lNeX7lN4"/>
</p:tagLst>
</file>

<file path=ppt/tags/tag74.xml><?xml version="1.0" encoding="utf-8"?>
<p:tagLst xmlns:a="http://schemas.openxmlformats.org/drawingml/2006/main" xmlns:r="http://schemas.openxmlformats.org/officeDocument/2006/relationships" xmlns:p="http://schemas.openxmlformats.org/presentationml/2006/main">
  <p:tag name="DVSHAPEID" val="wAw7mPdPFmhhDSNW35D5H9"/>
</p:tagLst>
</file>

<file path=ppt/tags/tag75.xml><?xml version="1.0" encoding="utf-8"?>
<p:tagLst xmlns:a="http://schemas.openxmlformats.org/drawingml/2006/main" xmlns:r="http://schemas.openxmlformats.org/officeDocument/2006/relationships" xmlns:p="http://schemas.openxmlformats.org/presentationml/2006/main">
  <p:tag name="DVSHAPEID" val="wvh9C88NUfIDPjxave5mUe"/>
</p:tagLst>
</file>

<file path=ppt/tags/tag76.xml><?xml version="1.0" encoding="utf-8"?>
<p:tagLst xmlns:a="http://schemas.openxmlformats.org/drawingml/2006/main" xmlns:r="http://schemas.openxmlformats.org/officeDocument/2006/relationships" xmlns:p="http://schemas.openxmlformats.org/presentationml/2006/main">
  <p:tag name="DVSECTIONID" val="x91DMUYG3p7ED9ebdxvMXG"/>
</p:tagLst>
</file>

<file path=ppt/tags/tag77.xml><?xml version="1.0" encoding="utf-8"?>
<p:tagLst xmlns:a="http://schemas.openxmlformats.org/drawingml/2006/main" xmlns:r="http://schemas.openxmlformats.org/officeDocument/2006/relationships" xmlns:p="http://schemas.openxmlformats.org/presentationml/2006/main">
  <p:tag name="DVSHAPEID" val="22ws0iU2IHmm41Pdd4GRr2"/>
</p:tagLst>
</file>

<file path=ppt/tags/tag78.xml><?xml version="1.0" encoding="utf-8"?>
<p:tagLst xmlns:a="http://schemas.openxmlformats.org/drawingml/2006/main" xmlns:r="http://schemas.openxmlformats.org/officeDocument/2006/relationships" xmlns:p="http://schemas.openxmlformats.org/presentationml/2006/main">
  <p:tag name="DVSHAPEID" val="yZ2upTzoZlfhsfD98QTSw1"/>
</p:tagLst>
</file>

<file path=ppt/tags/tag79.xml><?xml version="1.0" encoding="utf-8"?>
<p:tagLst xmlns:a="http://schemas.openxmlformats.org/drawingml/2006/main" xmlns:r="http://schemas.openxmlformats.org/officeDocument/2006/relationships" xmlns:p="http://schemas.openxmlformats.org/presentationml/2006/main">
  <p:tag name="DVSHAPEID" val="hsfvki11F3N0twpwS1skH0"/>
</p:tagLst>
</file>

<file path=ppt/tags/tag8.xml><?xml version="1.0" encoding="utf-8"?>
<p:tagLst xmlns:a="http://schemas.openxmlformats.org/drawingml/2006/main" xmlns:r="http://schemas.openxmlformats.org/officeDocument/2006/relationships" xmlns:p="http://schemas.openxmlformats.org/presentationml/2006/main">
  <p:tag name="DVSHAPEID" val="M02WLVuUZeuT4flPOFQasf"/>
</p:tagLst>
</file>

<file path=ppt/tags/tag80.xml><?xml version="1.0" encoding="utf-8"?>
<p:tagLst xmlns:a="http://schemas.openxmlformats.org/drawingml/2006/main" xmlns:r="http://schemas.openxmlformats.org/officeDocument/2006/relationships" xmlns:p="http://schemas.openxmlformats.org/presentationml/2006/main">
  <p:tag name="DVSECTIONID" val="dtaXypFG9CilLP4eap2GOC"/>
</p:tagLst>
</file>

<file path=ppt/tags/tag81.xml><?xml version="1.0" encoding="utf-8"?>
<p:tagLst xmlns:a="http://schemas.openxmlformats.org/drawingml/2006/main" xmlns:r="http://schemas.openxmlformats.org/officeDocument/2006/relationships" xmlns:p="http://schemas.openxmlformats.org/presentationml/2006/main">
  <p:tag name="DVSHAPEID" val="7MzAA4VQYzvxIAfUyhnYFb"/>
</p:tagLst>
</file>

<file path=ppt/tags/tag82.xml><?xml version="1.0" encoding="utf-8"?>
<p:tagLst xmlns:a="http://schemas.openxmlformats.org/drawingml/2006/main" xmlns:r="http://schemas.openxmlformats.org/officeDocument/2006/relationships" xmlns:p="http://schemas.openxmlformats.org/presentationml/2006/main">
  <p:tag name="DVSHAPEID" val="usL6JCXSpcjgksWJHX5P4d"/>
</p:tagLst>
</file>

<file path=ppt/tags/tag83.xml><?xml version="1.0" encoding="utf-8"?>
<p:tagLst xmlns:a="http://schemas.openxmlformats.org/drawingml/2006/main" xmlns:r="http://schemas.openxmlformats.org/officeDocument/2006/relationships" xmlns:p="http://schemas.openxmlformats.org/presentationml/2006/main">
  <p:tag name="DVSECTIONID" val="vzyhJVWoQ1TRVysOmz0mgv"/>
</p:tagLst>
</file>

<file path=ppt/tags/tag84.xml><?xml version="1.0" encoding="utf-8"?>
<p:tagLst xmlns:a="http://schemas.openxmlformats.org/drawingml/2006/main" xmlns:r="http://schemas.openxmlformats.org/officeDocument/2006/relationships" xmlns:p="http://schemas.openxmlformats.org/presentationml/2006/main">
  <p:tag name="DVSHAPEID" val="uWNPgYsbXJkVi6PtkjS69j"/>
</p:tagLst>
</file>

<file path=ppt/tags/tag85.xml><?xml version="1.0" encoding="utf-8"?>
<p:tagLst xmlns:a="http://schemas.openxmlformats.org/drawingml/2006/main" xmlns:r="http://schemas.openxmlformats.org/officeDocument/2006/relationships" xmlns:p="http://schemas.openxmlformats.org/presentationml/2006/main">
  <p:tag name="DVSHAPEID" val="dsfMXOzpSQ7gXOiTlZpefA"/>
</p:tagLst>
</file>

<file path=ppt/tags/tag86.xml><?xml version="1.0" encoding="utf-8"?>
<p:tagLst xmlns:a="http://schemas.openxmlformats.org/drawingml/2006/main" xmlns:r="http://schemas.openxmlformats.org/officeDocument/2006/relationships" xmlns:p="http://schemas.openxmlformats.org/presentationml/2006/main">
  <p:tag name="DVSHAPEID" val="LgpLgO3qfg9TsUwGyvVRN2"/>
</p:tagLst>
</file>

<file path=ppt/tags/tag87.xml><?xml version="1.0" encoding="utf-8"?>
<p:tagLst xmlns:a="http://schemas.openxmlformats.org/drawingml/2006/main" xmlns:r="http://schemas.openxmlformats.org/officeDocument/2006/relationships" xmlns:p="http://schemas.openxmlformats.org/presentationml/2006/main">
  <p:tag name="DVSECTIONID" val="lhop6Zn5KhSBXBogFKKKMg"/>
</p:tagLst>
</file>

<file path=ppt/tags/tag88.xml><?xml version="1.0" encoding="utf-8"?>
<p:tagLst xmlns:a="http://schemas.openxmlformats.org/drawingml/2006/main" xmlns:r="http://schemas.openxmlformats.org/officeDocument/2006/relationships" xmlns:p="http://schemas.openxmlformats.org/presentationml/2006/main">
  <p:tag name="DVSHAPEID" val="Vo9PUeCMXY4bIlAu0DBxQu"/>
</p:tagLst>
</file>

<file path=ppt/tags/tag89.xml><?xml version="1.0" encoding="utf-8"?>
<p:tagLst xmlns:a="http://schemas.openxmlformats.org/drawingml/2006/main" xmlns:r="http://schemas.openxmlformats.org/officeDocument/2006/relationships" xmlns:p="http://schemas.openxmlformats.org/presentationml/2006/main">
  <p:tag name="DVSHAPEID" val="O280aqYSGV3DwQD8UlN6S8"/>
</p:tagLst>
</file>

<file path=ppt/tags/tag9.xml><?xml version="1.0" encoding="utf-8"?>
<p:tagLst xmlns:a="http://schemas.openxmlformats.org/drawingml/2006/main" xmlns:r="http://schemas.openxmlformats.org/officeDocument/2006/relationships" xmlns:p="http://schemas.openxmlformats.org/presentationml/2006/main">
  <p:tag name="DVSHAPEID" val="AOryQGzB2XamjBAGRM2FQF"/>
</p:tagLst>
</file>

<file path=ppt/tags/tag90.xml><?xml version="1.0" encoding="utf-8"?>
<p:tagLst xmlns:a="http://schemas.openxmlformats.org/drawingml/2006/main" xmlns:r="http://schemas.openxmlformats.org/officeDocument/2006/relationships" xmlns:p="http://schemas.openxmlformats.org/presentationml/2006/main">
  <p:tag name="DVSECTIONID" val="sTTvLl2sFrl0dhSkOX1KhC"/>
</p:tagLst>
</file>

<file path=ppt/tags/tag91.xml><?xml version="1.0" encoding="utf-8"?>
<p:tagLst xmlns:a="http://schemas.openxmlformats.org/drawingml/2006/main" xmlns:r="http://schemas.openxmlformats.org/officeDocument/2006/relationships" xmlns:p="http://schemas.openxmlformats.org/presentationml/2006/main">
  <p:tag name="DVSHAPEID" val="bM6XjRZMCIJrA6GT3bO4i8"/>
</p:tagLst>
</file>

<file path=ppt/tags/tag92.xml><?xml version="1.0" encoding="utf-8"?>
<p:tagLst xmlns:a="http://schemas.openxmlformats.org/drawingml/2006/main" xmlns:r="http://schemas.openxmlformats.org/officeDocument/2006/relationships" xmlns:p="http://schemas.openxmlformats.org/presentationml/2006/main">
  <p:tag name="DVSHAPEID" val="74PKQSIfJKBGQmUd76TTil"/>
</p:tagLst>
</file>

<file path=ppt/tags/tag93.xml><?xml version="1.0" encoding="utf-8"?>
<p:tagLst xmlns:a="http://schemas.openxmlformats.org/drawingml/2006/main" xmlns:r="http://schemas.openxmlformats.org/officeDocument/2006/relationships" xmlns:p="http://schemas.openxmlformats.org/presentationml/2006/main">
  <p:tag name="DVSECTIONID" val="ZkBRq6UgCvI4PuwAd13hBq"/>
</p:tagLst>
</file>

<file path=ppt/tags/tag94.xml><?xml version="1.0" encoding="utf-8"?>
<p:tagLst xmlns:a="http://schemas.openxmlformats.org/drawingml/2006/main" xmlns:r="http://schemas.openxmlformats.org/officeDocument/2006/relationships" xmlns:p="http://schemas.openxmlformats.org/presentationml/2006/main">
  <p:tag name="DVSHAPEID" val="U4gwr1iChOP3F17z064mYY"/>
</p:tagLst>
</file>

<file path=ppt/tags/tag95.xml><?xml version="1.0" encoding="utf-8"?>
<p:tagLst xmlns:a="http://schemas.openxmlformats.org/drawingml/2006/main" xmlns:r="http://schemas.openxmlformats.org/officeDocument/2006/relationships" xmlns:p="http://schemas.openxmlformats.org/presentationml/2006/main">
  <p:tag name="DVSECTIONID" val="fWn7nkWMJ1YQUzUUVWxpPQ"/>
</p:tagLst>
</file>

<file path=ppt/tags/tag96.xml><?xml version="1.0" encoding="utf-8"?>
<p:tagLst xmlns:a="http://schemas.openxmlformats.org/drawingml/2006/main" xmlns:r="http://schemas.openxmlformats.org/officeDocument/2006/relationships" xmlns:p="http://schemas.openxmlformats.org/presentationml/2006/main">
  <p:tag name="DVSHAPEID" val="PTgkYP4HboQLaKtkrHX7sN"/>
</p:tagLst>
</file>

<file path=ppt/tags/tag97.xml><?xml version="1.0" encoding="utf-8"?>
<p:tagLst xmlns:a="http://schemas.openxmlformats.org/drawingml/2006/main" xmlns:r="http://schemas.openxmlformats.org/officeDocument/2006/relationships" xmlns:p="http://schemas.openxmlformats.org/presentationml/2006/main">
  <p:tag name="DVSHAPEID" val="QNHT6x5MPVnVfmg63tyACr"/>
</p:tagLst>
</file>

<file path=ppt/tags/tag98.xml><?xml version="1.0" encoding="utf-8"?>
<p:tagLst xmlns:a="http://schemas.openxmlformats.org/drawingml/2006/main" xmlns:r="http://schemas.openxmlformats.org/officeDocument/2006/relationships" xmlns:p="http://schemas.openxmlformats.org/presentationml/2006/main">
  <p:tag name="DVSHAPEID" val="dTQm5GFnpRv23sD4IwBpzU"/>
</p:tagLst>
</file>

<file path=ppt/tags/tag99.xml><?xml version="1.0" encoding="utf-8"?>
<p:tagLst xmlns:a="http://schemas.openxmlformats.org/drawingml/2006/main" xmlns:r="http://schemas.openxmlformats.org/officeDocument/2006/relationships" xmlns:p="http://schemas.openxmlformats.org/presentationml/2006/main">
  <p:tag name="DVSECTIONID" val="7UGJ01hIstrWtMilsUSJuZ"/>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rketing pl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F7915"/>
      </a:hlink>
      <a:folHlink>
        <a:srgbClr val="99660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JhengHei"/>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ajorFont>
      <a:minorFont>
        <a:latin typeface="Calibri"/>
        <a:ea typeface=""/>
        <a:cs typeface=""/>
        <a:font script="Grek" typeface=""/>
        <a:font script="Cyrl" typeface=""/>
        <a:font script="Jpan" typeface="ＭＳ Ｐゴシック"/>
        <a:font script="Hang" typeface="맑은 고딕"/>
        <a:font script="Hans" typeface="宋体"/>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inorFont>
    </a:fontScheme>
    <a:fmtScheme name="Office">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shade val="50000"/>
                <a:satMod val="145000"/>
              </a:schemeClr>
            </a:gs>
            <a:gs pos="40000">
              <a:schemeClr val="phClr">
                <a:shade val="70000"/>
                <a:satMod val="145000"/>
              </a:schemeClr>
            </a:gs>
            <a:gs pos="100000">
              <a:schemeClr val="phClr">
                <a:tint val="85000"/>
                <a:satMod val="15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FAF3E8"/>
      </a:lt2>
      <a:accent1>
        <a:srgbClr val="5C83B4"/>
      </a:accent1>
      <a:accent2>
        <a:srgbClr val="C0504D"/>
      </a:accent2>
      <a:accent3>
        <a:srgbClr val="9DBB61"/>
      </a:accent3>
      <a:accent4>
        <a:srgbClr val="8066A0"/>
      </a:accent4>
      <a:accent5>
        <a:srgbClr val="4BACC6"/>
      </a:accent5>
      <a:accent6>
        <a:srgbClr val="F59D56"/>
      </a:accent6>
      <a:hlink>
        <a:srgbClr val="0000FF"/>
      </a:hlink>
      <a:folHlink>
        <a:srgbClr val="800080"/>
      </a:folHlink>
    </a:clrScheme>
    <a:fontScheme name="Office">
      <a:majorFont>
        <a:latin typeface="Calibri"/>
        <a:ea typeface=""/>
        <a:cs typeface=""/>
        <a:font script="Grek" typeface=""/>
        <a:font script="Cyrl" typeface=""/>
        <a:font script="Jpan" typeface="ＭＳ Ｐゴシック"/>
        <a:font script="Hang" typeface="맑은 고딕"/>
        <a:font script="Hans" typeface="宋体"/>
        <a:font script="Hant" typeface="JhengHei"/>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ajorFont>
      <a:minorFont>
        <a:latin typeface="Calibri"/>
        <a:ea typeface=""/>
        <a:cs typeface=""/>
        <a:font script="Grek" typeface=""/>
        <a:font script="Cyrl" typeface=""/>
        <a:font script="Jpan" typeface="ＭＳ Ｐゴシック"/>
        <a:font script="Hang" typeface="맑은 고딕"/>
        <a:font script="Hans" typeface="宋体"/>
        <a:font script="Hant" typeface="PMingLiu"/>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minorFont>
    </a:fontScheme>
    <a:fmtScheme name="Office">
      <a:fillStyleLst>
        <a:solidFill>
          <a:schemeClr val="phClr">
            <a:tint val="100000"/>
            <a:shade val="100000"/>
            <a:satMod val="100000"/>
          </a:schemeClr>
        </a:solidFill>
        <a:gradFill rotWithShape="1">
          <a:gsLst>
            <a:gs pos="0">
              <a:schemeClr val="phClr">
                <a:tint val="65000"/>
                <a:shade val="100000"/>
                <a:satMod val="133000"/>
              </a:schemeClr>
            </a:gs>
            <a:gs pos="15000">
              <a:schemeClr val="phClr">
                <a:tint val="50000"/>
                <a:shade val="100000"/>
                <a:satMod val="140000"/>
              </a:schemeClr>
            </a:gs>
            <a:gs pos="100000">
              <a:schemeClr val="phClr">
                <a:tint val="10000"/>
                <a:shade val="100000"/>
                <a:satMod val="135000"/>
              </a:schemeClr>
            </a:gs>
          </a:gsLst>
          <a:lin ang="16200000" scaled="1"/>
        </a:gradFill>
        <a:gradFill rotWithShape="1">
          <a:gsLst>
            <a:gs pos="0">
              <a:schemeClr val="phClr">
                <a:tint val="100000"/>
                <a:shade val="75000"/>
                <a:satMod val="160000"/>
              </a:schemeClr>
            </a:gs>
            <a:gs pos="62000">
              <a:schemeClr val="phClr">
                <a:tint val="100000"/>
                <a:shade val="100000"/>
                <a:satMod val="125000"/>
              </a:schemeClr>
            </a:gs>
            <a:gs pos="100000">
              <a:schemeClr val="phClr">
                <a:tint val="80000"/>
                <a:shade val="100000"/>
                <a:satMod val="140000"/>
              </a:schemeClr>
            </a:gs>
          </a:gsLst>
          <a:lin ang="16200000" scaled="1"/>
        </a:gradFill>
      </a:fillStyleLst>
      <a:lnStyleLst>
        <a:ln w="12700">
          <a:solidFill>
            <a:schemeClr val="phClr"/>
          </a:solidFill>
          <a:prstDash val="solid"/>
        </a:ln>
        <a:ln w="25400">
          <a:solidFill>
            <a:schemeClr val="phClr"/>
          </a:solidFill>
          <a:prstDash val="solid"/>
        </a:ln>
        <a:ln w="38100">
          <a:solidFill>
            <a:schemeClr val="phClr"/>
          </a:solidFill>
          <a:prstDash val="solid"/>
        </a:ln>
      </a:lnStyleLst>
      <a:effectStyleLst>
        <a:effectStyle>
          <a:effectLst>
            <a:outerShdw blurRad="50800" dist="25400" dir="5400000">
              <a:srgbClr val="000000">
                <a:alpha val="43137"/>
              </a:srgbClr>
            </a:outerShdw>
          </a:effectLst>
        </a:effectStyle>
        <a:effectStyle>
          <a:effectLst>
            <a:outerShdw blurRad="50800" dist="38100" dir="5400000">
              <a:srgbClr val="000000">
                <a:alpha val="61176"/>
              </a:srgbClr>
            </a:outerShdw>
          </a:effectLst>
          <a:scene3d>
            <a:camera prst="orthographicFront" fov="0">
              <a:rot lat="0" lon="0" rev="0"/>
            </a:camera>
            <a:lightRig rig="contrasting" dir="t">
              <a:rot lat="0" lon="0" rev="16500000"/>
            </a:lightRig>
          </a:scene3d>
          <a:sp3d contourW="12700" prstMaterial="powder">
            <a:bevelT h="50800"/>
            <a:contourClr>
              <a:schemeClr val="phClr">
                <a:tint val="100000"/>
                <a:shade val="100000"/>
                <a:satMod val="100000"/>
              </a:schemeClr>
            </a:contourClr>
          </a:sp3d>
        </a:effectStyle>
        <a:effectStyle>
          <a:effectLst>
            <a:reflection blurRad="12700" stA="25000" endPos="28000" dist="38100" dir="5400000" sy="-100000" rotWithShape="0"/>
          </a:effectLst>
          <a:scene3d>
            <a:camera prst="orthographicFront" fov="0">
              <a:rot lat="0" lon="0" rev="0"/>
            </a:camera>
            <a:lightRig rig="threePt" dir="t">
              <a:rot lat="0" lon="0" rev="0"/>
            </a:lightRig>
          </a:scene3d>
          <a:sp3d>
            <a:bevelT w="139700" h="38100"/>
            <a:contourClr>
              <a:schemeClr val="phClr">
                <a:tint val="100000"/>
                <a:shade val="100000"/>
                <a:satMod val="100000"/>
              </a:schemeClr>
            </a:contourClr>
          </a:sp3d>
        </a:effectStyle>
      </a:effectStyleLst>
      <a:bgFillStyleLst>
        <a:solidFill>
          <a:schemeClr val="phClr">
            <a:tint val="100000"/>
            <a:shade val="100000"/>
            <a:satMod val="100000"/>
          </a:schemeClr>
        </a:solidFill>
        <a:gradFill rotWithShape="1">
          <a:gsLst>
            <a:gs pos="0">
              <a:schemeClr val="phClr">
                <a:shade val="50000"/>
                <a:satMod val="145000"/>
              </a:schemeClr>
            </a:gs>
            <a:gs pos="40000">
              <a:schemeClr val="phClr">
                <a:shade val="70000"/>
                <a:satMod val="145000"/>
              </a:schemeClr>
            </a:gs>
            <a:gs pos="100000">
              <a:schemeClr val="phClr">
                <a:tint val="85000"/>
                <a:satMod val="15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Marketing plan</Template>
  <TotalTime>0</TotalTime>
  <Words>15961</Words>
  <Application>Microsoft Office PowerPoint</Application>
  <PresentationFormat>On-screen Show (4:3)</PresentationFormat>
  <Paragraphs>3460</Paragraphs>
  <Slides>400</Slides>
  <Notes>255</Notes>
  <HiddenSlides>3</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400</vt:i4>
      </vt:variant>
    </vt:vector>
  </HeadingPairs>
  <TitlesOfParts>
    <vt:vector size="422" baseType="lpstr">
      <vt:lpstr>ＭＳ Ｐゴシック</vt:lpstr>
      <vt:lpstr>Arial</vt:lpstr>
      <vt:lpstr>Arial Narrow</vt:lpstr>
      <vt:lpstr>Book Antiqua</vt:lpstr>
      <vt:lpstr>Calibri</vt:lpstr>
      <vt:lpstr>Comic Sans MS</vt:lpstr>
      <vt:lpstr>Courier New</vt:lpstr>
      <vt:lpstr>Helvetica Neue</vt:lpstr>
      <vt:lpstr>Helvetica Neue Light</vt:lpstr>
      <vt:lpstr>HGPｺﾞｼｯｸE</vt:lpstr>
      <vt:lpstr>Lucida Grande</vt:lpstr>
      <vt:lpstr>Symbol</vt:lpstr>
      <vt:lpstr>Tahoma</vt:lpstr>
      <vt:lpstr>Times New Roman</vt:lpstr>
      <vt:lpstr>Tw Cen MT</vt:lpstr>
      <vt:lpstr>Verdana</vt:lpstr>
      <vt:lpstr>Wingdings</vt:lpstr>
      <vt:lpstr>Wingdings 2</vt:lpstr>
      <vt:lpstr>ヒラギノ角ゴ Pro W3</vt:lpstr>
      <vt:lpstr>Marketing plan</vt:lpstr>
      <vt:lpstr>Visio</vt:lpstr>
      <vt:lpstr>Visio.Drawing.11</vt:lpstr>
      <vt:lpstr>Amazon web Services (Aws)</vt:lpstr>
      <vt:lpstr>Welcome to AWS Training!</vt:lpstr>
      <vt:lpstr>Welcome to AWS Training!</vt:lpstr>
      <vt:lpstr>Let’s Get Started…</vt:lpstr>
      <vt:lpstr>Your Instructor…</vt:lpstr>
      <vt:lpstr>Introductions…</vt:lpstr>
      <vt:lpstr>Course Goals…</vt:lpstr>
      <vt:lpstr>Logistics…</vt:lpstr>
      <vt:lpstr>Course Schedule</vt:lpstr>
      <vt:lpstr>PowerPoint Presentation</vt:lpstr>
      <vt:lpstr>Verify Preqrequisites</vt:lpstr>
      <vt:lpstr>What is Cloud Computing?</vt:lpstr>
      <vt:lpstr>Cloud Computing Definition</vt:lpstr>
      <vt:lpstr>Data center</vt:lpstr>
      <vt:lpstr>More clouds are predicted to form—get ready </vt:lpstr>
      <vt:lpstr>PowerPoint Presentation</vt:lpstr>
      <vt:lpstr>PowerPoint Presentation</vt:lpstr>
      <vt:lpstr>PowerPoint Presentation</vt:lpstr>
      <vt:lpstr>PowerPoint Presentation</vt:lpstr>
      <vt:lpstr>Characteristics / Advantages of Cloud Computing</vt:lpstr>
      <vt:lpstr>The Forecasting Nightmare</vt:lpstr>
      <vt:lpstr>Deployment Models</vt:lpstr>
      <vt:lpstr>Deployment Models</vt:lpstr>
      <vt:lpstr>Cloud Stack: Delivery Models</vt:lpstr>
      <vt:lpstr>Different Cloud Service Offerings </vt:lpstr>
      <vt:lpstr>PowerPoint Presentation</vt:lpstr>
      <vt:lpstr>Cloud ecosystem layers</vt:lpstr>
      <vt:lpstr>Major Cloud Infrastructure Providers</vt:lpstr>
      <vt:lpstr>Amazon web Services COMPONENTS</vt:lpstr>
      <vt:lpstr>PowerPoint Presentation</vt:lpstr>
      <vt:lpstr>Services of AWS</vt:lpstr>
      <vt:lpstr>Amazon Web Services Components Step by Step towards AWS</vt:lpstr>
      <vt:lpstr>EC2 : Elastic Compute Cloud</vt:lpstr>
      <vt:lpstr>PowerPoint Presentation</vt:lpstr>
      <vt:lpstr>PowerPoint Presentation</vt:lpstr>
      <vt:lpstr>Amazon Machine Image (AMI)</vt:lpstr>
      <vt:lpstr>Three Flavors of Amazon Machine Images</vt:lpstr>
      <vt:lpstr>PowerPoint Presentation</vt:lpstr>
      <vt:lpstr>EC2 : sizing</vt:lpstr>
      <vt:lpstr>PowerPoint Presentation</vt:lpstr>
      <vt:lpstr>PowerPoint Presentation</vt:lpstr>
      <vt:lpstr>Auto Scaling</vt:lpstr>
      <vt:lpstr>Auto Scaling : Animoto and Amazon EC2</vt:lpstr>
      <vt:lpstr>PowerPoint Presentation</vt:lpstr>
      <vt:lpstr>Elastic Load Balancing</vt:lpstr>
      <vt:lpstr>PowerPoint Presentation</vt:lpstr>
      <vt:lpstr>AWS Regions &amp; Availability Zones</vt:lpstr>
      <vt:lpstr>PowerPoint Presentation</vt:lpstr>
      <vt:lpstr>PowerPoint Presentation</vt:lpstr>
      <vt:lpstr>PowerPoint Presentation</vt:lpstr>
      <vt:lpstr>Web Console</vt:lpstr>
      <vt:lpstr>PowerPoint Presentation</vt:lpstr>
      <vt:lpstr>PowerPoint Presentation</vt:lpstr>
      <vt:lpstr>Simple Storage Service (S3)</vt:lpstr>
      <vt:lpstr>Objects in Amazon S3</vt:lpstr>
      <vt:lpstr>Elastic Block Store (EBS)</vt:lpstr>
      <vt:lpstr>AWS Glacier</vt:lpstr>
      <vt:lpstr>AWS Storage Gateway</vt:lpstr>
      <vt:lpstr>Identity &amp; Access Management </vt:lpstr>
      <vt:lpstr>Case Study – New York Times</vt:lpstr>
      <vt:lpstr>PowerPoint Presentation</vt:lpstr>
      <vt:lpstr>PowerPoint Presentation</vt:lpstr>
      <vt:lpstr>Amazon Architecture</vt:lpstr>
      <vt:lpstr>PowerPoint Presentation</vt:lpstr>
      <vt:lpstr>Amazon’s Infrastructure Web Services</vt:lpstr>
      <vt:lpstr>Perspective</vt:lpstr>
      <vt:lpstr>Enticing New Customers</vt:lpstr>
      <vt:lpstr>AWS Architecture Training - EC2 (Elastic Compute Cloud)</vt:lpstr>
      <vt:lpstr>EC2 Features</vt:lpstr>
      <vt:lpstr>EC2 Architecture</vt:lpstr>
      <vt:lpstr>EC2 Vocabulary - 1</vt:lpstr>
      <vt:lpstr>EC2 Vocabulary - 2</vt:lpstr>
      <vt:lpstr>EC2 Vocabulary - 3</vt:lpstr>
      <vt:lpstr>Virtual Machine Choices</vt:lpstr>
      <vt:lpstr>EC2 Regions</vt:lpstr>
      <vt:lpstr>EC2 Instance Lifecycle</vt:lpstr>
      <vt:lpstr>EC2 Network Security 1</vt:lpstr>
      <vt:lpstr>EC2 Network Security 2</vt:lpstr>
      <vt:lpstr>EC2 Network Security 3</vt:lpstr>
      <vt:lpstr>EC2 Instance Addressing</vt:lpstr>
      <vt:lpstr>EC2 Instance Security</vt:lpstr>
      <vt:lpstr>EC2 API Overview</vt:lpstr>
      <vt:lpstr>EC2 Tools Overview</vt:lpstr>
      <vt:lpstr>EC2 Command Line Tools</vt:lpstr>
      <vt:lpstr>EC2 Command Line Tools - 1</vt:lpstr>
      <vt:lpstr>EC2 Command Line Tools - 2 </vt:lpstr>
      <vt:lpstr>Third-Party EC2 Tools - 1</vt:lpstr>
      <vt:lpstr>Third-Party EC2 Tools - 2</vt:lpstr>
      <vt:lpstr>Third-Party EC2 Tools - 3</vt:lpstr>
      <vt:lpstr>Third-Party EC2 Tools 4</vt:lpstr>
      <vt:lpstr>EC2 System Building Options</vt:lpstr>
      <vt:lpstr>EC2 AMI Construction Process</vt:lpstr>
      <vt:lpstr>EC2 FAQ</vt:lpstr>
      <vt:lpstr>PowerPoint Presentation</vt:lpstr>
      <vt:lpstr>Amazon EC2</vt:lpstr>
      <vt:lpstr>Amazon EC2 Console</vt:lpstr>
      <vt:lpstr>Amazon EC2 Console</vt:lpstr>
      <vt:lpstr>Amazon EC2 Console</vt:lpstr>
      <vt:lpstr>Amazon EC2 Console</vt:lpstr>
      <vt:lpstr>Amazon EC2 Console</vt:lpstr>
      <vt:lpstr>Amazon EC2 Console</vt:lpstr>
      <vt:lpstr>Amazon EC2 Console</vt:lpstr>
      <vt:lpstr>Amazon EC2 Console</vt:lpstr>
      <vt:lpstr>Amazon EC2 Console</vt:lpstr>
      <vt:lpstr>EC2 : CONCEPTS</vt:lpstr>
      <vt:lpstr>AWS EC2 Life Cycle Management</vt:lpstr>
      <vt:lpstr>Find an Amazon Machine Image</vt:lpstr>
      <vt:lpstr>Find an Amazon Machine Image</vt:lpstr>
      <vt:lpstr>Find an Amazon Machine Image</vt:lpstr>
      <vt:lpstr>Find an Amazon Machine Image</vt:lpstr>
      <vt:lpstr>Windows Authentication Services</vt:lpstr>
      <vt:lpstr>AMI Updates</vt:lpstr>
      <vt:lpstr>Launch an Instance</vt:lpstr>
      <vt:lpstr>Launch an Instance – Key Pairs</vt:lpstr>
      <vt:lpstr>Launch an Instance – Key Pairs</vt:lpstr>
      <vt:lpstr>Launch Instance – Regions and Availability Zones</vt:lpstr>
      <vt:lpstr>Launch Instance – Regions</vt:lpstr>
      <vt:lpstr>Launch Instance – Availability Zones</vt:lpstr>
      <vt:lpstr>Launch Instance – Regions and Zones</vt:lpstr>
      <vt:lpstr>Launch Instance – Regions and Zones</vt:lpstr>
      <vt:lpstr>Launch Instances – Regions and Zones</vt:lpstr>
      <vt:lpstr>Launch Instance – Regions and Zones</vt:lpstr>
      <vt:lpstr>Launch Instances - Addressing Instances</vt:lpstr>
      <vt:lpstr>Launch Instance</vt:lpstr>
      <vt:lpstr>Launch Instance</vt:lpstr>
      <vt:lpstr>Launch Instance</vt:lpstr>
      <vt:lpstr>PowerPoint Presentation</vt:lpstr>
      <vt:lpstr>Launch Instance</vt:lpstr>
      <vt:lpstr>AWS EC2 Life Cycle Management</vt:lpstr>
      <vt:lpstr>working with Windows instances</vt:lpstr>
      <vt:lpstr>Amazon EC2 - Windows</vt:lpstr>
      <vt:lpstr>Amazon EC2 - Windows</vt:lpstr>
      <vt:lpstr>Amazon EC2 - Windows</vt:lpstr>
      <vt:lpstr>working with Linux instances</vt:lpstr>
      <vt:lpstr>EC2 Linux Instance</vt:lpstr>
      <vt:lpstr>EC2 Linux Instance</vt:lpstr>
      <vt:lpstr>EC2 ‘Hello World’</vt:lpstr>
      <vt:lpstr>EC2 Linux Instance</vt:lpstr>
      <vt:lpstr>EC2 Linux Instance</vt:lpstr>
      <vt:lpstr>EC2 ‘Hello World’</vt:lpstr>
      <vt:lpstr>working with Linux instances</vt:lpstr>
      <vt:lpstr>User Management</vt:lpstr>
      <vt:lpstr>User Management</vt:lpstr>
      <vt:lpstr>User Management</vt:lpstr>
      <vt:lpstr>User Management</vt:lpstr>
      <vt:lpstr>User Management</vt:lpstr>
      <vt:lpstr>User Management</vt:lpstr>
      <vt:lpstr>User Management</vt:lpstr>
      <vt:lpstr>Associate an address with an Instance</vt:lpstr>
      <vt:lpstr>Elastic IP</vt:lpstr>
      <vt:lpstr>Elastic IP</vt:lpstr>
      <vt:lpstr>Elastic IP</vt:lpstr>
      <vt:lpstr>AWS EC2 Life Cycle Management</vt:lpstr>
      <vt:lpstr>Amazon EC2 Typical Usage Scenarios</vt:lpstr>
      <vt:lpstr>Addressing Instances</vt:lpstr>
      <vt:lpstr>Listing Amazon Machine Images</vt:lpstr>
      <vt:lpstr>Amazon EC2 Fundamental Operations</vt:lpstr>
      <vt:lpstr>Modify the Instance</vt:lpstr>
      <vt:lpstr>Modify the Instance</vt:lpstr>
      <vt:lpstr>Modify the Instance</vt:lpstr>
      <vt:lpstr>AWS Architecture Training – EBS Elastic Block Store</vt:lpstr>
      <vt:lpstr>EBS and S3 -What’s the Difference?</vt:lpstr>
      <vt:lpstr>Module Overview</vt:lpstr>
      <vt:lpstr>EBS Features</vt:lpstr>
      <vt:lpstr>EBS Architecture</vt:lpstr>
      <vt:lpstr>EBS Vocabulary</vt:lpstr>
      <vt:lpstr>EBS Pricing</vt:lpstr>
      <vt:lpstr>EBS Volume Lifecycle</vt:lpstr>
      <vt:lpstr>EBS API Overview</vt:lpstr>
      <vt:lpstr>EBS Command Line Tools</vt:lpstr>
      <vt:lpstr>EBS Support in ElasticFox</vt:lpstr>
      <vt:lpstr>EBS and RAID</vt:lpstr>
      <vt:lpstr>PowerPoint Presentation</vt:lpstr>
      <vt:lpstr>Elastic Block Storage</vt:lpstr>
      <vt:lpstr>Elastic Block Storage</vt:lpstr>
      <vt:lpstr>Elastic Block Storage</vt:lpstr>
      <vt:lpstr>Elastic Block Storage</vt:lpstr>
      <vt:lpstr>Elastic Block Storage</vt:lpstr>
      <vt:lpstr>Elastic Block Storage</vt:lpstr>
      <vt:lpstr>Elastic Block Storage</vt:lpstr>
      <vt:lpstr>Elastic Block Storage</vt:lpstr>
      <vt:lpstr>Elastic Block Storage</vt:lpstr>
      <vt:lpstr>EC2 Best Practices</vt:lpstr>
      <vt:lpstr>AWS EC2 Life Cycle Management</vt:lpstr>
      <vt:lpstr>Save and Publish AMI</vt:lpstr>
      <vt:lpstr>Save AMI - Windows</vt:lpstr>
      <vt:lpstr>Save AMI – Linux/UNIX</vt:lpstr>
      <vt:lpstr>Save AMI – Linux/UNIX</vt:lpstr>
      <vt:lpstr>Save AMI – Linux/UNIX</vt:lpstr>
      <vt:lpstr>Save AMI</vt:lpstr>
      <vt:lpstr>AWS EC2 Life Cycle Management</vt:lpstr>
      <vt:lpstr>AWS Architecture Training –  Simple Storage Service (S3)</vt:lpstr>
      <vt:lpstr>Module Overview</vt:lpstr>
      <vt:lpstr>Amazon Simple Storage Service</vt:lpstr>
      <vt:lpstr>Billions of S3 Objects Stored</vt:lpstr>
      <vt:lpstr>Amazon S3 Features</vt:lpstr>
      <vt:lpstr>Amazon S3 Vocabulary</vt:lpstr>
      <vt:lpstr>Amazon S3 Namespace</vt:lpstr>
      <vt:lpstr>Amazon S3 Namespace Example</vt:lpstr>
      <vt:lpstr>Amazon S3 Namespace Example</vt:lpstr>
      <vt:lpstr>Amazon S3 US Pricing</vt:lpstr>
      <vt:lpstr>AWS Portal for Usage Tracking</vt:lpstr>
      <vt:lpstr>AWS Usage Data in XML</vt:lpstr>
      <vt:lpstr>Amazon S3 API</vt:lpstr>
      <vt:lpstr>Amazon S3 Concepts</vt:lpstr>
      <vt:lpstr>Amazon S3 Concepts</vt:lpstr>
      <vt:lpstr>Amazon S3 Concepts</vt:lpstr>
      <vt:lpstr>Amazon S3 Concepts</vt:lpstr>
      <vt:lpstr>Amazon S3 Libraries, Tools, Apps</vt:lpstr>
      <vt:lpstr>Amazon CloudFront Edge Locations Sit in Front of Amazon S3 Buckets</vt:lpstr>
      <vt:lpstr>Amazon CloudFront </vt:lpstr>
      <vt:lpstr>PowerPoint Presentation</vt:lpstr>
      <vt:lpstr>PowerPoint Presentation</vt:lpstr>
      <vt:lpstr>Amazon’s Simple Storage Service</vt:lpstr>
      <vt:lpstr>Using S3</vt:lpstr>
      <vt:lpstr>What’s the Difference?</vt:lpstr>
      <vt:lpstr>Amazon S3 Namespace</vt:lpstr>
      <vt:lpstr>Amazon S3 Namespace</vt:lpstr>
      <vt:lpstr>Concepts - Buckets</vt:lpstr>
      <vt:lpstr>Concepts - Buckets</vt:lpstr>
      <vt:lpstr>Concepts - Object</vt:lpstr>
      <vt:lpstr>Concepts - Object</vt:lpstr>
      <vt:lpstr>Eventual Consistency Model</vt:lpstr>
      <vt:lpstr>working with S3 and CloudFront</vt:lpstr>
      <vt:lpstr>Unzip supporting files</vt:lpstr>
      <vt:lpstr>Create a new Java Project</vt:lpstr>
      <vt:lpstr>Create a new Java Project</vt:lpstr>
      <vt:lpstr>Add supporting libraries</vt:lpstr>
      <vt:lpstr>Add supporting libraries</vt:lpstr>
      <vt:lpstr>Adding supporting libraries</vt:lpstr>
      <vt:lpstr>Add AWS API</vt:lpstr>
      <vt:lpstr>Add AWS API</vt:lpstr>
      <vt:lpstr>Add videos</vt:lpstr>
      <vt:lpstr>Add imports</vt:lpstr>
      <vt:lpstr>Add Imports</vt:lpstr>
      <vt:lpstr>Add Imports</vt:lpstr>
      <vt:lpstr>List Videos</vt:lpstr>
      <vt:lpstr>List Videos</vt:lpstr>
      <vt:lpstr>Upload videos to S3</vt:lpstr>
      <vt:lpstr>Upload videos to S3</vt:lpstr>
      <vt:lpstr>Upload videos to S3</vt:lpstr>
      <vt:lpstr>Run to create your bucket</vt:lpstr>
      <vt:lpstr>Verify that your bucket was created</vt:lpstr>
      <vt:lpstr>Upload videos to S3</vt:lpstr>
      <vt:lpstr>Upload videos to S3</vt:lpstr>
      <vt:lpstr>Upload videos to S3</vt:lpstr>
      <vt:lpstr>Verify upload</vt:lpstr>
      <vt:lpstr>Integrating with Cloudfront</vt:lpstr>
      <vt:lpstr>Integrating with CloudFront</vt:lpstr>
      <vt:lpstr>Integrating with CloudFront</vt:lpstr>
      <vt:lpstr>Integrating with CloudFront</vt:lpstr>
      <vt:lpstr>Integrating with CloudFront</vt:lpstr>
      <vt:lpstr>Integrating with CloudFront</vt:lpstr>
      <vt:lpstr>Integrating with CloudFront</vt:lpstr>
      <vt:lpstr>‘Regular’ content distribution</vt:lpstr>
      <vt:lpstr>‘Regular’ content distribution</vt:lpstr>
      <vt:lpstr>‘Regular’ content distribution</vt:lpstr>
      <vt:lpstr>Integrating with CloudFront</vt:lpstr>
      <vt:lpstr>Integrating with CloudFront</vt:lpstr>
      <vt:lpstr>S3 Exercise Summary</vt:lpstr>
      <vt:lpstr>‘Cap Tube’</vt:lpstr>
      <vt:lpstr>Amazon Web Service Authentication</vt:lpstr>
      <vt:lpstr>AWS Authentication Overview</vt:lpstr>
      <vt:lpstr>Amazon Web Service Authentication</vt:lpstr>
      <vt:lpstr>Amazon Web Service Authentication</vt:lpstr>
      <vt:lpstr>Amazon Web Service Authentication</vt:lpstr>
      <vt:lpstr>Amazon Web Service Authentication</vt:lpstr>
      <vt:lpstr>AWS Management Consoles</vt:lpstr>
      <vt:lpstr>Amazon Web Service API</vt:lpstr>
      <vt:lpstr>AWS API - SOAP</vt:lpstr>
      <vt:lpstr>AWS API - Query</vt:lpstr>
      <vt:lpstr>AWS API - REST</vt:lpstr>
      <vt:lpstr>Amazon Web Service API</vt:lpstr>
      <vt:lpstr>API, Console or Tool?</vt:lpstr>
      <vt:lpstr>AWS Architecture Training:  Simple Queue Service (SQS)</vt:lpstr>
      <vt:lpstr>Module Overview</vt:lpstr>
      <vt:lpstr>Amazon Simple Queue Service</vt:lpstr>
      <vt:lpstr>Amazon SQS Features</vt:lpstr>
      <vt:lpstr>Amazon SQS Vocabulary</vt:lpstr>
      <vt:lpstr>SQS Message Lifecycle</vt:lpstr>
      <vt:lpstr>Amazon SQS Pricing</vt:lpstr>
      <vt:lpstr>Amazon SQS API</vt:lpstr>
      <vt:lpstr>Amazon SQS Concepts</vt:lpstr>
      <vt:lpstr>Amazon SQS Concepts</vt:lpstr>
      <vt:lpstr>Amazon SQS Concepts</vt:lpstr>
      <vt:lpstr>SOA Often Has a Bus</vt:lpstr>
      <vt:lpstr>Architect for Everything Fails And Then Nothing Fails</vt:lpstr>
      <vt:lpstr>Messages Are Not Deleted Immediately </vt:lpstr>
      <vt:lpstr>SQS in Action – Podcast Processing</vt:lpstr>
      <vt:lpstr>PowerPoint Presentation</vt:lpstr>
      <vt:lpstr>Simple Queue Service (SQS)</vt:lpstr>
      <vt:lpstr>SQS Concepts - Queue</vt:lpstr>
      <vt:lpstr>SQS Concepts - Queue</vt:lpstr>
      <vt:lpstr>SQS Concepts - Messages</vt:lpstr>
      <vt:lpstr>Sending Messages</vt:lpstr>
      <vt:lpstr>Create/get our queue</vt:lpstr>
      <vt:lpstr>Send our message</vt:lpstr>
      <vt:lpstr>Create/get our queue</vt:lpstr>
      <vt:lpstr>SQS Concepts - Visibility</vt:lpstr>
      <vt:lpstr>SQS Concepts - Reading Messages</vt:lpstr>
      <vt:lpstr>SQS Concepts - Reading Messages</vt:lpstr>
      <vt:lpstr>SQS Concepts - Consistency Model</vt:lpstr>
      <vt:lpstr>SQS Concepts – Polling for Messages</vt:lpstr>
      <vt:lpstr>SQS Concepts – Polling for Messages</vt:lpstr>
      <vt:lpstr>Reading Messages</vt:lpstr>
      <vt:lpstr>RDP into our encoder AMI</vt:lpstr>
      <vt:lpstr>RDP into our encoder AMI</vt:lpstr>
      <vt:lpstr>RDP into our encoder AMI</vt:lpstr>
      <vt:lpstr>Read messages</vt:lpstr>
      <vt:lpstr>Read messages</vt:lpstr>
      <vt:lpstr>Read messages</vt:lpstr>
      <vt:lpstr>Read messages</vt:lpstr>
      <vt:lpstr>Read messages</vt:lpstr>
      <vt:lpstr>Read messages</vt:lpstr>
      <vt:lpstr>SQS Exercise Summary</vt:lpstr>
      <vt:lpstr>Best Practices</vt:lpstr>
      <vt:lpstr>PowerPoint Presentation</vt:lpstr>
      <vt:lpstr>SimpleDB</vt:lpstr>
      <vt:lpstr>SimpleDB Concepts</vt:lpstr>
      <vt:lpstr>SimpleDB Concepts - Domains</vt:lpstr>
      <vt:lpstr>SimpleDB Concepts – Items </vt:lpstr>
      <vt:lpstr>SimpleDB Concepts - Attributes</vt:lpstr>
      <vt:lpstr>Understanding SImpleDB</vt:lpstr>
      <vt:lpstr>Standalone SDB code</vt:lpstr>
      <vt:lpstr>Standalone SDB code</vt:lpstr>
      <vt:lpstr>Create your domain</vt:lpstr>
      <vt:lpstr>Create your domain</vt:lpstr>
      <vt:lpstr>SimpleDB Explorer</vt:lpstr>
      <vt:lpstr>SimpleDB Explorer</vt:lpstr>
      <vt:lpstr>Add items</vt:lpstr>
      <vt:lpstr>Add items</vt:lpstr>
      <vt:lpstr>Add Items</vt:lpstr>
      <vt:lpstr>Add Items</vt:lpstr>
      <vt:lpstr>Replaceable Attributes</vt:lpstr>
      <vt:lpstr>Replaceable Attributes</vt:lpstr>
      <vt:lpstr>Domains, Items and Attributes</vt:lpstr>
      <vt:lpstr>SDB Concepts - Queries</vt:lpstr>
      <vt:lpstr>SimpleDB Queries</vt:lpstr>
      <vt:lpstr>Query for data</vt:lpstr>
      <vt:lpstr>Query for data</vt:lpstr>
      <vt:lpstr>Query for data</vt:lpstr>
      <vt:lpstr>Putting it all together</vt:lpstr>
      <vt:lpstr>Process videos</vt:lpstr>
      <vt:lpstr>Process videos</vt:lpstr>
      <vt:lpstr>Process videos</vt:lpstr>
      <vt:lpstr>AWS Architecture Training - Security Processes &amp; Practices</vt:lpstr>
      <vt:lpstr>Module Overview</vt:lpstr>
      <vt:lpstr>AWS Security White Paper</vt:lpstr>
      <vt:lpstr>AWS Certifications</vt:lpstr>
      <vt:lpstr>Physical Security</vt:lpstr>
      <vt:lpstr>Data Backups</vt:lpstr>
      <vt:lpstr>Multiple Levels of EC2 Security</vt:lpstr>
      <vt:lpstr>EC2 Virtualization</vt:lpstr>
      <vt:lpstr>Virtual Memory and Local Disk</vt:lpstr>
      <vt:lpstr>EC2 Security Recommendations</vt:lpstr>
      <vt:lpstr>Network Security Considerations</vt:lpstr>
      <vt:lpstr>Network Traffic Confidentiality</vt:lpstr>
      <vt:lpstr>Amazon S3 Security</vt:lpstr>
      <vt:lpstr>Amazon SimpleDB Security</vt:lpstr>
      <vt:lpstr>PowerPoint Presentation</vt:lpstr>
      <vt:lpstr>Amazon Web Services Infrastructure &amp; Network  Management  Architecture</vt:lpstr>
      <vt:lpstr>AWS: Built-in Security  Secure access to different AWS components</vt:lpstr>
      <vt:lpstr>Cloud Infrastructure Architecture</vt:lpstr>
      <vt:lpstr>Virtual network to the AWS Cloud Zone</vt:lpstr>
      <vt:lpstr>PowerPoint Presentation</vt:lpstr>
      <vt:lpstr>Amazon Virtual Private Cloud</vt:lpstr>
      <vt:lpstr>Amazon VPC</vt:lpstr>
      <vt:lpstr>PowerPoint Presentation</vt:lpstr>
      <vt:lpstr>VPN</vt:lpstr>
      <vt:lpstr>Two general types of VPNs </vt:lpstr>
      <vt:lpstr>Remote Access VPNs</vt:lpstr>
      <vt:lpstr>Network-to-Network VPNs</vt:lpstr>
      <vt:lpstr>VPN Tunneling</vt:lpstr>
      <vt:lpstr>IPSec</vt:lpstr>
      <vt:lpstr>Amazon VPC</vt:lpstr>
      <vt:lpstr>Objects in Amazon VPC</vt:lpstr>
      <vt:lpstr>PowerPoint Presentation</vt:lpstr>
      <vt:lpstr>How to USE Amazon VPC</vt:lpstr>
      <vt:lpstr>Support programming language  </vt:lpstr>
      <vt:lpstr>AWS Support in Amazon VPC</vt:lpstr>
      <vt:lpstr>Features</vt:lpstr>
      <vt:lpstr>Benefits</vt:lpstr>
      <vt:lpstr>PowerPoint Presentation</vt:lpstr>
      <vt:lpstr>Limitations</vt:lpstr>
      <vt:lpstr>PowerPoint Presentation</vt:lpstr>
      <vt:lpstr>PowerPoint Presentation</vt:lpstr>
      <vt:lpstr>Pricing/Payment Models</vt:lpstr>
      <vt:lpstr>OLD-Data</vt:lpstr>
      <vt:lpstr>PowerPoint Presentation</vt:lpstr>
      <vt:lpstr>The characteristics of commercial VPC</vt:lpstr>
      <vt:lpstr>The characteristics of commercial VPC</vt:lpstr>
      <vt:lpstr>Business case for VPC </vt:lpstr>
      <vt:lpstr>Summary</vt:lpstr>
      <vt:lpstr>Amazon EC2 Typical Usage Scenarios</vt:lpstr>
      <vt:lpstr>Amazon EC2 Typical Usage Scenarios</vt:lpstr>
      <vt:lpstr>Amazon EC2 Typical Usage Scenarios</vt:lpstr>
      <vt:lpstr>Amazon EC2 Typical Usage Scenarios</vt:lpstr>
      <vt:lpstr>Check List</vt:lpstr>
      <vt:lpstr>Amazon’s Infrastructure Web Services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2008-11-28T21:49:50Z</dcterms:created>
  <dcterms:modified xsi:type="dcterms:W3CDTF">2015-07-22T05:59:41Z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TC101079691033</vt:lpwstr>
  </property>
  <property fmtid="{D5CDD505-2E9C-101B-9397-08002B2CF9AE}" pid="3" name="DV.Tracking">
    <vt:lpwstr>true</vt:lpwstr>
  </property>
  <property fmtid="{D5CDD505-2E9C-101B-9397-08002B2CF9AE}" pid="4" name="DV.DocumentId">
    <vt:lpwstr>ap2LSsUNis3JseXtNPPJ8r</vt:lpwstr>
  </property>
  <property fmtid="{D5CDD505-2E9C-101B-9397-08002B2CF9AE}" pid="5" name="DV.VersionId">
    <vt:lpwstr>wPmAjaNgXCqD7OjAVRgKdr</vt:lpwstr>
  </property>
  <property fmtid="{D5CDD505-2E9C-101B-9397-08002B2CF9AE}" pid="6" name="DV.PreviousVersionId">
    <vt:lpwstr>6bLdz8LkgLtQ1BJUKCpiJE</vt:lpwstr>
  </property>
</Properties>
</file>